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2"/>
  </p:notesMasterIdLst>
  <p:handoutMasterIdLst>
    <p:handoutMasterId r:id="rId83"/>
  </p:handoutMasterIdLst>
  <p:sldIdLst>
    <p:sldId id="256" r:id="rId2"/>
    <p:sldId id="361" r:id="rId3"/>
    <p:sldId id="284" r:id="rId4"/>
    <p:sldId id="345" r:id="rId5"/>
    <p:sldId id="346" r:id="rId6"/>
    <p:sldId id="347" r:id="rId7"/>
    <p:sldId id="344" r:id="rId8"/>
    <p:sldId id="348" r:id="rId9"/>
    <p:sldId id="315" r:id="rId10"/>
    <p:sldId id="316" r:id="rId11"/>
    <p:sldId id="318" r:id="rId12"/>
    <p:sldId id="368" r:id="rId13"/>
    <p:sldId id="369" r:id="rId14"/>
    <p:sldId id="370" r:id="rId15"/>
    <p:sldId id="371" r:id="rId16"/>
    <p:sldId id="372" r:id="rId17"/>
    <p:sldId id="373" r:id="rId18"/>
    <p:sldId id="374" r:id="rId19"/>
    <p:sldId id="319" r:id="rId20"/>
    <p:sldId id="293" r:id="rId21"/>
    <p:sldId id="294" r:id="rId22"/>
    <p:sldId id="295" r:id="rId23"/>
    <p:sldId id="296" r:id="rId24"/>
    <p:sldId id="297" r:id="rId25"/>
    <p:sldId id="298" r:id="rId26"/>
    <p:sldId id="299" r:id="rId27"/>
    <p:sldId id="290" r:id="rId28"/>
    <p:sldId id="291" r:id="rId29"/>
    <p:sldId id="292" r:id="rId30"/>
    <p:sldId id="285" r:id="rId31"/>
    <p:sldId id="362" r:id="rId32"/>
    <p:sldId id="286" r:id="rId33"/>
    <p:sldId id="300" r:id="rId34"/>
    <p:sldId id="301" r:id="rId35"/>
    <p:sldId id="302" r:id="rId36"/>
    <p:sldId id="304" r:id="rId37"/>
    <p:sldId id="305" r:id="rId38"/>
    <p:sldId id="306" r:id="rId39"/>
    <p:sldId id="307" r:id="rId40"/>
    <p:sldId id="308" r:id="rId41"/>
    <p:sldId id="309" r:id="rId42"/>
    <p:sldId id="310" r:id="rId43"/>
    <p:sldId id="311" r:id="rId44"/>
    <p:sldId id="312" r:id="rId45"/>
    <p:sldId id="313" r:id="rId46"/>
    <p:sldId id="320" r:id="rId47"/>
    <p:sldId id="357" r:id="rId48"/>
    <p:sldId id="353" r:id="rId49"/>
    <p:sldId id="354" r:id="rId50"/>
    <p:sldId id="355" r:id="rId51"/>
    <p:sldId id="356" r:id="rId52"/>
    <p:sldId id="358" r:id="rId53"/>
    <p:sldId id="381" r:id="rId54"/>
    <p:sldId id="382" r:id="rId55"/>
    <p:sldId id="383" r:id="rId56"/>
    <p:sldId id="375" r:id="rId57"/>
    <p:sldId id="376" r:id="rId58"/>
    <p:sldId id="377" r:id="rId59"/>
    <p:sldId id="378" r:id="rId60"/>
    <p:sldId id="379" r:id="rId61"/>
    <p:sldId id="380" r:id="rId62"/>
    <p:sldId id="384" r:id="rId63"/>
    <p:sldId id="359" r:id="rId64"/>
    <p:sldId id="325" r:id="rId65"/>
    <p:sldId id="326" r:id="rId66"/>
    <p:sldId id="327" r:id="rId67"/>
    <p:sldId id="328" r:id="rId68"/>
    <p:sldId id="329" r:id="rId69"/>
    <p:sldId id="330" r:id="rId70"/>
    <p:sldId id="331" r:id="rId71"/>
    <p:sldId id="333" r:id="rId72"/>
    <p:sldId id="334" r:id="rId73"/>
    <p:sldId id="335" r:id="rId74"/>
    <p:sldId id="336" r:id="rId75"/>
    <p:sldId id="337" r:id="rId76"/>
    <p:sldId id="338" r:id="rId77"/>
    <p:sldId id="339" r:id="rId78"/>
    <p:sldId id="340" r:id="rId79"/>
    <p:sldId id="367" r:id="rId80"/>
    <p:sldId id="364" r:id="rId81"/>
  </p:sldIdLst>
  <p:sldSz cx="12192000" cy="6858000"/>
  <p:notesSz cx="6858000" cy="9144000"/>
  <p:defaultTextStyle>
    <a:defPPr rtl="0">
      <a:defRPr lang="ko-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시작" id="{E75E278A-FF0E-49A4-B170-79828D63BBAD}">
          <p14:sldIdLst>
            <p14:sldId id="256"/>
            <p14:sldId id="361"/>
          </p14:sldIdLst>
        </p14:section>
        <p14:section name="디자인, 모핑, 주석 달기, 공동 작업, 입력하세요" id="{B9B51309-D148-4332-87C2-07BE32FBCA3B}">
          <p14:sldIdLst>
            <p14:sldId id="284"/>
            <p14:sldId id="345"/>
            <p14:sldId id="346"/>
            <p14:sldId id="347"/>
            <p14:sldId id="344"/>
            <p14:sldId id="348"/>
            <p14:sldId id="315"/>
            <p14:sldId id="316"/>
            <p14:sldId id="318"/>
            <p14:sldId id="368"/>
            <p14:sldId id="369"/>
            <p14:sldId id="370"/>
            <p14:sldId id="371"/>
            <p14:sldId id="372"/>
            <p14:sldId id="373"/>
            <p14:sldId id="374"/>
            <p14:sldId id="319"/>
            <p14:sldId id="293"/>
            <p14:sldId id="294"/>
            <p14:sldId id="295"/>
            <p14:sldId id="296"/>
            <p14:sldId id="297"/>
            <p14:sldId id="298"/>
            <p14:sldId id="299"/>
            <p14:sldId id="290"/>
            <p14:sldId id="291"/>
            <p14:sldId id="292"/>
            <p14:sldId id="285"/>
            <p14:sldId id="362"/>
            <p14:sldId id="286"/>
            <p14:sldId id="300"/>
            <p14:sldId id="301"/>
            <p14:sldId id="302"/>
            <p14:sldId id="304"/>
            <p14:sldId id="305"/>
            <p14:sldId id="306"/>
            <p14:sldId id="307"/>
            <p14:sldId id="308"/>
            <p14:sldId id="309"/>
            <p14:sldId id="310"/>
            <p14:sldId id="311"/>
            <p14:sldId id="312"/>
            <p14:sldId id="313"/>
            <p14:sldId id="320"/>
            <p14:sldId id="357"/>
            <p14:sldId id="353"/>
            <p14:sldId id="354"/>
            <p14:sldId id="355"/>
            <p14:sldId id="356"/>
            <p14:sldId id="358"/>
            <p14:sldId id="381"/>
            <p14:sldId id="382"/>
            <p14:sldId id="383"/>
            <p14:sldId id="375"/>
            <p14:sldId id="376"/>
            <p14:sldId id="377"/>
            <p14:sldId id="378"/>
            <p14:sldId id="379"/>
            <p14:sldId id="380"/>
            <p14:sldId id="384"/>
            <p14:sldId id="359"/>
            <p14:sldId id="325"/>
            <p14:sldId id="326"/>
            <p14:sldId id="327"/>
            <p14:sldId id="328"/>
            <p14:sldId id="329"/>
            <p14:sldId id="330"/>
            <p14:sldId id="331"/>
            <p14:sldId id="333"/>
            <p14:sldId id="334"/>
            <p14:sldId id="335"/>
            <p14:sldId id="336"/>
            <p14:sldId id="337"/>
            <p14:sldId id="338"/>
            <p14:sldId id="339"/>
            <p14:sldId id="340"/>
            <p14:sldId id="367"/>
            <p14:sldId id="364"/>
          </p14:sldIdLst>
        </p14:section>
        <p14:section name="자세한 정보" id="{2CC34DB2-6590-42C0-AD4B-A04C6060184E}">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4726"/>
    <a:srgbClr val="404040"/>
    <a:srgbClr val="FF9B45"/>
    <a:srgbClr val="DD462F"/>
    <a:srgbClr val="F8CFB6"/>
    <a:srgbClr val="F8CAB6"/>
    <a:srgbClr val="923922"/>
    <a:srgbClr val="F5F5F5"/>
    <a:srgbClr val="F2F2F2"/>
    <a:srgbClr val="D2B4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273" autoAdjust="0"/>
  </p:normalViewPr>
  <p:slideViewPr>
    <p:cSldViewPr snapToGrid="0">
      <p:cViewPr>
        <p:scale>
          <a:sx n="88" d="100"/>
          <a:sy n="88" d="100"/>
        </p:scale>
        <p:origin x="108" y="-1167"/>
      </p:cViewPr>
      <p:guideLst>
        <p:guide orient="horz" pos="2160"/>
        <p:guide pos="3840"/>
      </p:guideLst>
    </p:cSldViewPr>
  </p:slideViewPr>
  <p:outlineViewPr>
    <p:cViewPr>
      <p:scale>
        <a:sx n="33" d="100"/>
        <a:sy n="33" d="100"/>
      </p:scale>
      <p:origin x="0" y="-17550"/>
    </p:cViewPr>
  </p:outlineViewPr>
  <p:notesTextViewPr>
    <p:cViewPr>
      <p:scale>
        <a:sx n="3" d="2"/>
        <a:sy n="3" d="2"/>
      </p:scale>
      <p:origin x="0" y="0"/>
    </p:cViewPr>
  </p:notesTextViewPr>
  <p:sorterViewPr>
    <p:cViewPr varScale="1">
      <p:scale>
        <a:sx n="100" d="100"/>
        <a:sy n="100" d="100"/>
      </p:scale>
      <p:origin x="0" y="-27333"/>
    </p:cViewPr>
  </p:sorterViewPr>
  <p:notesViewPr>
    <p:cSldViewPr snapToGrid="0">
      <p:cViewPr varScale="1">
        <p:scale>
          <a:sx n="69" d="100"/>
          <a:sy n="69" d="100"/>
        </p:scale>
        <p:origin x="238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commentAuthors" Target="commentAuthors.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DC61A-F6C4-4BAB-8463-B7206444CB4B}"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4B65F990-494E-4A6E-B00E-1F0F45B2346F}">
      <dgm:prSet/>
      <dgm:spPr/>
      <dgm:t>
        <a:bodyPr/>
        <a:lstStyle/>
        <a:p>
          <a:pPr rtl="0" latinLnBrk="1"/>
          <a:r>
            <a:rPr lang="ko-KR" b="1" dirty="0" smtClean="0"/>
            <a:t>고급 </a:t>
          </a:r>
          <a:r>
            <a:rPr lang="ko-KR" altLang="en-US" b="1" dirty="0" smtClean="0"/>
            <a:t>소프트웨어 </a:t>
          </a:r>
          <a:r>
            <a:rPr lang="ko-KR" b="1" dirty="0" smtClean="0"/>
            <a:t>엔지니어  </a:t>
          </a:r>
          <a:endParaRPr lang="ko-KR" dirty="0"/>
        </a:p>
      </dgm:t>
    </dgm:pt>
    <dgm:pt modelId="{E7339AC6-92F0-42F2-B8CF-7B379102DE34}" type="parTrans" cxnId="{7CA33EB2-263C-4F33-948C-E2D32654D06C}">
      <dgm:prSet/>
      <dgm:spPr/>
      <dgm:t>
        <a:bodyPr/>
        <a:lstStyle/>
        <a:p>
          <a:pPr latinLnBrk="1"/>
          <a:endParaRPr lang="ko-KR" altLang="en-US"/>
        </a:p>
      </dgm:t>
    </dgm:pt>
    <dgm:pt modelId="{9A19F74B-6A1C-436C-9356-1D87EA72F14B}" type="sibTrans" cxnId="{7CA33EB2-263C-4F33-948C-E2D32654D06C}">
      <dgm:prSet/>
      <dgm:spPr/>
      <dgm:t>
        <a:bodyPr/>
        <a:lstStyle/>
        <a:p>
          <a:pPr latinLnBrk="1"/>
          <a:endParaRPr lang="ko-KR" altLang="en-US"/>
        </a:p>
      </dgm:t>
    </dgm:pt>
    <dgm:pt modelId="{01FB3C65-CB5E-4910-817A-52C87B14422A}">
      <dgm:prSet/>
      <dgm:spPr/>
      <dgm:t>
        <a:bodyPr/>
        <a:lstStyle/>
        <a:p>
          <a:pPr rtl="0" latinLnBrk="1"/>
          <a:r>
            <a:rPr lang="ko-KR" b="1" dirty="0" smtClean="0"/>
            <a:t>고급엔지니어링 강좌</a:t>
          </a:r>
          <a:r>
            <a:rPr lang="en-US" b="1" dirty="0" smtClean="0"/>
            <a:t>/</a:t>
          </a:r>
          <a:r>
            <a:rPr lang="ko-KR" b="1" dirty="0" smtClean="0"/>
            <a:t>워크숍 </a:t>
          </a:r>
          <a:r>
            <a:rPr lang="en-US" b="1" dirty="0" smtClean="0"/>
            <a:t>– </a:t>
          </a:r>
          <a:r>
            <a:rPr lang="en-US" b="1" dirty="0" err="1" smtClean="0"/>
            <a:t>Slowcampus</a:t>
          </a:r>
          <a:endParaRPr lang="ko-KR" dirty="0"/>
        </a:p>
      </dgm:t>
    </dgm:pt>
    <dgm:pt modelId="{F04CC18D-7B71-46C9-8D9A-DAF8F343A2DE}" type="parTrans" cxnId="{39D9CFEB-44A5-4408-9D0D-4B27374406C2}">
      <dgm:prSet/>
      <dgm:spPr/>
      <dgm:t>
        <a:bodyPr/>
        <a:lstStyle/>
        <a:p>
          <a:pPr latinLnBrk="1"/>
          <a:endParaRPr lang="ko-KR" altLang="en-US"/>
        </a:p>
      </dgm:t>
    </dgm:pt>
    <dgm:pt modelId="{B7735B6C-7D14-411D-A017-066F9242EE7D}" type="sibTrans" cxnId="{39D9CFEB-44A5-4408-9D0D-4B27374406C2}">
      <dgm:prSet/>
      <dgm:spPr/>
      <dgm:t>
        <a:bodyPr/>
        <a:lstStyle/>
        <a:p>
          <a:pPr latinLnBrk="1"/>
          <a:endParaRPr lang="ko-KR" altLang="en-US"/>
        </a:p>
      </dgm:t>
    </dgm:pt>
    <dgm:pt modelId="{F50BC272-169D-4222-B668-01695CE87201}">
      <dgm:prSet/>
      <dgm:spPr/>
      <dgm:t>
        <a:bodyPr/>
        <a:lstStyle/>
        <a:p>
          <a:pPr rtl="0" latinLnBrk="1"/>
          <a:r>
            <a:rPr lang="ko-KR" b="1" smtClean="0"/>
            <a:t>웹 기반 서비스</a:t>
          </a:r>
          <a:r>
            <a:rPr lang="en-US" b="1" smtClean="0"/>
            <a:t>(SaaS)</a:t>
          </a:r>
          <a:r>
            <a:rPr lang="ko-KR" b="1" smtClean="0"/>
            <a:t>개발을 위한 </a:t>
          </a:r>
          <a:r>
            <a:rPr lang="en-US" b="1" smtClean="0"/>
            <a:t>DevOps </a:t>
          </a:r>
          <a:r>
            <a:rPr lang="ko-KR" b="1" smtClean="0"/>
            <a:t>워크샵</a:t>
          </a:r>
          <a:endParaRPr lang="ko-KR"/>
        </a:p>
      </dgm:t>
    </dgm:pt>
    <dgm:pt modelId="{ABFF2369-4880-482A-8ECA-EB745C676A17}" type="parTrans" cxnId="{7B28068C-2728-48C0-9177-C1BA4A715BCD}">
      <dgm:prSet/>
      <dgm:spPr/>
      <dgm:t>
        <a:bodyPr/>
        <a:lstStyle/>
        <a:p>
          <a:pPr latinLnBrk="1"/>
          <a:endParaRPr lang="ko-KR" altLang="en-US"/>
        </a:p>
      </dgm:t>
    </dgm:pt>
    <dgm:pt modelId="{B1D2C33E-86D8-4A8B-8345-D7138C4BB594}" type="sibTrans" cxnId="{7B28068C-2728-48C0-9177-C1BA4A715BCD}">
      <dgm:prSet/>
      <dgm:spPr/>
      <dgm:t>
        <a:bodyPr/>
        <a:lstStyle/>
        <a:p>
          <a:pPr latinLnBrk="1"/>
          <a:endParaRPr lang="ko-KR" altLang="en-US"/>
        </a:p>
      </dgm:t>
    </dgm:pt>
    <dgm:pt modelId="{DE952D04-D2FA-466A-B9D8-B5DA78F77C82}">
      <dgm:prSet/>
      <dgm:spPr/>
      <dgm:t>
        <a:bodyPr/>
        <a:lstStyle/>
        <a:p>
          <a:pPr rtl="0" latinLnBrk="1"/>
          <a:r>
            <a:rPr lang="ko-KR" b="1" dirty="0" smtClean="0"/>
            <a:t>고급 엔지니어 경력</a:t>
          </a:r>
          <a:r>
            <a:rPr lang="en-US" b="1" dirty="0" smtClean="0"/>
            <a:t>	</a:t>
          </a:r>
          <a:endParaRPr lang="ko-KR" dirty="0"/>
        </a:p>
      </dgm:t>
    </dgm:pt>
    <dgm:pt modelId="{952155DC-AF05-4CF4-A540-35732DAFCE47}" type="parTrans" cxnId="{BADE8680-DB92-4016-AF84-D50E50B20E9A}">
      <dgm:prSet/>
      <dgm:spPr/>
      <dgm:t>
        <a:bodyPr/>
        <a:lstStyle/>
        <a:p>
          <a:pPr latinLnBrk="1"/>
          <a:endParaRPr lang="ko-KR" altLang="en-US"/>
        </a:p>
      </dgm:t>
    </dgm:pt>
    <dgm:pt modelId="{FAED518A-10D0-41B8-964B-ABE1E9F54844}" type="sibTrans" cxnId="{BADE8680-DB92-4016-AF84-D50E50B20E9A}">
      <dgm:prSet/>
      <dgm:spPr/>
      <dgm:t>
        <a:bodyPr/>
        <a:lstStyle/>
        <a:p>
          <a:pPr latinLnBrk="1"/>
          <a:endParaRPr lang="ko-KR" altLang="en-US"/>
        </a:p>
      </dgm:t>
    </dgm:pt>
    <dgm:pt modelId="{442EB89A-E1A5-4699-8F1E-B83273F922E9}">
      <dgm:prSet/>
      <dgm:spPr/>
      <dgm:t>
        <a:bodyPr/>
        <a:lstStyle/>
        <a:p>
          <a:pPr rtl="0" latinLnBrk="1"/>
          <a:r>
            <a:rPr lang="ko-KR" b="1" dirty="0" err="1" smtClean="0"/>
            <a:t>클라우드</a:t>
          </a:r>
          <a:r>
            <a:rPr lang="ko-KR" b="1" dirty="0" smtClean="0"/>
            <a:t> 인프라에 강한 </a:t>
          </a:r>
          <a:r>
            <a:rPr lang="ko-KR" b="1" dirty="0" err="1" smtClean="0"/>
            <a:t>풀스택</a:t>
          </a:r>
          <a:r>
            <a:rPr lang="ko-KR" b="1" dirty="0" smtClean="0"/>
            <a:t> 개발자</a:t>
          </a:r>
          <a:endParaRPr lang="ko-KR" dirty="0"/>
        </a:p>
      </dgm:t>
    </dgm:pt>
    <dgm:pt modelId="{CAE6D410-9925-4A6B-94D4-297ED598B5C4}" type="parTrans" cxnId="{696DA93B-2EBE-4E58-9DDC-1184A8BE5BA5}">
      <dgm:prSet/>
      <dgm:spPr/>
      <dgm:t>
        <a:bodyPr/>
        <a:lstStyle/>
        <a:p>
          <a:pPr latinLnBrk="1"/>
          <a:endParaRPr lang="ko-KR" altLang="en-US"/>
        </a:p>
      </dgm:t>
    </dgm:pt>
    <dgm:pt modelId="{8119A974-5C94-4E5E-ADCD-E4780F88CF5B}" type="sibTrans" cxnId="{696DA93B-2EBE-4E58-9DDC-1184A8BE5BA5}">
      <dgm:prSet/>
      <dgm:spPr/>
      <dgm:t>
        <a:bodyPr/>
        <a:lstStyle/>
        <a:p>
          <a:pPr latinLnBrk="1"/>
          <a:endParaRPr lang="ko-KR" altLang="en-US"/>
        </a:p>
      </dgm:t>
    </dgm:pt>
    <dgm:pt modelId="{E62A460A-0CA2-45E8-8301-707793203711}">
      <dgm:prSet/>
      <dgm:spPr/>
      <dgm:t>
        <a:bodyPr/>
        <a:lstStyle/>
        <a:p>
          <a:pPr rtl="0" latinLnBrk="1"/>
          <a:r>
            <a:rPr lang="en-US" b="1" dirty="0" smtClean="0"/>
            <a:t>Front-end </a:t>
          </a:r>
          <a:r>
            <a:rPr lang="ko-KR" b="1" dirty="0" smtClean="0"/>
            <a:t>에 강한 </a:t>
          </a:r>
          <a:r>
            <a:rPr lang="ko-KR" b="1" dirty="0" err="1" smtClean="0"/>
            <a:t>풀스택</a:t>
          </a:r>
          <a:r>
            <a:rPr lang="ko-KR" b="1" dirty="0" smtClean="0"/>
            <a:t> 개발자</a:t>
          </a:r>
          <a:endParaRPr lang="ko-KR" dirty="0"/>
        </a:p>
      </dgm:t>
    </dgm:pt>
    <dgm:pt modelId="{FF666A99-1D96-4EB9-90BB-AFB2B9DA768A}" type="parTrans" cxnId="{463007F6-D121-40FA-BE2E-3FDE5E9BE443}">
      <dgm:prSet/>
      <dgm:spPr/>
      <dgm:t>
        <a:bodyPr/>
        <a:lstStyle/>
        <a:p>
          <a:pPr latinLnBrk="1"/>
          <a:endParaRPr lang="ko-KR" altLang="en-US"/>
        </a:p>
      </dgm:t>
    </dgm:pt>
    <dgm:pt modelId="{BA85F966-C70F-4B15-920D-53ACBE8879C5}" type="sibTrans" cxnId="{463007F6-D121-40FA-BE2E-3FDE5E9BE443}">
      <dgm:prSet/>
      <dgm:spPr/>
      <dgm:t>
        <a:bodyPr/>
        <a:lstStyle/>
        <a:p>
          <a:pPr latinLnBrk="1"/>
          <a:endParaRPr lang="ko-KR" altLang="en-US"/>
        </a:p>
      </dgm:t>
    </dgm:pt>
    <dgm:pt modelId="{677A4651-4A00-4C0F-B16D-E30BF9BEDA80}">
      <dgm:prSet/>
      <dgm:spPr/>
      <dgm:t>
        <a:bodyPr/>
        <a:lstStyle/>
        <a:p>
          <a:pPr rtl="0" latinLnBrk="1"/>
          <a:r>
            <a:rPr lang="en-US" b="1" smtClean="0"/>
            <a:t>Back-end </a:t>
          </a:r>
          <a:r>
            <a:rPr lang="ko-KR" b="1" smtClean="0"/>
            <a:t>및 데이터에 강한 풀스택 개발자</a:t>
          </a:r>
          <a:endParaRPr lang="ko-KR"/>
        </a:p>
      </dgm:t>
    </dgm:pt>
    <dgm:pt modelId="{0F4FF1D3-9FA4-48D4-9845-C662A29D1938}" type="parTrans" cxnId="{757972AC-1DB9-4ABA-9749-9E7811AE5A88}">
      <dgm:prSet/>
      <dgm:spPr/>
      <dgm:t>
        <a:bodyPr/>
        <a:lstStyle/>
        <a:p>
          <a:pPr latinLnBrk="1"/>
          <a:endParaRPr lang="ko-KR" altLang="en-US"/>
        </a:p>
      </dgm:t>
    </dgm:pt>
    <dgm:pt modelId="{CE19E15B-6332-4349-AA8E-6463F4513E72}" type="sibTrans" cxnId="{757972AC-1DB9-4ABA-9749-9E7811AE5A88}">
      <dgm:prSet/>
      <dgm:spPr/>
      <dgm:t>
        <a:bodyPr/>
        <a:lstStyle/>
        <a:p>
          <a:pPr latinLnBrk="1"/>
          <a:endParaRPr lang="ko-KR" altLang="en-US"/>
        </a:p>
      </dgm:t>
    </dgm:pt>
    <dgm:pt modelId="{BE03845C-20E7-4341-94EE-C9CB9825CA72}">
      <dgm:prSet/>
      <dgm:spPr/>
      <dgm:t>
        <a:bodyPr/>
        <a:lstStyle/>
        <a:p>
          <a:pPr rtl="0" latinLnBrk="1"/>
          <a:r>
            <a:rPr lang="en-US" b="1" smtClean="0"/>
            <a:t>SaaS </a:t>
          </a:r>
          <a:r>
            <a:rPr lang="ko-KR" b="1" smtClean="0"/>
            <a:t>서비스 기획자</a:t>
          </a:r>
          <a:endParaRPr lang="ko-KR"/>
        </a:p>
      </dgm:t>
    </dgm:pt>
    <dgm:pt modelId="{331397A6-7D08-469D-AD48-B8CB3FB612D8}" type="parTrans" cxnId="{613A88DC-4F0F-4D13-BD5B-6558380913C8}">
      <dgm:prSet/>
      <dgm:spPr/>
      <dgm:t>
        <a:bodyPr/>
        <a:lstStyle/>
        <a:p>
          <a:pPr latinLnBrk="1"/>
          <a:endParaRPr lang="ko-KR" altLang="en-US"/>
        </a:p>
      </dgm:t>
    </dgm:pt>
    <dgm:pt modelId="{6DBD5730-47C5-4F85-8CD5-6E034B172621}" type="sibTrans" cxnId="{613A88DC-4F0F-4D13-BD5B-6558380913C8}">
      <dgm:prSet/>
      <dgm:spPr/>
      <dgm:t>
        <a:bodyPr/>
        <a:lstStyle/>
        <a:p>
          <a:pPr latinLnBrk="1"/>
          <a:endParaRPr lang="ko-KR" altLang="en-US"/>
        </a:p>
      </dgm:t>
    </dgm:pt>
    <dgm:pt modelId="{9E7411C5-7333-427C-9059-2D753D396537}" type="pres">
      <dgm:prSet presAssocID="{2D9DC61A-F6C4-4BAB-8463-B7206444CB4B}" presName="hierChild1" presStyleCnt="0">
        <dgm:presLayoutVars>
          <dgm:orgChart val="1"/>
          <dgm:chPref val="1"/>
          <dgm:dir/>
          <dgm:animOne val="branch"/>
          <dgm:animLvl val="lvl"/>
          <dgm:resizeHandles/>
        </dgm:presLayoutVars>
      </dgm:prSet>
      <dgm:spPr/>
      <dgm:t>
        <a:bodyPr/>
        <a:lstStyle/>
        <a:p>
          <a:pPr latinLnBrk="1"/>
          <a:endParaRPr lang="ko-KR" altLang="en-US"/>
        </a:p>
      </dgm:t>
    </dgm:pt>
    <dgm:pt modelId="{40CBFD5B-5CF8-4A84-A479-77A4FEA90B66}" type="pres">
      <dgm:prSet presAssocID="{4B65F990-494E-4A6E-B00E-1F0F45B2346F}" presName="hierRoot1" presStyleCnt="0">
        <dgm:presLayoutVars>
          <dgm:hierBranch val="init"/>
        </dgm:presLayoutVars>
      </dgm:prSet>
      <dgm:spPr/>
    </dgm:pt>
    <dgm:pt modelId="{9E9CDDA2-1B30-455A-815C-7AE6D56DF942}" type="pres">
      <dgm:prSet presAssocID="{4B65F990-494E-4A6E-B00E-1F0F45B2346F}" presName="rootComposite1" presStyleCnt="0"/>
      <dgm:spPr/>
    </dgm:pt>
    <dgm:pt modelId="{963A07A8-BE57-4BED-BA60-6E4050F952F5}" type="pres">
      <dgm:prSet presAssocID="{4B65F990-494E-4A6E-B00E-1F0F45B2346F}" presName="rootText1" presStyleLbl="node0" presStyleIdx="0" presStyleCnt="1" custScaleX="133638">
        <dgm:presLayoutVars>
          <dgm:chMax/>
          <dgm:chPref val="3"/>
        </dgm:presLayoutVars>
      </dgm:prSet>
      <dgm:spPr/>
      <dgm:t>
        <a:bodyPr/>
        <a:lstStyle/>
        <a:p>
          <a:pPr latinLnBrk="1"/>
          <a:endParaRPr lang="ko-KR" altLang="en-US"/>
        </a:p>
      </dgm:t>
    </dgm:pt>
    <dgm:pt modelId="{7621579F-9089-4F62-BF7B-C1E274BEC7D4}" type="pres">
      <dgm:prSet presAssocID="{4B65F990-494E-4A6E-B00E-1F0F45B2346F}" presName="titleText1" presStyleLbl="fgAcc0" presStyleIdx="0" presStyleCnt="1">
        <dgm:presLayoutVars>
          <dgm:chMax val="0"/>
          <dgm:chPref val="0"/>
        </dgm:presLayoutVars>
      </dgm:prSet>
      <dgm:spPr/>
      <dgm:t>
        <a:bodyPr/>
        <a:lstStyle/>
        <a:p>
          <a:pPr latinLnBrk="1"/>
          <a:endParaRPr lang="ko-KR" altLang="en-US"/>
        </a:p>
      </dgm:t>
    </dgm:pt>
    <dgm:pt modelId="{00F79DAB-CBDD-4744-BE7A-66BA56B7FC21}" type="pres">
      <dgm:prSet presAssocID="{4B65F990-494E-4A6E-B00E-1F0F45B2346F}" presName="rootConnector1" presStyleLbl="node1" presStyleIdx="0" presStyleCnt="7"/>
      <dgm:spPr/>
      <dgm:t>
        <a:bodyPr/>
        <a:lstStyle/>
        <a:p>
          <a:pPr latinLnBrk="1"/>
          <a:endParaRPr lang="ko-KR" altLang="en-US"/>
        </a:p>
      </dgm:t>
    </dgm:pt>
    <dgm:pt modelId="{688A39BA-DF39-40D0-9527-ED30ABCD21DE}" type="pres">
      <dgm:prSet presAssocID="{4B65F990-494E-4A6E-B00E-1F0F45B2346F}" presName="hierChild2" presStyleCnt="0"/>
      <dgm:spPr/>
    </dgm:pt>
    <dgm:pt modelId="{BE29ED8B-E155-465C-8BA0-691ADDB67357}" type="pres">
      <dgm:prSet presAssocID="{F04CC18D-7B71-46C9-8D9A-DAF8F343A2DE}" presName="Name37" presStyleLbl="parChTrans1D2" presStyleIdx="0" presStyleCnt="2"/>
      <dgm:spPr/>
      <dgm:t>
        <a:bodyPr/>
        <a:lstStyle/>
        <a:p>
          <a:pPr latinLnBrk="1"/>
          <a:endParaRPr lang="ko-KR" altLang="en-US"/>
        </a:p>
      </dgm:t>
    </dgm:pt>
    <dgm:pt modelId="{8764DA4E-E979-4332-834F-8C93333DA6BD}" type="pres">
      <dgm:prSet presAssocID="{01FB3C65-CB5E-4910-817A-52C87B14422A}" presName="hierRoot2" presStyleCnt="0">
        <dgm:presLayoutVars>
          <dgm:hierBranch val="init"/>
        </dgm:presLayoutVars>
      </dgm:prSet>
      <dgm:spPr/>
    </dgm:pt>
    <dgm:pt modelId="{1E1D8C4F-925B-4434-96C1-732CDCB65F6D}" type="pres">
      <dgm:prSet presAssocID="{01FB3C65-CB5E-4910-817A-52C87B14422A}" presName="rootComposite" presStyleCnt="0"/>
      <dgm:spPr/>
    </dgm:pt>
    <dgm:pt modelId="{647F7FF7-048A-4F9C-9252-72E673BE21AE}" type="pres">
      <dgm:prSet presAssocID="{01FB3C65-CB5E-4910-817A-52C87B14422A}" presName="rootText" presStyleLbl="node1" presStyleIdx="0" presStyleCnt="7">
        <dgm:presLayoutVars>
          <dgm:chMax/>
          <dgm:chPref val="3"/>
        </dgm:presLayoutVars>
      </dgm:prSet>
      <dgm:spPr/>
      <dgm:t>
        <a:bodyPr/>
        <a:lstStyle/>
        <a:p>
          <a:pPr latinLnBrk="1"/>
          <a:endParaRPr lang="ko-KR" altLang="en-US"/>
        </a:p>
      </dgm:t>
    </dgm:pt>
    <dgm:pt modelId="{373AACCC-898F-4F73-AE7C-F112B13573D3}" type="pres">
      <dgm:prSet presAssocID="{01FB3C65-CB5E-4910-817A-52C87B14422A}" presName="titleText2" presStyleLbl="fgAcc1" presStyleIdx="0" presStyleCnt="7">
        <dgm:presLayoutVars>
          <dgm:chMax val="0"/>
          <dgm:chPref val="0"/>
        </dgm:presLayoutVars>
      </dgm:prSet>
      <dgm:spPr/>
      <dgm:t>
        <a:bodyPr/>
        <a:lstStyle/>
        <a:p>
          <a:pPr latinLnBrk="1"/>
          <a:endParaRPr lang="ko-KR" altLang="en-US"/>
        </a:p>
      </dgm:t>
    </dgm:pt>
    <dgm:pt modelId="{2A6C4201-8474-4ADA-8230-FBD4EE2372AE}" type="pres">
      <dgm:prSet presAssocID="{01FB3C65-CB5E-4910-817A-52C87B14422A}" presName="rootConnector" presStyleLbl="node2" presStyleIdx="0" presStyleCnt="0"/>
      <dgm:spPr/>
      <dgm:t>
        <a:bodyPr/>
        <a:lstStyle/>
        <a:p>
          <a:pPr latinLnBrk="1"/>
          <a:endParaRPr lang="ko-KR" altLang="en-US"/>
        </a:p>
      </dgm:t>
    </dgm:pt>
    <dgm:pt modelId="{50C83AD8-4362-45CD-8FF1-6BCD88238452}" type="pres">
      <dgm:prSet presAssocID="{01FB3C65-CB5E-4910-817A-52C87B14422A}" presName="hierChild4" presStyleCnt="0"/>
      <dgm:spPr/>
    </dgm:pt>
    <dgm:pt modelId="{502A1DFB-D70F-4197-865C-60C6729E4773}" type="pres">
      <dgm:prSet presAssocID="{ABFF2369-4880-482A-8ECA-EB745C676A17}" presName="Name37" presStyleLbl="parChTrans1D3" presStyleIdx="0" presStyleCnt="5"/>
      <dgm:spPr/>
      <dgm:t>
        <a:bodyPr/>
        <a:lstStyle/>
        <a:p>
          <a:pPr latinLnBrk="1"/>
          <a:endParaRPr lang="ko-KR" altLang="en-US"/>
        </a:p>
      </dgm:t>
    </dgm:pt>
    <dgm:pt modelId="{54E5813A-6841-46B9-9276-633224754122}" type="pres">
      <dgm:prSet presAssocID="{F50BC272-169D-4222-B668-01695CE87201}" presName="hierRoot2" presStyleCnt="0">
        <dgm:presLayoutVars>
          <dgm:hierBranch val="init"/>
        </dgm:presLayoutVars>
      </dgm:prSet>
      <dgm:spPr/>
    </dgm:pt>
    <dgm:pt modelId="{BCF5A70D-C027-40A2-A3A1-C5C1C4ABAAD2}" type="pres">
      <dgm:prSet presAssocID="{F50BC272-169D-4222-B668-01695CE87201}" presName="rootComposite" presStyleCnt="0"/>
      <dgm:spPr/>
    </dgm:pt>
    <dgm:pt modelId="{0CE3C387-A585-475E-BFEE-6EA6FF3E7864}" type="pres">
      <dgm:prSet presAssocID="{F50BC272-169D-4222-B668-01695CE87201}" presName="rootText" presStyleLbl="node1" presStyleIdx="1" presStyleCnt="7">
        <dgm:presLayoutVars>
          <dgm:chMax/>
          <dgm:chPref val="3"/>
        </dgm:presLayoutVars>
      </dgm:prSet>
      <dgm:spPr/>
      <dgm:t>
        <a:bodyPr/>
        <a:lstStyle/>
        <a:p>
          <a:pPr latinLnBrk="1"/>
          <a:endParaRPr lang="ko-KR" altLang="en-US"/>
        </a:p>
      </dgm:t>
    </dgm:pt>
    <dgm:pt modelId="{BDF1A84A-D52B-4BBB-BFF8-57BE6AC89D41}" type="pres">
      <dgm:prSet presAssocID="{F50BC272-169D-4222-B668-01695CE87201}" presName="titleText2" presStyleLbl="fgAcc1" presStyleIdx="1" presStyleCnt="7">
        <dgm:presLayoutVars>
          <dgm:chMax val="0"/>
          <dgm:chPref val="0"/>
        </dgm:presLayoutVars>
      </dgm:prSet>
      <dgm:spPr/>
      <dgm:t>
        <a:bodyPr/>
        <a:lstStyle/>
        <a:p>
          <a:pPr latinLnBrk="1"/>
          <a:endParaRPr lang="ko-KR" altLang="en-US"/>
        </a:p>
      </dgm:t>
    </dgm:pt>
    <dgm:pt modelId="{5F29615B-80A7-4030-B601-EC33011D56AA}" type="pres">
      <dgm:prSet presAssocID="{F50BC272-169D-4222-B668-01695CE87201}" presName="rootConnector" presStyleLbl="node3" presStyleIdx="0" presStyleCnt="0"/>
      <dgm:spPr/>
      <dgm:t>
        <a:bodyPr/>
        <a:lstStyle/>
        <a:p>
          <a:pPr latinLnBrk="1"/>
          <a:endParaRPr lang="ko-KR" altLang="en-US"/>
        </a:p>
      </dgm:t>
    </dgm:pt>
    <dgm:pt modelId="{A489B92A-C3F8-42E4-82E3-028D3426CB67}" type="pres">
      <dgm:prSet presAssocID="{F50BC272-169D-4222-B668-01695CE87201}" presName="hierChild4" presStyleCnt="0"/>
      <dgm:spPr/>
    </dgm:pt>
    <dgm:pt modelId="{56F9A729-3D2F-4DF8-8353-6D509139AFD3}" type="pres">
      <dgm:prSet presAssocID="{F50BC272-169D-4222-B668-01695CE87201}" presName="hierChild5" presStyleCnt="0"/>
      <dgm:spPr/>
    </dgm:pt>
    <dgm:pt modelId="{422BA9D6-4EE8-4D6E-AE1E-9FE9E8B0547B}" type="pres">
      <dgm:prSet presAssocID="{01FB3C65-CB5E-4910-817A-52C87B14422A}" presName="hierChild5" presStyleCnt="0"/>
      <dgm:spPr/>
    </dgm:pt>
    <dgm:pt modelId="{C459B355-6B45-4AED-9F82-71B50797A8E7}" type="pres">
      <dgm:prSet presAssocID="{952155DC-AF05-4CF4-A540-35732DAFCE47}" presName="Name37" presStyleLbl="parChTrans1D2" presStyleIdx="1" presStyleCnt="2"/>
      <dgm:spPr/>
      <dgm:t>
        <a:bodyPr/>
        <a:lstStyle/>
        <a:p>
          <a:pPr latinLnBrk="1"/>
          <a:endParaRPr lang="ko-KR" altLang="en-US"/>
        </a:p>
      </dgm:t>
    </dgm:pt>
    <dgm:pt modelId="{C974F0A8-5E1B-4A31-A6E8-E95A2D5844F8}" type="pres">
      <dgm:prSet presAssocID="{DE952D04-D2FA-466A-B9D8-B5DA78F77C82}" presName="hierRoot2" presStyleCnt="0">
        <dgm:presLayoutVars>
          <dgm:hierBranch val="init"/>
        </dgm:presLayoutVars>
      </dgm:prSet>
      <dgm:spPr/>
    </dgm:pt>
    <dgm:pt modelId="{230273F1-2D6B-480C-82F7-A2788C9D8209}" type="pres">
      <dgm:prSet presAssocID="{DE952D04-D2FA-466A-B9D8-B5DA78F77C82}" presName="rootComposite" presStyleCnt="0"/>
      <dgm:spPr/>
    </dgm:pt>
    <dgm:pt modelId="{25A6A328-710F-4787-87BF-00CCCA57C482}" type="pres">
      <dgm:prSet presAssocID="{DE952D04-D2FA-466A-B9D8-B5DA78F77C82}" presName="rootText" presStyleLbl="node1" presStyleIdx="2" presStyleCnt="7">
        <dgm:presLayoutVars>
          <dgm:chMax/>
          <dgm:chPref val="3"/>
        </dgm:presLayoutVars>
      </dgm:prSet>
      <dgm:spPr/>
      <dgm:t>
        <a:bodyPr/>
        <a:lstStyle/>
        <a:p>
          <a:pPr latinLnBrk="1"/>
          <a:endParaRPr lang="ko-KR" altLang="en-US"/>
        </a:p>
      </dgm:t>
    </dgm:pt>
    <dgm:pt modelId="{8F3F92DC-1D11-4DA7-BCE8-525B36ABE78E}" type="pres">
      <dgm:prSet presAssocID="{DE952D04-D2FA-466A-B9D8-B5DA78F77C82}" presName="titleText2" presStyleLbl="fgAcc1" presStyleIdx="2" presStyleCnt="7">
        <dgm:presLayoutVars>
          <dgm:chMax val="0"/>
          <dgm:chPref val="0"/>
        </dgm:presLayoutVars>
      </dgm:prSet>
      <dgm:spPr/>
      <dgm:t>
        <a:bodyPr/>
        <a:lstStyle/>
        <a:p>
          <a:pPr latinLnBrk="1"/>
          <a:endParaRPr lang="ko-KR" altLang="en-US"/>
        </a:p>
      </dgm:t>
    </dgm:pt>
    <dgm:pt modelId="{8CF54EEA-600E-4352-926E-3A198E6BFDA6}" type="pres">
      <dgm:prSet presAssocID="{DE952D04-D2FA-466A-B9D8-B5DA78F77C82}" presName="rootConnector" presStyleLbl="node2" presStyleIdx="0" presStyleCnt="0"/>
      <dgm:spPr/>
      <dgm:t>
        <a:bodyPr/>
        <a:lstStyle/>
        <a:p>
          <a:pPr latinLnBrk="1"/>
          <a:endParaRPr lang="ko-KR" altLang="en-US"/>
        </a:p>
      </dgm:t>
    </dgm:pt>
    <dgm:pt modelId="{A3C0A2CD-86C8-4FD2-B6C4-EDFD78AA5EF4}" type="pres">
      <dgm:prSet presAssocID="{DE952D04-D2FA-466A-B9D8-B5DA78F77C82}" presName="hierChild4" presStyleCnt="0"/>
      <dgm:spPr/>
    </dgm:pt>
    <dgm:pt modelId="{50F1E28D-FF26-41A9-9C89-305B829C8B44}" type="pres">
      <dgm:prSet presAssocID="{CAE6D410-9925-4A6B-94D4-297ED598B5C4}" presName="Name37" presStyleLbl="parChTrans1D3" presStyleIdx="1" presStyleCnt="5"/>
      <dgm:spPr/>
      <dgm:t>
        <a:bodyPr/>
        <a:lstStyle/>
        <a:p>
          <a:pPr latinLnBrk="1"/>
          <a:endParaRPr lang="ko-KR" altLang="en-US"/>
        </a:p>
      </dgm:t>
    </dgm:pt>
    <dgm:pt modelId="{AD4292AB-6AE7-4F09-94E3-61EFC7034785}" type="pres">
      <dgm:prSet presAssocID="{442EB89A-E1A5-4699-8F1E-B83273F922E9}" presName="hierRoot2" presStyleCnt="0">
        <dgm:presLayoutVars>
          <dgm:hierBranch val="init"/>
        </dgm:presLayoutVars>
      </dgm:prSet>
      <dgm:spPr/>
    </dgm:pt>
    <dgm:pt modelId="{D7202797-B15C-4922-BC1F-E7BCE64B4922}" type="pres">
      <dgm:prSet presAssocID="{442EB89A-E1A5-4699-8F1E-B83273F922E9}" presName="rootComposite" presStyleCnt="0"/>
      <dgm:spPr/>
    </dgm:pt>
    <dgm:pt modelId="{3AA4CCE9-6756-4C0B-B146-6C0DF8EC8E12}" type="pres">
      <dgm:prSet presAssocID="{442EB89A-E1A5-4699-8F1E-B83273F922E9}" presName="rootText" presStyleLbl="node1" presStyleIdx="3" presStyleCnt="7">
        <dgm:presLayoutVars>
          <dgm:chMax/>
          <dgm:chPref val="3"/>
        </dgm:presLayoutVars>
      </dgm:prSet>
      <dgm:spPr/>
      <dgm:t>
        <a:bodyPr/>
        <a:lstStyle/>
        <a:p>
          <a:pPr latinLnBrk="1"/>
          <a:endParaRPr lang="ko-KR" altLang="en-US"/>
        </a:p>
      </dgm:t>
    </dgm:pt>
    <dgm:pt modelId="{E43AD206-7529-4E65-BF48-9178575E999A}" type="pres">
      <dgm:prSet presAssocID="{442EB89A-E1A5-4699-8F1E-B83273F922E9}" presName="titleText2" presStyleLbl="fgAcc1" presStyleIdx="3" presStyleCnt="7">
        <dgm:presLayoutVars>
          <dgm:chMax val="0"/>
          <dgm:chPref val="0"/>
        </dgm:presLayoutVars>
      </dgm:prSet>
      <dgm:spPr/>
      <dgm:t>
        <a:bodyPr/>
        <a:lstStyle/>
        <a:p>
          <a:pPr latinLnBrk="1"/>
          <a:endParaRPr lang="ko-KR" altLang="en-US"/>
        </a:p>
      </dgm:t>
    </dgm:pt>
    <dgm:pt modelId="{6A4FF890-6A57-48CE-9BA1-28DF09FE1602}" type="pres">
      <dgm:prSet presAssocID="{442EB89A-E1A5-4699-8F1E-B83273F922E9}" presName="rootConnector" presStyleLbl="node3" presStyleIdx="0" presStyleCnt="0"/>
      <dgm:spPr/>
      <dgm:t>
        <a:bodyPr/>
        <a:lstStyle/>
        <a:p>
          <a:pPr latinLnBrk="1"/>
          <a:endParaRPr lang="ko-KR" altLang="en-US"/>
        </a:p>
      </dgm:t>
    </dgm:pt>
    <dgm:pt modelId="{D198DAA7-F2CC-4C7D-ADCA-CB80741527AA}" type="pres">
      <dgm:prSet presAssocID="{442EB89A-E1A5-4699-8F1E-B83273F922E9}" presName="hierChild4" presStyleCnt="0"/>
      <dgm:spPr/>
    </dgm:pt>
    <dgm:pt modelId="{74710FF7-534D-4C9D-81B4-9C38AE83279F}" type="pres">
      <dgm:prSet presAssocID="{442EB89A-E1A5-4699-8F1E-B83273F922E9}" presName="hierChild5" presStyleCnt="0"/>
      <dgm:spPr/>
    </dgm:pt>
    <dgm:pt modelId="{D1264E59-B4AB-4C26-97D9-EEF3D0E5D867}" type="pres">
      <dgm:prSet presAssocID="{FF666A99-1D96-4EB9-90BB-AFB2B9DA768A}" presName="Name37" presStyleLbl="parChTrans1D3" presStyleIdx="2" presStyleCnt="5"/>
      <dgm:spPr/>
      <dgm:t>
        <a:bodyPr/>
        <a:lstStyle/>
        <a:p>
          <a:pPr latinLnBrk="1"/>
          <a:endParaRPr lang="ko-KR" altLang="en-US"/>
        </a:p>
      </dgm:t>
    </dgm:pt>
    <dgm:pt modelId="{E47286C8-9706-4D36-A883-21616E8991D7}" type="pres">
      <dgm:prSet presAssocID="{E62A460A-0CA2-45E8-8301-707793203711}" presName="hierRoot2" presStyleCnt="0">
        <dgm:presLayoutVars>
          <dgm:hierBranch val="init"/>
        </dgm:presLayoutVars>
      </dgm:prSet>
      <dgm:spPr/>
    </dgm:pt>
    <dgm:pt modelId="{B79572D2-0B0C-44F6-BB16-40BF15C583D9}" type="pres">
      <dgm:prSet presAssocID="{E62A460A-0CA2-45E8-8301-707793203711}" presName="rootComposite" presStyleCnt="0"/>
      <dgm:spPr/>
    </dgm:pt>
    <dgm:pt modelId="{9955223E-062D-49CB-9CA9-479F3EF170BC}" type="pres">
      <dgm:prSet presAssocID="{E62A460A-0CA2-45E8-8301-707793203711}" presName="rootText" presStyleLbl="node1" presStyleIdx="4" presStyleCnt="7">
        <dgm:presLayoutVars>
          <dgm:chMax/>
          <dgm:chPref val="3"/>
        </dgm:presLayoutVars>
      </dgm:prSet>
      <dgm:spPr/>
      <dgm:t>
        <a:bodyPr/>
        <a:lstStyle/>
        <a:p>
          <a:pPr latinLnBrk="1"/>
          <a:endParaRPr lang="ko-KR" altLang="en-US"/>
        </a:p>
      </dgm:t>
    </dgm:pt>
    <dgm:pt modelId="{982E8B7D-E0BE-40BC-993B-805760E8C562}" type="pres">
      <dgm:prSet presAssocID="{E62A460A-0CA2-45E8-8301-707793203711}" presName="titleText2" presStyleLbl="fgAcc1" presStyleIdx="4" presStyleCnt="7">
        <dgm:presLayoutVars>
          <dgm:chMax val="0"/>
          <dgm:chPref val="0"/>
        </dgm:presLayoutVars>
      </dgm:prSet>
      <dgm:spPr/>
      <dgm:t>
        <a:bodyPr/>
        <a:lstStyle/>
        <a:p>
          <a:pPr latinLnBrk="1"/>
          <a:endParaRPr lang="ko-KR" altLang="en-US"/>
        </a:p>
      </dgm:t>
    </dgm:pt>
    <dgm:pt modelId="{BF5F866D-D9BE-4578-AA9C-AC3188CE074C}" type="pres">
      <dgm:prSet presAssocID="{E62A460A-0CA2-45E8-8301-707793203711}" presName="rootConnector" presStyleLbl="node3" presStyleIdx="0" presStyleCnt="0"/>
      <dgm:spPr/>
      <dgm:t>
        <a:bodyPr/>
        <a:lstStyle/>
        <a:p>
          <a:pPr latinLnBrk="1"/>
          <a:endParaRPr lang="ko-KR" altLang="en-US"/>
        </a:p>
      </dgm:t>
    </dgm:pt>
    <dgm:pt modelId="{A14D65EF-D3BE-4A15-A124-C3ECCEE4B2AD}" type="pres">
      <dgm:prSet presAssocID="{E62A460A-0CA2-45E8-8301-707793203711}" presName="hierChild4" presStyleCnt="0"/>
      <dgm:spPr/>
    </dgm:pt>
    <dgm:pt modelId="{172794A7-31B3-4675-8CA2-822A522E7AAC}" type="pres">
      <dgm:prSet presAssocID="{E62A460A-0CA2-45E8-8301-707793203711}" presName="hierChild5" presStyleCnt="0"/>
      <dgm:spPr/>
    </dgm:pt>
    <dgm:pt modelId="{8168D133-E3CF-45D8-8D2E-3E180628E3C3}" type="pres">
      <dgm:prSet presAssocID="{0F4FF1D3-9FA4-48D4-9845-C662A29D1938}" presName="Name37" presStyleLbl="parChTrans1D3" presStyleIdx="3" presStyleCnt="5"/>
      <dgm:spPr/>
      <dgm:t>
        <a:bodyPr/>
        <a:lstStyle/>
        <a:p>
          <a:pPr latinLnBrk="1"/>
          <a:endParaRPr lang="ko-KR" altLang="en-US"/>
        </a:p>
      </dgm:t>
    </dgm:pt>
    <dgm:pt modelId="{D5320376-9B18-4A1E-8556-05EE0CE08E9A}" type="pres">
      <dgm:prSet presAssocID="{677A4651-4A00-4C0F-B16D-E30BF9BEDA80}" presName="hierRoot2" presStyleCnt="0">
        <dgm:presLayoutVars>
          <dgm:hierBranch val="init"/>
        </dgm:presLayoutVars>
      </dgm:prSet>
      <dgm:spPr/>
    </dgm:pt>
    <dgm:pt modelId="{3690D284-3DA5-42E5-8CAF-2FA8446AC8A5}" type="pres">
      <dgm:prSet presAssocID="{677A4651-4A00-4C0F-B16D-E30BF9BEDA80}" presName="rootComposite" presStyleCnt="0"/>
      <dgm:spPr/>
    </dgm:pt>
    <dgm:pt modelId="{5C2D8FA9-790A-4C8F-B921-63825ED09FCB}" type="pres">
      <dgm:prSet presAssocID="{677A4651-4A00-4C0F-B16D-E30BF9BEDA80}" presName="rootText" presStyleLbl="node1" presStyleIdx="5" presStyleCnt="7">
        <dgm:presLayoutVars>
          <dgm:chMax/>
          <dgm:chPref val="3"/>
        </dgm:presLayoutVars>
      </dgm:prSet>
      <dgm:spPr/>
      <dgm:t>
        <a:bodyPr/>
        <a:lstStyle/>
        <a:p>
          <a:pPr latinLnBrk="1"/>
          <a:endParaRPr lang="ko-KR" altLang="en-US"/>
        </a:p>
      </dgm:t>
    </dgm:pt>
    <dgm:pt modelId="{CAD5FED6-6CF4-4818-A399-AEAFA7560A72}" type="pres">
      <dgm:prSet presAssocID="{677A4651-4A00-4C0F-B16D-E30BF9BEDA80}" presName="titleText2" presStyleLbl="fgAcc1" presStyleIdx="5" presStyleCnt="7">
        <dgm:presLayoutVars>
          <dgm:chMax val="0"/>
          <dgm:chPref val="0"/>
        </dgm:presLayoutVars>
      </dgm:prSet>
      <dgm:spPr/>
      <dgm:t>
        <a:bodyPr/>
        <a:lstStyle/>
        <a:p>
          <a:pPr latinLnBrk="1"/>
          <a:endParaRPr lang="ko-KR" altLang="en-US"/>
        </a:p>
      </dgm:t>
    </dgm:pt>
    <dgm:pt modelId="{BCE6B72D-C63D-4291-9D6B-26A2549B5C1A}" type="pres">
      <dgm:prSet presAssocID="{677A4651-4A00-4C0F-B16D-E30BF9BEDA80}" presName="rootConnector" presStyleLbl="node3" presStyleIdx="0" presStyleCnt="0"/>
      <dgm:spPr/>
      <dgm:t>
        <a:bodyPr/>
        <a:lstStyle/>
        <a:p>
          <a:pPr latinLnBrk="1"/>
          <a:endParaRPr lang="ko-KR" altLang="en-US"/>
        </a:p>
      </dgm:t>
    </dgm:pt>
    <dgm:pt modelId="{19350171-BAB1-4268-A59D-3E1D1F373A2E}" type="pres">
      <dgm:prSet presAssocID="{677A4651-4A00-4C0F-B16D-E30BF9BEDA80}" presName="hierChild4" presStyleCnt="0"/>
      <dgm:spPr/>
    </dgm:pt>
    <dgm:pt modelId="{173E78C1-345C-452A-A2FB-60949359D1FB}" type="pres">
      <dgm:prSet presAssocID="{677A4651-4A00-4C0F-B16D-E30BF9BEDA80}" presName="hierChild5" presStyleCnt="0"/>
      <dgm:spPr/>
    </dgm:pt>
    <dgm:pt modelId="{46782EA4-1FD5-4612-B9A1-E1393C2B2324}" type="pres">
      <dgm:prSet presAssocID="{331397A6-7D08-469D-AD48-B8CB3FB612D8}" presName="Name37" presStyleLbl="parChTrans1D3" presStyleIdx="4" presStyleCnt="5"/>
      <dgm:spPr/>
      <dgm:t>
        <a:bodyPr/>
        <a:lstStyle/>
        <a:p>
          <a:pPr latinLnBrk="1"/>
          <a:endParaRPr lang="ko-KR" altLang="en-US"/>
        </a:p>
      </dgm:t>
    </dgm:pt>
    <dgm:pt modelId="{DED3D0E8-4293-4937-8DDC-DD9A2D8B57BB}" type="pres">
      <dgm:prSet presAssocID="{BE03845C-20E7-4341-94EE-C9CB9825CA72}" presName="hierRoot2" presStyleCnt="0">
        <dgm:presLayoutVars>
          <dgm:hierBranch val="init"/>
        </dgm:presLayoutVars>
      </dgm:prSet>
      <dgm:spPr/>
    </dgm:pt>
    <dgm:pt modelId="{50D8C95B-E515-411D-BEF1-2EDBC38451BF}" type="pres">
      <dgm:prSet presAssocID="{BE03845C-20E7-4341-94EE-C9CB9825CA72}" presName="rootComposite" presStyleCnt="0"/>
      <dgm:spPr/>
    </dgm:pt>
    <dgm:pt modelId="{D26FB387-5125-46B9-9AC0-353AC8005E09}" type="pres">
      <dgm:prSet presAssocID="{BE03845C-20E7-4341-94EE-C9CB9825CA72}" presName="rootText" presStyleLbl="node1" presStyleIdx="6" presStyleCnt="7">
        <dgm:presLayoutVars>
          <dgm:chMax/>
          <dgm:chPref val="3"/>
        </dgm:presLayoutVars>
      </dgm:prSet>
      <dgm:spPr/>
      <dgm:t>
        <a:bodyPr/>
        <a:lstStyle/>
        <a:p>
          <a:pPr latinLnBrk="1"/>
          <a:endParaRPr lang="ko-KR" altLang="en-US"/>
        </a:p>
      </dgm:t>
    </dgm:pt>
    <dgm:pt modelId="{9CB61598-613B-4AC3-9CD9-D102EA6C8116}" type="pres">
      <dgm:prSet presAssocID="{BE03845C-20E7-4341-94EE-C9CB9825CA72}" presName="titleText2" presStyleLbl="fgAcc1" presStyleIdx="6" presStyleCnt="7">
        <dgm:presLayoutVars>
          <dgm:chMax val="0"/>
          <dgm:chPref val="0"/>
        </dgm:presLayoutVars>
      </dgm:prSet>
      <dgm:spPr/>
      <dgm:t>
        <a:bodyPr/>
        <a:lstStyle/>
        <a:p>
          <a:pPr latinLnBrk="1"/>
          <a:endParaRPr lang="ko-KR" altLang="en-US"/>
        </a:p>
      </dgm:t>
    </dgm:pt>
    <dgm:pt modelId="{E59257FC-4079-47BC-820A-17EF5E3A8A0A}" type="pres">
      <dgm:prSet presAssocID="{BE03845C-20E7-4341-94EE-C9CB9825CA72}" presName="rootConnector" presStyleLbl="node3" presStyleIdx="0" presStyleCnt="0"/>
      <dgm:spPr/>
      <dgm:t>
        <a:bodyPr/>
        <a:lstStyle/>
        <a:p>
          <a:pPr latinLnBrk="1"/>
          <a:endParaRPr lang="ko-KR" altLang="en-US"/>
        </a:p>
      </dgm:t>
    </dgm:pt>
    <dgm:pt modelId="{5A55C323-E3CD-4FBE-8F80-50FDEF999072}" type="pres">
      <dgm:prSet presAssocID="{BE03845C-20E7-4341-94EE-C9CB9825CA72}" presName="hierChild4" presStyleCnt="0"/>
      <dgm:spPr/>
    </dgm:pt>
    <dgm:pt modelId="{2EBC819E-9D18-41E1-8A56-181899583ACB}" type="pres">
      <dgm:prSet presAssocID="{BE03845C-20E7-4341-94EE-C9CB9825CA72}" presName="hierChild5" presStyleCnt="0"/>
      <dgm:spPr/>
    </dgm:pt>
    <dgm:pt modelId="{642106FC-A873-4AB9-BD06-6F58E4442C94}" type="pres">
      <dgm:prSet presAssocID="{DE952D04-D2FA-466A-B9D8-B5DA78F77C82}" presName="hierChild5" presStyleCnt="0"/>
      <dgm:spPr/>
    </dgm:pt>
    <dgm:pt modelId="{EA10DCD2-A695-46D0-8DF3-A5458853C43D}" type="pres">
      <dgm:prSet presAssocID="{4B65F990-494E-4A6E-B00E-1F0F45B2346F}" presName="hierChild3" presStyleCnt="0"/>
      <dgm:spPr/>
    </dgm:pt>
  </dgm:ptLst>
  <dgm:cxnLst>
    <dgm:cxn modelId="{AA17E0F4-D410-4E59-9C2A-30D9CF3C7200}" type="presOf" srcId="{E62A460A-0CA2-45E8-8301-707793203711}" destId="{9955223E-062D-49CB-9CA9-479F3EF170BC}" srcOrd="0" destOrd="0" presId="urn:microsoft.com/office/officeart/2008/layout/NameandTitleOrganizationalChart"/>
    <dgm:cxn modelId="{7389F0E6-5A90-43D4-96B9-10683C1EF056}" type="presOf" srcId="{BA85F966-C70F-4B15-920D-53ACBE8879C5}" destId="{982E8B7D-E0BE-40BC-993B-805760E8C562}" srcOrd="0" destOrd="0" presId="urn:microsoft.com/office/officeart/2008/layout/NameandTitleOrganizationalChart"/>
    <dgm:cxn modelId="{DF2E523F-EF58-4192-A3D5-2FED32D488A7}" type="presOf" srcId="{CAE6D410-9925-4A6B-94D4-297ED598B5C4}" destId="{50F1E28D-FF26-41A9-9C89-305B829C8B44}" srcOrd="0" destOrd="0" presId="urn:microsoft.com/office/officeart/2008/layout/NameandTitleOrganizationalChart"/>
    <dgm:cxn modelId="{A809D36B-4F39-4D2E-AFFE-1504C2B03EEB}" type="presOf" srcId="{ABFF2369-4880-482A-8ECA-EB745C676A17}" destId="{502A1DFB-D70F-4197-865C-60C6729E4773}" srcOrd="0" destOrd="0" presId="urn:microsoft.com/office/officeart/2008/layout/NameandTitleOrganizationalChart"/>
    <dgm:cxn modelId="{A3280710-AAFA-4AE2-88D2-00774A3B4A82}" type="presOf" srcId="{952155DC-AF05-4CF4-A540-35732DAFCE47}" destId="{C459B355-6B45-4AED-9F82-71B50797A8E7}" srcOrd="0" destOrd="0" presId="urn:microsoft.com/office/officeart/2008/layout/NameandTitleOrganizationalChart"/>
    <dgm:cxn modelId="{4197F387-938E-4344-B5CE-C71AF5E73E8B}" type="presOf" srcId="{4B65F990-494E-4A6E-B00E-1F0F45B2346F}" destId="{00F79DAB-CBDD-4744-BE7A-66BA56B7FC21}" srcOrd="1" destOrd="0" presId="urn:microsoft.com/office/officeart/2008/layout/NameandTitleOrganizationalChart"/>
    <dgm:cxn modelId="{E3A65CD5-77BE-47BE-A1DC-ACC13D6C3C86}" type="presOf" srcId="{B7735B6C-7D14-411D-A017-066F9242EE7D}" destId="{373AACCC-898F-4F73-AE7C-F112B13573D3}" srcOrd="0" destOrd="0" presId="urn:microsoft.com/office/officeart/2008/layout/NameandTitleOrganizationalChart"/>
    <dgm:cxn modelId="{BF3C8EAA-C2B5-480F-8B35-C07E2180F16A}" type="presOf" srcId="{677A4651-4A00-4C0F-B16D-E30BF9BEDA80}" destId="{5C2D8FA9-790A-4C8F-B921-63825ED09FCB}" srcOrd="0" destOrd="0" presId="urn:microsoft.com/office/officeart/2008/layout/NameandTitleOrganizationalChart"/>
    <dgm:cxn modelId="{7D1B3820-A06D-4F00-828A-1955F8B61D6F}" type="presOf" srcId="{DE952D04-D2FA-466A-B9D8-B5DA78F77C82}" destId="{25A6A328-710F-4787-87BF-00CCCA57C482}" srcOrd="0" destOrd="0" presId="urn:microsoft.com/office/officeart/2008/layout/NameandTitleOrganizationalChart"/>
    <dgm:cxn modelId="{696DA93B-2EBE-4E58-9DDC-1184A8BE5BA5}" srcId="{DE952D04-D2FA-466A-B9D8-B5DA78F77C82}" destId="{442EB89A-E1A5-4699-8F1E-B83273F922E9}" srcOrd="0" destOrd="0" parTransId="{CAE6D410-9925-4A6B-94D4-297ED598B5C4}" sibTransId="{8119A974-5C94-4E5E-ADCD-E4780F88CF5B}"/>
    <dgm:cxn modelId="{8F4071A8-A7BE-4D9F-9C59-4F5BB03C7ECF}" type="presOf" srcId="{677A4651-4A00-4C0F-B16D-E30BF9BEDA80}" destId="{BCE6B72D-C63D-4291-9D6B-26A2549B5C1A}" srcOrd="1" destOrd="0" presId="urn:microsoft.com/office/officeart/2008/layout/NameandTitleOrganizationalChart"/>
    <dgm:cxn modelId="{68C2B245-F81B-4A49-97C5-B24F2D26C557}" type="presOf" srcId="{FAED518A-10D0-41B8-964B-ABE1E9F54844}" destId="{8F3F92DC-1D11-4DA7-BCE8-525B36ABE78E}" srcOrd="0" destOrd="0" presId="urn:microsoft.com/office/officeart/2008/layout/NameandTitleOrganizationalChart"/>
    <dgm:cxn modelId="{EBAE9734-A482-4994-9714-62154CD4AA51}" type="presOf" srcId="{F50BC272-169D-4222-B668-01695CE87201}" destId="{5F29615B-80A7-4030-B601-EC33011D56AA}" srcOrd="1" destOrd="0" presId="urn:microsoft.com/office/officeart/2008/layout/NameandTitleOrganizationalChart"/>
    <dgm:cxn modelId="{FAE1122D-C5DF-4786-8909-C48DE9B5E5BF}" type="presOf" srcId="{8119A974-5C94-4E5E-ADCD-E4780F88CF5B}" destId="{E43AD206-7529-4E65-BF48-9178575E999A}" srcOrd="0" destOrd="0" presId="urn:microsoft.com/office/officeart/2008/layout/NameandTitleOrganizationalChart"/>
    <dgm:cxn modelId="{6E1BBB10-9F92-4846-A570-990A8BD1764A}" type="presOf" srcId="{2D9DC61A-F6C4-4BAB-8463-B7206444CB4B}" destId="{9E7411C5-7333-427C-9059-2D753D396537}" srcOrd="0" destOrd="0" presId="urn:microsoft.com/office/officeart/2008/layout/NameandTitleOrganizationalChart"/>
    <dgm:cxn modelId="{463007F6-D121-40FA-BE2E-3FDE5E9BE443}" srcId="{DE952D04-D2FA-466A-B9D8-B5DA78F77C82}" destId="{E62A460A-0CA2-45E8-8301-707793203711}" srcOrd="1" destOrd="0" parTransId="{FF666A99-1D96-4EB9-90BB-AFB2B9DA768A}" sibTransId="{BA85F966-C70F-4B15-920D-53ACBE8879C5}"/>
    <dgm:cxn modelId="{F22D76C1-0C3A-4D7C-A039-01574E13D4CD}" type="presOf" srcId="{DE952D04-D2FA-466A-B9D8-B5DA78F77C82}" destId="{8CF54EEA-600E-4352-926E-3A198E6BFDA6}" srcOrd="1" destOrd="0" presId="urn:microsoft.com/office/officeart/2008/layout/NameandTitleOrganizationalChart"/>
    <dgm:cxn modelId="{F06014E8-96B0-4C9B-A8DC-4FE550CDA5B7}" type="presOf" srcId="{BE03845C-20E7-4341-94EE-C9CB9825CA72}" destId="{E59257FC-4079-47BC-820A-17EF5E3A8A0A}" srcOrd="1" destOrd="0" presId="urn:microsoft.com/office/officeart/2008/layout/NameandTitleOrganizationalChart"/>
    <dgm:cxn modelId="{1B2F96A0-7B62-4E64-88F4-CA0CCD4FCD7F}" type="presOf" srcId="{442EB89A-E1A5-4699-8F1E-B83273F922E9}" destId="{3AA4CCE9-6756-4C0B-B146-6C0DF8EC8E12}" srcOrd="0" destOrd="0" presId="urn:microsoft.com/office/officeart/2008/layout/NameandTitleOrganizationalChart"/>
    <dgm:cxn modelId="{36484002-FD75-4557-8F0E-E9A7D2B878C6}" type="presOf" srcId="{4B65F990-494E-4A6E-B00E-1F0F45B2346F}" destId="{963A07A8-BE57-4BED-BA60-6E4050F952F5}" srcOrd="0" destOrd="0" presId="urn:microsoft.com/office/officeart/2008/layout/NameandTitleOrganizationalChart"/>
    <dgm:cxn modelId="{74D64381-C420-4567-9232-CD37580BD25C}" type="presOf" srcId="{0F4FF1D3-9FA4-48D4-9845-C662A29D1938}" destId="{8168D133-E3CF-45D8-8D2E-3E180628E3C3}" srcOrd="0" destOrd="0" presId="urn:microsoft.com/office/officeart/2008/layout/NameandTitleOrganizationalChart"/>
    <dgm:cxn modelId="{6267700D-B23E-4D65-B6E6-A84D0D3644E4}" type="presOf" srcId="{E62A460A-0CA2-45E8-8301-707793203711}" destId="{BF5F866D-D9BE-4578-AA9C-AC3188CE074C}" srcOrd="1" destOrd="0" presId="urn:microsoft.com/office/officeart/2008/layout/NameandTitleOrganizationalChart"/>
    <dgm:cxn modelId="{BADE8680-DB92-4016-AF84-D50E50B20E9A}" srcId="{4B65F990-494E-4A6E-B00E-1F0F45B2346F}" destId="{DE952D04-D2FA-466A-B9D8-B5DA78F77C82}" srcOrd="1" destOrd="0" parTransId="{952155DC-AF05-4CF4-A540-35732DAFCE47}" sibTransId="{FAED518A-10D0-41B8-964B-ABE1E9F54844}"/>
    <dgm:cxn modelId="{39D9CFEB-44A5-4408-9D0D-4B27374406C2}" srcId="{4B65F990-494E-4A6E-B00E-1F0F45B2346F}" destId="{01FB3C65-CB5E-4910-817A-52C87B14422A}" srcOrd="0" destOrd="0" parTransId="{F04CC18D-7B71-46C9-8D9A-DAF8F343A2DE}" sibTransId="{B7735B6C-7D14-411D-A017-066F9242EE7D}"/>
    <dgm:cxn modelId="{7B28068C-2728-48C0-9177-C1BA4A715BCD}" srcId="{01FB3C65-CB5E-4910-817A-52C87B14422A}" destId="{F50BC272-169D-4222-B668-01695CE87201}" srcOrd="0" destOrd="0" parTransId="{ABFF2369-4880-482A-8ECA-EB745C676A17}" sibTransId="{B1D2C33E-86D8-4A8B-8345-D7138C4BB594}"/>
    <dgm:cxn modelId="{FD928FDE-6ED6-4DD6-8509-0A08D6D82D48}" type="presOf" srcId="{BE03845C-20E7-4341-94EE-C9CB9825CA72}" destId="{D26FB387-5125-46B9-9AC0-353AC8005E09}" srcOrd="0" destOrd="0" presId="urn:microsoft.com/office/officeart/2008/layout/NameandTitleOrganizationalChart"/>
    <dgm:cxn modelId="{613A88DC-4F0F-4D13-BD5B-6558380913C8}" srcId="{DE952D04-D2FA-466A-B9D8-B5DA78F77C82}" destId="{BE03845C-20E7-4341-94EE-C9CB9825CA72}" srcOrd="3" destOrd="0" parTransId="{331397A6-7D08-469D-AD48-B8CB3FB612D8}" sibTransId="{6DBD5730-47C5-4F85-8CD5-6E034B172621}"/>
    <dgm:cxn modelId="{5D849F08-68C4-4F94-8D6E-555AFF556FDD}" type="presOf" srcId="{01FB3C65-CB5E-4910-817A-52C87B14422A}" destId="{2A6C4201-8474-4ADA-8230-FBD4EE2372AE}" srcOrd="1" destOrd="0" presId="urn:microsoft.com/office/officeart/2008/layout/NameandTitleOrganizationalChart"/>
    <dgm:cxn modelId="{656D3E68-6615-4FBE-9F92-BF756FEBF4F1}" type="presOf" srcId="{6DBD5730-47C5-4F85-8CD5-6E034B172621}" destId="{9CB61598-613B-4AC3-9CD9-D102EA6C8116}" srcOrd="0" destOrd="0" presId="urn:microsoft.com/office/officeart/2008/layout/NameandTitleOrganizationalChart"/>
    <dgm:cxn modelId="{757972AC-1DB9-4ABA-9749-9E7811AE5A88}" srcId="{DE952D04-D2FA-466A-B9D8-B5DA78F77C82}" destId="{677A4651-4A00-4C0F-B16D-E30BF9BEDA80}" srcOrd="2" destOrd="0" parTransId="{0F4FF1D3-9FA4-48D4-9845-C662A29D1938}" sibTransId="{CE19E15B-6332-4349-AA8E-6463F4513E72}"/>
    <dgm:cxn modelId="{AE4BEA07-EEF9-43D6-B9B5-F1AF59E028B0}" type="presOf" srcId="{442EB89A-E1A5-4699-8F1E-B83273F922E9}" destId="{6A4FF890-6A57-48CE-9BA1-28DF09FE1602}" srcOrd="1" destOrd="0" presId="urn:microsoft.com/office/officeart/2008/layout/NameandTitleOrganizationalChart"/>
    <dgm:cxn modelId="{1163DD13-7247-43B9-99D5-1BD2E1FD863B}" type="presOf" srcId="{FF666A99-1D96-4EB9-90BB-AFB2B9DA768A}" destId="{D1264E59-B4AB-4C26-97D9-EEF3D0E5D867}" srcOrd="0" destOrd="0" presId="urn:microsoft.com/office/officeart/2008/layout/NameandTitleOrganizationalChart"/>
    <dgm:cxn modelId="{A0799894-7E68-47C0-BAC5-E272A731F3AD}" type="presOf" srcId="{01FB3C65-CB5E-4910-817A-52C87B14422A}" destId="{647F7FF7-048A-4F9C-9252-72E673BE21AE}" srcOrd="0" destOrd="0" presId="urn:microsoft.com/office/officeart/2008/layout/NameandTitleOrganizationalChart"/>
    <dgm:cxn modelId="{BF1F3B76-7D23-4CBF-969A-E2129220B6FD}" type="presOf" srcId="{331397A6-7D08-469D-AD48-B8CB3FB612D8}" destId="{46782EA4-1FD5-4612-B9A1-E1393C2B2324}" srcOrd="0" destOrd="0" presId="urn:microsoft.com/office/officeart/2008/layout/NameandTitleOrganizationalChart"/>
    <dgm:cxn modelId="{B803B6D0-6776-4875-8C16-15F47A29CAF7}" type="presOf" srcId="{CE19E15B-6332-4349-AA8E-6463F4513E72}" destId="{CAD5FED6-6CF4-4818-A399-AEAFA7560A72}" srcOrd="0" destOrd="0" presId="urn:microsoft.com/office/officeart/2008/layout/NameandTitleOrganizationalChart"/>
    <dgm:cxn modelId="{B01C4572-28E9-488C-B277-A4997676A047}" type="presOf" srcId="{F04CC18D-7B71-46C9-8D9A-DAF8F343A2DE}" destId="{BE29ED8B-E155-465C-8BA0-691ADDB67357}" srcOrd="0" destOrd="0" presId="urn:microsoft.com/office/officeart/2008/layout/NameandTitleOrganizationalChart"/>
    <dgm:cxn modelId="{7CA33EB2-263C-4F33-948C-E2D32654D06C}" srcId="{2D9DC61A-F6C4-4BAB-8463-B7206444CB4B}" destId="{4B65F990-494E-4A6E-B00E-1F0F45B2346F}" srcOrd="0" destOrd="0" parTransId="{E7339AC6-92F0-42F2-B8CF-7B379102DE34}" sibTransId="{9A19F74B-6A1C-436C-9356-1D87EA72F14B}"/>
    <dgm:cxn modelId="{F30CAF12-B6B9-4F9E-8728-6DECF1F20B9D}" type="presOf" srcId="{B1D2C33E-86D8-4A8B-8345-D7138C4BB594}" destId="{BDF1A84A-D52B-4BBB-BFF8-57BE6AC89D41}" srcOrd="0" destOrd="0" presId="urn:microsoft.com/office/officeart/2008/layout/NameandTitleOrganizationalChart"/>
    <dgm:cxn modelId="{B050B070-2AAE-4B26-A3B8-6E3C75F6CF46}" type="presOf" srcId="{F50BC272-169D-4222-B668-01695CE87201}" destId="{0CE3C387-A585-475E-BFEE-6EA6FF3E7864}" srcOrd="0" destOrd="0" presId="urn:microsoft.com/office/officeart/2008/layout/NameandTitleOrganizationalChart"/>
    <dgm:cxn modelId="{F24B6196-AFE6-4ACB-B416-ED3BBBAF4736}" type="presOf" srcId="{9A19F74B-6A1C-436C-9356-1D87EA72F14B}" destId="{7621579F-9089-4F62-BF7B-C1E274BEC7D4}" srcOrd="0" destOrd="0" presId="urn:microsoft.com/office/officeart/2008/layout/NameandTitleOrganizationalChart"/>
    <dgm:cxn modelId="{D3E4C8A7-9B3A-42E9-BC98-D779203C8CC5}" type="presParOf" srcId="{9E7411C5-7333-427C-9059-2D753D396537}" destId="{40CBFD5B-5CF8-4A84-A479-77A4FEA90B66}" srcOrd="0" destOrd="0" presId="urn:microsoft.com/office/officeart/2008/layout/NameandTitleOrganizationalChart"/>
    <dgm:cxn modelId="{6F669FBC-FB0A-4934-97FC-769CE8789E8B}" type="presParOf" srcId="{40CBFD5B-5CF8-4A84-A479-77A4FEA90B66}" destId="{9E9CDDA2-1B30-455A-815C-7AE6D56DF942}" srcOrd="0" destOrd="0" presId="urn:microsoft.com/office/officeart/2008/layout/NameandTitleOrganizationalChart"/>
    <dgm:cxn modelId="{5C66F7B9-EE21-45F4-9DD0-E7CD18DF0CF7}" type="presParOf" srcId="{9E9CDDA2-1B30-455A-815C-7AE6D56DF942}" destId="{963A07A8-BE57-4BED-BA60-6E4050F952F5}" srcOrd="0" destOrd="0" presId="urn:microsoft.com/office/officeart/2008/layout/NameandTitleOrganizationalChart"/>
    <dgm:cxn modelId="{173D8955-206A-4B50-891F-52219013CF15}" type="presParOf" srcId="{9E9CDDA2-1B30-455A-815C-7AE6D56DF942}" destId="{7621579F-9089-4F62-BF7B-C1E274BEC7D4}" srcOrd="1" destOrd="0" presId="urn:microsoft.com/office/officeart/2008/layout/NameandTitleOrganizationalChart"/>
    <dgm:cxn modelId="{FC73E8DD-4BE6-4B4B-8022-517E8A0FEEC6}" type="presParOf" srcId="{9E9CDDA2-1B30-455A-815C-7AE6D56DF942}" destId="{00F79DAB-CBDD-4744-BE7A-66BA56B7FC21}" srcOrd="2" destOrd="0" presId="urn:microsoft.com/office/officeart/2008/layout/NameandTitleOrganizationalChart"/>
    <dgm:cxn modelId="{9CF38566-B026-48DB-B304-9F2CEC23FBBA}" type="presParOf" srcId="{40CBFD5B-5CF8-4A84-A479-77A4FEA90B66}" destId="{688A39BA-DF39-40D0-9527-ED30ABCD21DE}" srcOrd="1" destOrd="0" presId="urn:microsoft.com/office/officeart/2008/layout/NameandTitleOrganizationalChart"/>
    <dgm:cxn modelId="{7D160747-A410-4E24-8571-774D4883271E}" type="presParOf" srcId="{688A39BA-DF39-40D0-9527-ED30ABCD21DE}" destId="{BE29ED8B-E155-465C-8BA0-691ADDB67357}" srcOrd="0" destOrd="0" presId="urn:microsoft.com/office/officeart/2008/layout/NameandTitleOrganizationalChart"/>
    <dgm:cxn modelId="{018D6FA8-91CC-4ABA-BB59-9FC1F430A8A2}" type="presParOf" srcId="{688A39BA-DF39-40D0-9527-ED30ABCD21DE}" destId="{8764DA4E-E979-4332-834F-8C93333DA6BD}" srcOrd="1" destOrd="0" presId="urn:microsoft.com/office/officeart/2008/layout/NameandTitleOrganizationalChart"/>
    <dgm:cxn modelId="{B62B32BA-A583-403D-8097-2A5AB7ED3AB0}" type="presParOf" srcId="{8764DA4E-E979-4332-834F-8C93333DA6BD}" destId="{1E1D8C4F-925B-4434-96C1-732CDCB65F6D}" srcOrd="0" destOrd="0" presId="urn:microsoft.com/office/officeart/2008/layout/NameandTitleOrganizationalChart"/>
    <dgm:cxn modelId="{DE4739C6-9BF8-44E1-A4E1-39C2039BD554}" type="presParOf" srcId="{1E1D8C4F-925B-4434-96C1-732CDCB65F6D}" destId="{647F7FF7-048A-4F9C-9252-72E673BE21AE}" srcOrd="0" destOrd="0" presId="urn:microsoft.com/office/officeart/2008/layout/NameandTitleOrganizationalChart"/>
    <dgm:cxn modelId="{43AF90D0-111C-4C7C-86A3-07E68A6CD261}" type="presParOf" srcId="{1E1D8C4F-925B-4434-96C1-732CDCB65F6D}" destId="{373AACCC-898F-4F73-AE7C-F112B13573D3}" srcOrd="1" destOrd="0" presId="urn:microsoft.com/office/officeart/2008/layout/NameandTitleOrganizationalChart"/>
    <dgm:cxn modelId="{8A52D915-5137-4B5B-97D9-7D061DF18176}" type="presParOf" srcId="{1E1D8C4F-925B-4434-96C1-732CDCB65F6D}" destId="{2A6C4201-8474-4ADA-8230-FBD4EE2372AE}" srcOrd="2" destOrd="0" presId="urn:microsoft.com/office/officeart/2008/layout/NameandTitleOrganizationalChart"/>
    <dgm:cxn modelId="{1103B8AC-E429-4ECD-B2F5-8376BEC70E0B}" type="presParOf" srcId="{8764DA4E-E979-4332-834F-8C93333DA6BD}" destId="{50C83AD8-4362-45CD-8FF1-6BCD88238452}" srcOrd="1" destOrd="0" presId="urn:microsoft.com/office/officeart/2008/layout/NameandTitleOrganizationalChart"/>
    <dgm:cxn modelId="{5A66BF09-4AD7-47D0-ACD8-C27D3370E249}" type="presParOf" srcId="{50C83AD8-4362-45CD-8FF1-6BCD88238452}" destId="{502A1DFB-D70F-4197-865C-60C6729E4773}" srcOrd="0" destOrd="0" presId="urn:microsoft.com/office/officeart/2008/layout/NameandTitleOrganizationalChart"/>
    <dgm:cxn modelId="{A20B7C4F-CE56-43DE-8793-77A1A87C8C2F}" type="presParOf" srcId="{50C83AD8-4362-45CD-8FF1-6BCD88238452}" destId="{54E5813A-6841-46B9-9276-633224754122}" srcOrd="1" destOrd="0" presId="urn:microsoft.com/office/officeart/2008/layout/NameandTitleOrganizationalChart"/>
    <dgm:cxn modelId="{A171B8F4-4DED-4F28-B397-A6ECB5832528}" type="presParOf" srcId="{54E5813A-6841-46B9-9276-633224754122}" destId="{BCF5A70D-C027-40A2-A3A1-C5C1C4ABAAD2}" srcOrd="0" destOrd="0" presId="urn:microsoft.com/office/officeart/2008/layout/NameandTitleOrganizationalChart"/>
    <dgm:cxn modelId="{8DBE3FFF-2508-4ECB-8ABC-EAB1E0451002}" type="presParOf" srcId="{BCF5A70D-C027-40A2-A3A1-C5C1C4ABAAD2}" destId="{0CE3C387-A585-475E-BFEE-6EA6FF3E7864}" srcOrd="0" destOrd="0" presId="urn:microsoft.com/office/officeart/2008/layout/NameandTitleOrganizationalChart"/>
    <dgm:cxn modelId="{F329F64A-D2B9-4B2C-B757-7AF710C30615}" type="presParOf" srcId="{BCF5A70D-C027-40A2-A3A1-C5C1C4ABAAD2}" destId="{BDF1A84A-D52B-4BBB-BFF8-57BE6AC89D41}" srcOrd="1" destOrd="0" presId="urn:microsoft.com/office/officeart/2008/layout/NameandTitleOrganizationalChart"/>
    <dgm:cxn modelId="{C5F55259-876F-4683-8664-729BAC7953BA}" type="presParOf" srcId="{BCF5A70D-C027-40A2-A3A1-C5C1C4ABAAD2}" destId="{5F29615B-80A7-4030-B601-EC33011D56AA}" srcOrd="2" destOrd="0" presId="urn:microsoft.com/office/officeart/2008/layout/NameandTitleOrganizationalChart"/>
    <dgm:cxn modelId="{5195B562-20A9-4B06-89C3-4C250D2453F4}" type="presParOf" srcId="{54E5813A-6841-46B9-9276-633224754122}" destId="{A489B92A-C3F8-42E4-82E3-028D3426CB67}" srcOrd="1" destOrd="0" presId="urn:microsoft.com/office/officeart/2008/layout/NameandTitleOrganizationalChart"/>
    <dgm:cxn modelId="{3767C5A4-672C-4134-84CD-AD300A91F07F}" type="presParOf" srcId="{54E5813A-6841-46B9-9276-633224754122}" destId="{56F9A729-3D2F-4DF8-8353-6D509139AFD3}" srcOrd="2" destOrd="0" presId="urn:microsoft.com/office/officeart/2008/layout/NameandTitleOrganizationalChart"/>
    <dgm:cxn modelId="{8E9070C3-E795-4515-9D7F-92734C3FFC60}" type="presParOf" srcId="{8764DA4E-E979-4332-834F-8C93333DA6BD}" destId="{422BA9D6-4EE8-4D6E-AE1E-9FE9E8B0547B}" srcOrd="2" destOrd="0" presId="urn:microsoft.com/office/officeart/2008/layout/NameandTitleOrganizationalChart"/>
    <dgm:cxn modelId="{40DD448C-BC1A-4EDE-A0BC-3BF783F0DB54}" type="presParOf" srcId="{688A39BA-DF39-40D0-9527-ED30ABCD21DE}" destId="{C459B355-6B45-4AED-9F82-71B50797A8E7}" srcOrd="2" destOrd="0" presId="urn:microsoft.com/office/officeart/2008/layout/NameandTitleOrganizationalChart"/>
    <dgm:cxn modelId="{52E50A7A-0859-4E5C-B020-70F260546574}" type="presParOf" srcId="{688A39BA-DF39-40D0-9527-ED30ABCD21DE}" destId="{C974F0A8-5E1B-4A31-A6E8-E95A2D5844F8}" srcOrd="3" destOrd="0" presId="urn:microsoft.com/office/officeart/2008/layout/NameandTitleOrganizationalChart"/>
    <dgm:cxn modelId="{843B9C27-7F22-453C-B0B2-E77E5823C26C}" type="presParOf" srcId="{C974F0A8-5E1B-4A31-A6E8-E95A2D5844F8}" destId="{230273F1-2D6B-480C-82F7-A2788C9D8209}" srcOrd="0" destOrd="0" presId="urn:microsoft.com/office/officeart/2008/layout/NameandTitleOrganizationalChart"/>
    <dgm:cxn modelId="{56F16AA8-7FB8-49CD-80E3-2089BC405B14}" type="presParOf" srcId="{230273F1-2D6B-480C-82F7-A2788C9D8209}" destId="{25A6A328-710F-4787-87BF-00CCCA57C482}" srcOrd="0" destOrd="0" presId="urn:microsoft.com/office/officeart/2008/layout/NameandTitleOrganizationalChart"/>
    <dgm:cxn modelId="{6017ED88-9435-4B8D-A494-ABE46890EDF5}" type="presParOf" srcId="{230273F1-2D6B-480C-82F7-A2788C9D8209}" destId="{8F3F92DC-1D11-4DA7-BCE8-525B36ABE78E}" srcOrd="1" destOrd="0" presId="urn:microsoft.com/office/officeart/2008/layout/NameandTitleOrganizationalChart"/>
    <dgm:cxn modelId="{5D0E6CD8-04E8-488E-BE13-8DE620F489F5}" type="presParOf" srcId="{230273F1-2D6B-480C-82F7-A2788C9D8209}" destId="{8CF54EEA-600E-4352-926E-3A198E6BFDA6}" srcOrd="2" destOrd="0" presId="urn:microsoft.com/office/officeart/2008/layout/NameandTitleOrganizationalChart"/>
    <dgm:cxn modelId="{56BC721D-8133-4C1A-AECD-A8E6F5A80F8D}" type="presParOf" srcId="{C974F0A8-5E1B-4A31-A6E8-E95A2D5844F8}" destId="{A3C0A2CD-86C8-4FD2-B6C4-EDFD78AA5EF4}" srcOrd="1" destOrd="0" presId="urn:microsoft.com/office/officeart/2008/layout/NameandTitleOrganizationalChart"/>
    <dgm:cxn modelId="{F50D79FF-7672-4817-87D2-66A731458A1E}" type="presParOf" srcId="{A3C0A2CD-86C8-4FD2-B6C4-EDFD78AA5EF4}" destId="{50F1E28D-FF26-41A9-9C89-305B829C8B44}" srcOrd="0" destOrd="0" presId="urn:microsoft.com/office/officeart/2008/layout/NameandTitleOrganizationalChart"/>
    <dgm:cxn modelId="{E0A1CC45-0925-48AB-B433-98E4B20358A7}" type="presParOf" srcId="{A3C0A2CD-86C8-4FD2-B6C4-EDFD78AA5EF4}" destId="{AD4292AB-6AE7-4F09-94E3-61EFC7034785}" srcOrd="1" destOrd="0" presId="urn:microsoft.com/office/officeart/2008/layout/NameandTitleOrganizationalChart"/>
    <dgm:cxn modelId="{6BED02F8-B7D4-4412-B2EB-EF5F24378A07}" type="presParOf" srcId="{AD4292AB-6AE7-4F09-94E3-61EFC7034785}" destId="{D7202797-B15C-4922-BC1F-E7BCE64B4922}" srcOrd="0" destOrd="0" presId="urn:microsoft.com/office/officeart/2008/layout/NameandTitleOrganizationalChart"/>
    <dgm:cxn modelId="{23886618-B460-4CD2-BE05-BAFE74336BD6}" type="presParOf" srcId="{D7202797-B15C-4922-BC1F-E7BCE64B4922}" destId="{3AA4CCE9-6756-4C0B-B146-6C0DF8EC8E12}" srcOrd="0" destOrd="0" presId="urn:microsoft.com/office/officeart/2008/layout/NameandTitleOrganizationalChart"/>
    <dgm:cxn modelId="{3CC109B6-6FA3-4DA4-BCF6-1399678A6181}" type="presParOf" srcId="{D7202797-B15C-4922-BC1F-E7BCE64B4922}" destId="{E43AD206-7529-4E65-BF48-9178575E999A}" srcOrd="1" destOrd="0" presId="urn:microsoft.com/office/officeart/2008/layout/NameandTitleOrganizationalChart"/>
    <dgm:cxn modelId="{9A3A9346-2183-4080-8722-301A313DF83B}" type="presParOf" srcId="{D7202797-B15C-4922-BC1F-E7BCE64B4922}" destId="{6A4FF890-6A57-48CE-9BA1-28DF09FE1602}" srcOrd="2" destOrd="0" presId="urn:microsoft.com/office/officeart/2008/layout/NameandTitleOrganizationalChart"/>
    <dgm:cxn modelId="{3C6110D0-8071-4135-8809-8A80A0F10595}" type="presParOf" srcId="{AD4292AB-6AE7-4F09-94E3-61EFC7034785}" destId="{D198DAA7-F2CC-4C7D-ADCA-CB80741527AA}" srcOrd="1" destOrd="0" presId="urn:microsoft.com/office/officeart/2008/layout/NameandTitleOrganizationalChart"/>
    <dgm:cxn modelId="{CC20BBC0-0E4D-4303-B96F-81B0968B4AF6}" type="presParOf" srcId="{AD4292AB-6AE7-4F09-94E3-61EFC7034785}" destId="{74710FF7-534D-4C9D-81B4-9C38AE83279F}" srcOrd="2" destOrd="0" presId="urn:microsoft.com/office/officeart/2008/layout/NameandTitleOrganizationalChart"/>
    <dgm:cxn modelId="{06D62EDC-A8E0-48D5-BCDC-0B1DCE35F782}" type="presParOf" srcId="{A3C0A2CD-86C8-4FD2-B6C4-EDFD78AA5EF4}" destId="{D1264E59-B4AB-4C26-97D9-EEF3D0E5D867}" srcOrd="2" destOrd="0" presId="urn:microsoft.com/office/officeart/2008/layout/NameandTitleOrganizationalChart"/>
    <dgm:cxn modelId="{2038FFDA-B77A-406B-BC00-029EDE90B0D7}" type="presParOf" srcId="{A3C0A2CD-86C8-4FD2-B6C4-EDFD78AA5EF4}" destId="{E47286C8-9706-4D36-A883-21616E8991D7}" srcOrd="3" destOrd="0" presId="urn:microsoft.com/office/officeart/2008/layout/NameandTitleOrganizationalChart"/>
    <dgm:cxn modelId="{B147426F-F03D-46FE-801B-BD70A8753697}" type="presParOf" srcId="{E47286C8-9706-4D36-A883-21616E8991D7}" destId="{B79572D2-0B0C-44F6-BB16-40BF15C583D9}" srcOrd="0" destOrd="0" presId="urn:microsoft.com/office/officeart/2008/layout/NameandTitleOrganizationalChart"/>
    <dgm:cxn modelId="{60B4A3EC-52A0-4204-B20B-F52282864288}" type="presParOf" srcId="{B79572D2-0B0C-44F6-BB16-40BF15C583D9}" destId="{9955223E-062D-49CB-9CA9-479F3EF170BC}" srcOrd="0" destOrd="0" presId="urn:microsoft.com/office/officeart/2008/layout/NameandTitleOrganizationalChart"/>
    <dgm:cxn modelId="{4673DF34-345B-4631-8DCE-DE876CA95717}" type="presParOf" srcId="{B79572D2-0B0C-44F6-BB16-40BF15C583D9}" destId="{982E8B7D-E0BE-40BC-993B-805760E8C562}" srcOrd="1" destOrd="0" presId="urn:microsoft.com/office/officeart/2008/layout/NameandTitleOrganizationalChart"/>
    <dgm:cxn modelId="{BE4B11E5-9AA6-40A5-B2B5-8D621FAF697A}" type="presParOf" srcId="{B79572D2-0B0C-44F6-BB16-40BF15C583D9}" destId="{BF5F866D-D9BE-4578-AA9C-AC3188CE074C}" srcOrd="2" destOrd="0" presId="urn:microsoft.com/office/officeart/2008/layout/NameandTitleOrganizationalChart"/>
    <dgm:cxn modelId="{2790DC5A-BF28-4343-BF94-618DE83F159C}" type="presParOf" srcId="{E47286C8-9706-4D36-A883-21616E8991D7}" destId="{A14D65EF-D3BE-4A15-A124-C3ECCEE4B2AD}" srcOrd="1" destOrd="0" presId="urn:microsoft.com/office/officeart/2008/layout/NameandTitleOrganizationalChart"/>
    <dgm:cxn modelId="{6923B12E-211C-48A6-A06A-860ACF2261B5}" type="presParOf" srcId="{E47286C8-9706-4D36-A883-21616E8991D7}" destId="{172794A7-31B3-4675-8CA2-822A522E7AAC}" srcOrd="2" destOrd="0" presId="urn:microsoft.com/office/officeart/2008/layout/NameandTitleOrganizationalChart"/>
    <dgm:cxn modelId="{8C31A569-BA7D-453F-90CD-43EE70FF8D94}" type="presParOf" srcId="{A3C0A2CD-86C8-4FD2-B6C4-EDFD78AA5EF4}" destId="{8168D133-E3CF-45D8-8D2E-3E180628E3C3}" srcOrd="4" destOrd="0" presId="urn:microsoft.com/office/officeart/2008/layout/NameandTitleOrganizationalChart"/>
    <dgm:cxn modelId="{B58BBE21-E1FF-48A8-83BC-F67C5658340C}" type="presParOf" srcId="{A3C0A2CD-86C8-4FD2-B6C4-EDFD78AA5EF4}" destId="{D5320376-9B18-4A1E-8556-05EE0CE08E9A}" srcOrd="5" destOrd="0" presId="urn:microsoft.com/office/officeart/2008/layout/NameandTitleOrganizationalChart"/>
    <dgm:cxn modelId="{61181C5F-692E-433C-A501-82F108C024B0}" type="presParOf" srcId="{D5320376-9B18-4A1E-8556-05EE0CE08E9A}" destId="{3690D284-3DA5-42E5-8CAF-2FA8446AC8A5}" srcOrd="0" destOrd="0" presId="urn:microsoft.com/office/officeart/2008/layout/NameandTitleOrganizationalChart"/>
    <dgm:cxn modelId="{688F2095-0DEB-47CC-8B99-64888C8CCDC1}" type="presParOf" srcId="{3690D284-3DA5-42E5-8CAF-2FA8446AC8A5}" destId="{5C2D8FA9-790A-4C8F-B921-63825ED09FCB}" srcOrd="0" destOrd="0" presId="urn:microsoft.com/office/officeart/2008/layout/NameandTitleOrganizationalChart"/>
    <dgm:cxn modelId="{E666E921-A846-4AB9-9DE8-9B63FF5F37E0}" type="presParOf" srcId="{3690D284-3DA5-42E5-8CAF-2FA8446AC8A5}" destId="{CAD5FED6-6CF4-4818-A399-AEAFA7560A72}" srcOrd="1" destOrd="0" presId="urn:microsoft.com/office/officeart/2008/layout/NameandTitleOrganizationalChart"/>
    <dgm:cxn modelId="{99F87C3C-1897-4F07-9F51-D8E2099E9A36}" type="presParOf" srcId="{3690D284-3DA5-42E5-8CAF-2FA8446AC8A5}" destId="{BCE6B72D-C63D-4291-9D6B-26A2549B5C1A}" srcOrd="2" destOrd="0" presId="urn:microsoft.com/office/officeart/2008/layout/NameandTitleOrganizationalChart"/>
    <dgm:cxn modelId="{96F8DD91-FDD2-4C37-A102-7636D698F662}" type="presParOf" srcId="{D5320376-9B18-4A1E-8556-05EE0CE08E9A}" destId="{19350171-BAB1-4268-A59D-3E1D1F373A2E}" srcOrd="1" destOrd="0" presId="urn:microsoft.com/office/officeart/2008/layout/NameandTitleOrganizationalChart"/>
    <dgm:cxn modelId="{A0823739-5D19-41BF-935E-175673D74D74}" type="presParOf" srcId="{D5320376-9B18-4A1E-8556-05EE0CE08E9A}" destId="{173E78C1-345C-452A-A2FB-60949359D1FB}" srcOrd="2" destOrd="0" presId="urn:microsoft.com/office/officeart/2008/layout/NameandTitleOrganizationalChart"/>
    <dgm:cxn modelId="{51D28AB0-A199-4935-B0B3-71BB50866A78}" type="presParOf" srcId="{A3C0A2CD-86C8-4FD2-B6C4-EDFD78AA5EF4}" destId="{46782EA4-1FD5-4612-B9A1-E1393C2B2324}" srcOrd="6" destOrd="0" presId="urn:microsoft.com/office/officeart/2008/layout/NameandTitleOrganizationalChart"/>
    <dgm:cxn modelId="{23EDB2C3-6EFD-4777-9F99-619D0A9049C1}" type="presParOf" srcId="{A3C0A2CD-86C8-4FD2-B6C4-EDFD78AA5EF4}" destId="{DED3D0E8-4293-4937-8DDC-DD9A2D8B57BB}" srcOrd="7" destOrd="0" presId="urn:microsoft.com/office/officeart/2008/layout/NameandTitleOrganizationalChart"/>
    <dgm:cxn modelId="{FE67690E-BF99-497B-BC7C-BC532AE6B28A}" type="presParOf" srcId="{DED3D0E8-4293-4937-8DDC-DD9A2D8B57BB}" destId="{50D8C95B-E515-411D-BEF1-2EDBC38451BF}" srcOrd="0" destOrd="0" presId="urn:microsoft.com/office/officeart/2008/layout/NameandTitleOrganizationalChart"/>
    <dgm:cxn modelId="{AC32D402-CCDD-446A-BDD3-BBE37C476308}" type="presParOf" srcId="{50D8C95B-E515-411D-BEF1-2EDBC38451BF}" destId="{D26FB387-5125-46B9-9AC0-353AC8005E09}" srcOrd="0" destOrd="0" presId="urn:microsoft.com/office/officeart/2008/layout/NameandTitleOrganizationalChart"/>
    <dgm:cxn modelId="{0DF87C28-FC30-41E8-A49F-507D84DB689C}" type="presParOf" srcId="{50D8C95B-E515-411D-BEF1-2EDBC38451BF}" destId="{9CB61598-613B-4AC3-9CD9-D102EA6C8116}" srcOrd="1" destOrd="0" presId="urn:microsoft.com/office/officeart/2008/layout/NameandTitleOrganizationalChart"/>
    <dgm:cxn modelId="{08446DAF-701F-4187-9CCB-08DC984FDD3A}" type="presParOf" srcId="{50D8C95B-E515-411D-BEF1-2EDBC38451BF}" destId="{E59257FC-4079-47BC-820A-17EF5E3A8A0A}" srcOrd="2" destOrd="0" presId="urn:microsoft.com/office/officeart/2008/layout/NameandTitleOrganizationalChart"/>
    <dgm:cxn modelId="{57EE4715-4B7C-49D2-9F85-EC432DD92A65}" type="presParOf" srcId="{DED3D0E8-4293-4937-8DDC-DD9A2D8B57BB}" destId="{5A55C323-E3CD-4FBE-8F80-50FDEF999072}" srcOrd="1" destOrd="0" presId="urn:microsoft.com/office/officeart/2008/layout/NameandTitleOrganizationalChart"/>
    <dgm:cxn modelId="{C0688D45-EDC3-48DE-8FAC-19F01046A4E1}" type="presParOf" srcId="{DED3D0E8-4293-4937-8DDC-DD9A2D8B57BB}" destId="{2EBC819E-9D18-41E1-8A56-181899583ACB}" srcOrd="2" destOrd="0" presId="urn:microsoft.com/office/officeart/2008/layout/NameandTitleOrganizationalChart"/>
    <dgm:cxn modelId="{BEA3538E-7DC8-4ACB-BEFD-4B14F4D3511F}" type="presParOf" srcId="{C974F0A8-5E1B-4A31-A6E8-E95A2D5844F8}" destId="{642106FC-A873-4AB9-BD06-6F58E4442C94}" srcOrd="2" destOrd="0" presId="urn:microsoft.com/office/officeart/2008/layout/NameandTitleOrganizationalChart"/>
    <dgm:cxn modelId="{8E5DC56F-D1DC-4896-9741-56D9021127E7}" type="presParOf" srcId="{40CBFD5B-5CF8-4A84-A479-77A4FEA90B66}" destId="{EA10DCD2-A695-46D0-8DF3-A5458853C43D}"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7567F9-04B9-4C23-A3CB-B5EC0DF0704F}" type="doc">
      <dgm:prSet loTypeId="urn:microsoft.com/office/officeart/2005/8/layout/vList2" loCatId="list" qsTypeId="urn:microsoft.com/office/officeart/2005/8/quickstyle/simple1" qsCatId="simple" csTypeId="urn:microsoft.com/office/officeart/2005/8/colors/accent1_2" csCatId="accent1" phldr="1"/>
      <dgm:spPr/>
      <dgm:t>
        <a:bodyPr/>
        <a:lstStyle/>
        <a:p>
          <a:pPr latinLnBrk="1"/>
          <a:endParaRPr lang="ko-KR" altLang="en-US"/>
        </a:p>
      </dgm:t>
    </dgm:pt>
    <dgm:pt modelId="{F2487409-64F7-4154-845D-4A0CD168636E}">
      <dgm:prSet/>
      <dgm:spPr/>
      <dgm:t>
        <a:bodyPr/>
        <a:lstStyle/>
        <a:p>
          <a:pPr rtl="0" latinLnBrk="1"/>
          <a:r>
            <a:rPr lang="ko-KR" dirty="0" err="1" smtClean="0"/>
            <a:t>딥러닝</a:t>
          </a:r>
          <a:r>
            <a:rPr lang="en-US" dirty="0" smtClean="0"/>
            <a:t>, </a:t>
          </a:r>
          <a:r>
            <a:rPr lang="ko-KR" dirty="0" smtClean="0"/>
            <a:t>데이터 분석을 위한 시각화</a:t>
          </a:r>
          <a:r>
            <a:rPr lang="en-US" dirty="0" smtClean="0"/>
            <a:t>, </a:t>
          </a:r>
          <a:r>
            <a:rPr lang="ko-KR" dirty="0" smtClean="0"/>
            <a:t>마이크로서비스와 함께 하는 부산의 </a:t>
          </a:r>
          <a:r>
            <a:rPr lang="en-US" dirty="0" smtClean="0"/>
            <a:t>2017 </a:t>
          </a:r>
          <a:r>
            <a:rPr lang="ko-KR" dirty="0" smtClean="0"/>
            <a:t>겨울 세미나</a:t>
          </a:r>
          <a:r>
            <a:rPr lang="en-US" dirty="0" smtClean="0"/>
            <a:t>!</a:t>
          </a:r>
          <a:r>
            <a:rPr lang="ko-KR" dirty="0" smtClean="0"/>
            <a:t> </a:t>
          </a:r>
          <a:r>
            <a:rPr lang="en-US" dirty="0" smtClean="0"/>
            <a:t>(2017.12.16(</a:t>
          </a:r>
          <a:r>
            <a:rPr lang="ko-KR" dirty="0" smtClean="0"/>
            <a:t>토</a:t>
          </a:r>
          <a:r>
            <a:rPr lang="en-US" dirty="0" smtClean="0"/>
            <a:t>)) </a:t>
          </a:r>
          <a:endParaRPr lang="ko-KR" dirty="0"/>
        </a:p>
      </dgm:t>
    </dgm:pt>
    <dgm:pt modelId="{077F812B-721F-41D2-A8C6-26C49FDF27AB}" type="parTrans" cxnId="{3C5D3ADF-B894-4714-988F-3642618C2A51}">
      <dgm:prSet/>
      <dgm:spPr/>
      <dgm:t>
        <a:bodyPr/>
        <a:lstStyle/>
        <a:p>
          <a:pPr latinLnBrk="1"/>
          <a:endParaRPr lang="ko-KR" altLang="en-US"/>
        </a:p>
      </dgm:t>
    </dgm:pt>
    <dgm:pt modelId="{278A09A3-B6CB-441E-8044-A89D1D07315E}" type="sibTrans" cxnId="{3C5D3ADF-B894-4714-988F-3642618C2A51}">
      <dgm:prSet/>
      <dgm:spPr/>
      <dgm:t>
        <a:bodyPr/>
        <a:lstStyle/>
        <a:p>
          <a:pPr latinLnBrk="1"/>
          <a:endParaRPr lang="ko-KR" altLang="en-US"/>
        </a:p>
      </dgm:t>
    </dgm:pt>
    <dgm:pt modelId="{2F7455AC-CDE8-4271-B473-D181EE531FB2}">
      <dgm:prSet/>
      <dgm:spPr/>
      <dgm:t>
        <a:bodyPr/>
        <a:lstStyle/>
        <a:p>
          <a:pPr rtl="0" latinLnBrk="1"/>
          <a:r>
            <a:rPr lang="ko-KR" dirty="0" err="1" smtClean="0"/>
            <a:t>파이썬을</a:t>
          </a:r>
          <a:r>
            <a:rPr lang="ko-KR" dirty="0" smtClean="0"/>
            <a:t> 이용한 </a:t>
          </a:r>
          <a:r>
            <a:rPr lang="ko-KR" dirty="0" err="1" smtClean="0"/>
            <a:t>머</a:t>
          </a:r>
          <a:r>
            <a:rPr lang="ko-KR" altLang="en-US" dirty="0" err="1" smtClean="0"/>
            <a:t>신</a:t>
          </a:r>
          <a:r>
            <a:rPr lang="ko-KR" dirty="0" err="1" smtClean="0"/>
            <a:t>러닝</a:t>
          </a:r>
          <a:r>
            <a:rPr lang="ko-KR" dirty="0" smtClean="0"/>
            <a:t> </a:t>
          </a:r>
          <a:r>
            <a:rPr lang="en-US" dirty="0" smtClean="0"/>
            <a:t>/ Azure </a:t>
          </a:r>
          <a:r>
            <a:rPr lang="ko-KR" dirty="0" smtClean="0"/>
            <a:t>마이크로서비스의 진화 </a:t>
          </a:r>
          <a:r>
            <a:rPr lang="en-US" dirty="0" smtClean="0"/>
            <a:t>/ </a:t>
          </a:r>
          <a:r>
            <a:rPr lang="ko-KR" dirty="0" err="1" smtClean="0"/>
            <a:t>챗봇</a:t>
          </a:r>
          <a:r>
            <a:rPr lang="ko-KR" dirty="0" smtClean="0"/>
            <a:t> </a:t>
          </a:r>
          <a:r>
            <a:rPr lang="ko-KR" dirty="0" err="1" smtClean="0"/>
            <a:t>핸즈온랩</a:t>
          </a:r>
          <a:r>
            <a:rPr lang="en-US" dirty="0" smtClean="0"/>
            <a:t> (2017.10.</a:t>
          </a:r>
          <a:r>
            <a:rPr lang="ko-KR" dirty="0" smtClean="0"/>
            <a:t> </a:t>
          </a:r>
          <a:r>
            <a:rPr lang="en-US" dirty="0" smtClean="0"/>
            <a:t>28</a:t>
          </a:r>
          <a:r>
            <a:rPr lang="ko-KR" dirty="0" smtClean="0"/>
            <a:t> </a:t>
          </a:r>
          <a:r>
            <a:rPr lang="en-US" dirty="0" smtClean="0"/>
            <a:t>(</a:t>
          </a:r>
          <a:r>
            <a:rPr lang="ko-KR" dirty="0" smtClean="0"/>
            <a:t>토</a:t>
          </a:r>
          <a:r>
            <a:rPr lang="en-US" dirty="0" smtClean="0"/>
            <a:t>))</a:t>
          </a:r>
          <a:endParaRPr lang="ko-KR" dirty="0"/>
        </a:p>
      </dgm:t>
    </dgm:pt>
    <dgm:pt modelId="{16761F3E-8652-49DF-9AC2-AC233EB61986}" type="parTrans" cxnId="{9387F029-0397-422D-B3F1-C2A234F91FC9}">
      <dgm:prSet/>
      <dgm:spPr/>
      <dgm:t>
        <a:bodyPr/>
        <a:lstStyle/>
        <a:p>
          <a:pPr latinLnBrk="1"/>
          <a:endParaRPr lang="ko-KR" altLang="en-US"/>
        </a:p>
      </dgm:t>
    </dgm:pt>
    <dgm:pt modelId="{578EECC4-9A89-49D7-9D7B-3C4C89149731}" type="sibTrans" cxnId="{9387F029-0397-422D-B3F1-C2A234F91FC9}">
      <dgm:prSet/>
      <dgm:spPr/>
      <dgm:t>
        <a:bodyPr/>
        <a:lstStyle/>
        <a:p>
          <a:pPr latinLnBrk="1"/>
          <a:endParaRPr lang="ko-KR" altLang="en-US"/>
        </a:p>
      </dgm:t>
    </dgm:pt>
    <dgm:pt modelId="{32261DB8-A161-4DCA-8C30-F67370892DA6}">
      <dgm:prSet/>
      <dgm:spPr/>
      <dgm:t>
        <a:bodyPr/>
        <a:lstStyle/>
        <a:p>
          <a:pPr rtl="0" latinLnBrk="1"/>
          <a:r>
            <a:rPr lang="en-US" smtClean="0"/>
            <a:t>ElasticSearch </a:t>
          </a:r>
          <a:r>
            <a:rPr lang="ko-KR" smtClean="0"/>
            <a:t>와 </a:t>
          </a:r>
          <a:r>
            <a:rPr lang="en-US" smtClean="0"/>
            <a:t>Splunk </a:t>
          </a:r>
          <a:r>
            <a:rPr lang="ko-KR" smtClean="0"/>
            <a:t>를 사용한 데이터 분석과 시각화</a:t>
          </a:r>
          <a:r>
            <a:rPr lang="en-US" smtClean="0"/>
            <a:t> (2017.</a:t>
          </a:r>
          <a:r>
            <a:rPr lang="ko-KR" smtClean="0"/>
            <a:t> </a:t>
          </a:r>
          <a:r>
            <a:rPr lang="en-US" smtClean="0"/>
            <a:t>8.</a:t>
          </a:r>
          <a:r>
            <a:rPr lang="ko-KR" smtClean="0"/>
            <a:t> </a:t>
          </a:r>
          <a:r>
            <a:rPr lang="en-US" smtClean="0"/>
            <a:t>25~ 8.</a:t>
          </a:r>
          <a:r>
            <a:rPr lang="ko-KR" smtClean="0"/>
            <a:t> </a:t>
          </a:r>
          <a:r>
            <a:rPr lang="en-US" smtClean="0"/>
            <a:t>26</a:t>
          </a:r>
          <a:r>
            <a:rPr lang="ko-KR" smtClean="0"/>
            <a:t> </a:t>
          </a:r>
          <a:r>
            <a:rPr lang="en-US" smtClean="0"/>
            <a:t>(</a:t>
          </a:r>
          <a:r>
            <a:rPr lang="ko-KR" smtClean="0"/>
            <a:t>토</a:t>
          </a:r>
          <a:r>
            <a:rPr lang="en-US" smtClean="0"/>
            <a:t>))</a:t>
          </a:r>
          <a:endParaRPr lang="ko-KR"/>
        </a:p>
      </dgm:t>
    </dgm:pt>
    <dgm:pt modelId="{956F563F-AD23-40DC-9F01-B35341636DE5}" type="parTrans" cxnId="{52DA6637-D803-4A02-B7C2-5EB1D9A79107}">
      <dgm:prSet/>
      <dgm:spPr/>
      <dgm:t>
        <a:bodyPr/>
        <a:lstStyle/>
        <a:p>
          <a:pPr latinLnBrk="1"/>
          <a:endParaRPr lang="ko-KR" altLang="en-US"/>
        </a:p>
      </dgm:t>
    </dgm:pt>
    <dgm:pt modelId="{54C5A8AD-E01A-4E38-A6A2-B149EF1BA4F5}" type="sibTrans" cxnId="{52DA6637-D803-4A02-B7C2-5EB1D9A79107}">
      <dgm:prSet/>
      <dgm:spPr/>
      <dgm:t>
        <a:bodyPr/>
        <a:lstStyle/>
        <a:p>
          <a:pPr latinLnBrk="1"/>
          <a:endParaRPr lang="ko-KR" altLang="en-US"/>
        </a:p>
      </dgm:t>
    </dgm:pt>
    <dgm:pt modelId="{76958DF3-0AD7-4330-946D-50320FB93A44}">
      <dgm:prSet/>
      <dgm:spPr/>
      <dgm:t>
        <a:bodyPr/>
        <a:lstStyle/>
        <a:p>
          <a:pPr rtl="0" latinLnBrk="1"/>
          <a:r>
            <a:rPr lang="en-US" smtClean="0"/>
            <a:t>Microsoft Azure </a:t>
          </a:r>
          <a:r>
            <a:rPr lang="ko-KR" smtClean="0"/>
            <a:t>주요 아키텍처 정복과 마이그레이션 및 재밌는 봇 만들기</a:t>
          </a:r>
          <a:r>
            <a:rPr lang="en-US" smtClean="0"/>
            <a:t>(2017.3.25</a:t>
          </a:r>
          <a:r>
            <a:rPr lang="ko-KR" smtClean="0"/>
            <a:t> </a:t>
          </a:r>
          <a:r>
            <a:rPr lang="en-US" smtClean="0"/>
            <a:t>(</a:t>
          </a:r>
          <a:r>
            <a:rPr lang="ko-KR" smtClean="0"/>
            <a:t>토</a:t>
          </a:r>
          <a:r>
            <a:rPr lang="en-US" smtClean="0"/>
            <a:t>))</a:t>
          </a:r>
          <a:endParaRPr lang="ko-KR"/>
        </a:p>
      </dgm:t>
    </dgm:pt>
    <dgm:pt modelId="{72BA7DB6-37F4-4223-8A01-59554D516E55}" type="parTrans" cxnId="{496950D9-994A-4458-AA9A-1A5A113AD005}">
      <dgm:prSet/>
      <dgm:spPr/>
      <dgm:t>
        <a:bodyPr/>
        <a:lstStyle/>
        <a:p>
          <a:pPr latinLnBrk="1"/>
          <a:endParaRPr lang="ko-KR" altLang="en-US"/>
        </a:p>
      </dgm:t>
    </dgm:pt>
    <dgm:pt modelId="{46F6B15F-2386-455A-88D2-AB88740F673B}" type="sibTrans" cxnId="{496950D9-994A-4458-AA9A-1A5A113AD005}">
      <dgm:prSet/>
      <dgm:spPr/>
      <dgm:t>
        <a:bodyPr/>
        <a:lstStyle/>
        <a:p>
          <a:pPr latinLnBrk="1"/>
          <a:endParaRPr lang="ko-KR" altLang="en-US"/>
        </a:p>
      </dgm:t>
    </dgm:pt>
    <dgm:pt modelId="{B22DA78B-4B03-4FB1-8973-4678E9D840ED}">
      <dgm:prSet/>
      <dgm:spPr/>
      <dgm:t>
        <a:bodyPr/>
        <a:lstStyle/>
        <a:p>
          <a:pPr rtl="0" latinLnBrk="1"/>
          <a:r>
            <a:rPr lang="en-US" smtClean="0"/>
            <a:t>Microsoft UWP(Universal Windows Platform) App </a:t>
          </a:r>
          <a:r>
            <a:rPr lang="ko-KR" smtClean="0"/>
            <a:t>개발 세미나 </a:t>
          </a:r>
          <a:r>
            <a:rPr lang="en-US" smtClean="0"/>
            <a:t>(2017.1.14(</a:t>
          </a:r>
          <a:r>
            <a:rPr lang="ko-KR" smtClean="0"/>
            <a:t>토</a:t>
          </a:r>
          <a:r>
            <a:rPr lang="en-US" smtClean="0"/>
            <a:t>))</a:t>
          </a:r>
          <a:endParaRPr lang="ko-KR"/>
        </a:p>
      </dgm:t>
    </dgm:pt>
    <dgm:pt modelId="{6090DD26-1479-4090-AFCB-FCB6FCCDE624}" type="parTrans" cxnId="{AD39A8E8-8683-4BCE-945E-EBB7262811FD}">
      <dgm:prSet/>
      <dgm:spPr/>
      <dgm:t>
        <a:bodyPr/>
        <a:lstStyle/>
        <a:p>
          <a:pPr latinLnBrk="1"/>
          <a:endParaRPr lang="ko-KR" altLang="en-US"/>
        </a:p>
      </dgm:t>
    </dgm:pt>
    <dgm:pt modelId="{1106CF1D-997F-4BB9-89B0-F163EF37B449}" type="sibTrans" cxnId="{AD39A8E8-8683-4BCE-945E-EBB7262811FD}">
      <dgm:prSet/>
      <dgm:spPr/>
      <dgm:t>
        <a:bodyPr/>
        <a:lstStyle/>
        <a:p>
          <a:pPr latinLnBrk="1"/>
          <a:endParaRPr lang="ko-KR" altLang="en-US"/>
        </a:p>
      </dgm:t>
    </dgm:pt>
    <dgm:pt modelId="{6E703122-6EB4-464A-974D-F85911E490A4}" type="pres">
      <dgm:prSet presAssocID="{8D7567F9-04B9-4C23-A3CB-B5EC0DF0704F}" presName="linear" presStyleCnt="0">
        <dgm:presLayoutVars>
          <dgm:animLvl val="lvl"/>
          <dgm:resizeHandles val="exact"/>
        </dgm:presLayoutVars>
      </dgm:prSet>
      <dgm:spPr/>
      <dgm:t>
        <a:bodyPr/>
        <a:lstStyle/>
        <a:p>
          <a:pPr latinLnBrk="1"/>
          <a:endParaRPr lang="ko-KR" altLang="en-US"/>
        </a:p>
      </dgm:t>
    </dgm:pt>
    <dgm:pt modelId="{B5AF488B-D4DD-4BD4-A8A5-C7E5319FE293}" type="pres">
      <dgm:prSet presAssocID="{F2487409-64F7-4154-845D-4A0CD168636E}" presName="parentText" presStyleLbl="node1" presStyleIdx="0" presStyleCnt="5">
        <dgm:presLayoutVars>
          <dgm:chMax val="0"/>
          <dgm:bulletEnabled val="1"/>
        </dgm:presLayoutVars>
      </dgm:prSet>
      <dgm:spPr/>
      <dgm:t>
        <a:bodyPr/>
        <a:lstStyle/>
        <a:p>
          <a:pPr latinLnBrk="1"/>
          <a:endParaRPr lang="ko-KR" altLang="en-US"/>
        </a:p>
      </dgm:t>
    </dgm:pt>
    <dgm:pt modelId="{E22A8B11-7B93-4589-8CC1-3CDB452DDFE4}" type="pres">
      <dgm:prSet presAssocID="{278A09A3-B6CB-441E-8044-A89D1D07315E}" presName="spacer" presStyleCnt="0"/>
      <dgm:spPr/>
    </dgm:pt>
    <dgm:pt modelId="{565F859D-9173-4817-A186-603742A612AE}" type="pres">
      <dgm:prSet presAssocID="{2F7455AC-CDE8-4271-B473-D181EE531FB2}" presName="parentText" presStyleLbl="node1" presStyleIdx="1" presStyleCnt="5">
        <dgm:presLayoutVars>
          <dgm:chMax val="0"/>
          <dgm:bulletEnabled val="1"/>
        </dgm:presLayoutVars>
      </dgm:prSet>
      <dgm:spPr/>
      <dgm:t>
        <a:bodyPr/>
        <a:lstStyle/>
        <a:p>
          <a:pPr latinLnBrk="1"/>
          <a:endParaRPr lang="ko-KR" altLang="en-US"/>
        </a:p>
      </dgm:t>
    </dgm:pt>
    <dgm:pt modelId="{6B05A63F-5CA2-4B04-94F2-81A1E090FD07}" type="pres">
      <dgm:prSet presAssocID="{578EECC4-9A89-49D7-9D7B-3C4C89149731}" presName="spacer" presStyleCnt="0"/>
      <dgm:spPr/>
    </dgm:pt>
    <dgm:pt modelId="{5207BFAA-944B-4950-9387-8E3A7CBBB4FD}" type="pres">
      <dgm:prSet presAssocID="{32261DB8-A161-4DCA-8C30-F67370892DA6}" presName="parentText" presStyleLbl="node1" presStyleIdx="2" presStyleCnt="5">
        <dgm:presLayoutVars>
          <dgm:chMax val="0"/>
          <dgm:bulletEnabled val="1"/>
        </dgm:presLayoutVars>
      </dgm:prSet>
      <dgm:spPr/>
      <dgm:t>
        <a:bodyPr/>
        <a:lstStyle/>
        <a:p>
          <a:pPr latinLnBrk="1"/>
          <a:endParaRPr lang="ko-KR" altLang="en-US"/>
        </a:p>
      </dgm:t>
    </dgm:pt>
    <dgm:pt modelId="{68B7C546-EFD7-4072-866F-6EE583EF129B}" type="pres">
      <dgm:prSet presAssocID="{54C5A8AD-E01A-4E38-A6A2-B149EF1BA4F5}" presName="spacer" presStyleCnt="0"/>
      <dgm:spPr/>
    </dgm:pt>
    <dgm:pt modelId="{EB87EE4D-B916-4FBE-8E0C-7EE3214E06B7}" type="pres">
      <dgm:prSet presAssocID="{76958DF3-0AD7-4330-946D-50320FB93A44}" presName="parentText" presStyleLbl="node1" presStyleIdx="3" presStyleCnt="5">
        <dgm:presLayoutVars>
          <dgm:chMax val="0"/>
          <dgm:bulletEnabled val="1"/>
        </dgm:presLayoutVars>
      </dgm:prSet>
      <dgm:spPr/>
      <dgm:t>
        <a:bodyPr/>
        <a:lstStyle/>
        <a:p>
          <a:pPr latinLnBrk="1"/>
          <a:endParaRPr lang="ko-KR" altLang="en-US"/>
        </a:p>
      </dgm:t>
    </dgm:pt>
    <dgm:pt modelId="{E660C3B0-B8C9-4E93-A410-52B4FB4CD63D}" type="pres">
      <dgm:prSet presAssocID="{46F6B15F-2386-455A-88D2-AB88740F673B}" presName="spacer" presStyleCnt="0"/>
      <dgm:spPr/>
    </dgm:pt>
    <dgm:pt modelId="{BDD48254-4445-4BC1-BDE5-9E19E1A8685C}" type="pres">
      <dgm:prSet presAssocID="{B22DA78B-4B03-4FB1-8973-4678E9D840ED}" presName="parentText" presStyleLbl="node1" presStyleIdx="4" presStyleCnt="5">
        <dgm:presLayoutVars>
          <dgm:chMax val="0"/>
          <dgm:bulletEnabled val="1"/>
        </dgm:presLayoutVars>
      </dgm:prSet>
      <dgm:spPr/>
      <dgm:t>
        <a:bodyPr/>
        <a:lstStyle/>
        <a:p>
          <a:pPr latinLnBrk="1"/>
          <a:endParaRPr lang="ko-KR" altLang="en-US"/>
        </a:p>
      </dgm:t>
    </dgm:pt>
  </dgm:ptLst>
  <dgm:cxnLst>
    <dgm:cxn modelId="{9387F029-0397-422D-B3F1-C2A234F91FC9}" srcId="{8D7567F9-04B9-4C23-A3CB-B5EC0DF0704F}" destId="{2F7455AC-CDE8-4271-B473-D181EE531FB2}" srcOrd="1" destOrd="0" parTransId="{16761F3E-8652-49DF-9AC2-AC233EB61986}" sibTransId="{578EECC4-9A89-49D7-9D7B-3C4C89149731}"/>
    <dgm:cxn modelId="{341D6B80-6F67-4622-8201-1DD755553BF9}" type="presOf" srcId="{32261DB8-A161-4DCA-8C30-F67370892DA6}" destId="{5207BFAA-944B-4950-9387-8E3A7CBBB4FD}" srcOrd="0" destOrd="0" presId="urn:microsoft.com/office/officeart/2005/8/layout/vList2"/>
    <dgm:cxn modelId="{B709148A-C2D9-45C2-94AB-33980EAA7E88}" type="presOf" srcId="{F2487409-64F7-4154-845D-4A0CD168636E}" destId="{B5AF488B-D4DD-4BD4-A8A5-C7E5319FE293}" srcOrd="0" destOrd="0" presId="urn:microsoft.com/office/officeart/2005/8/layout/vList2"/>
    <dgm:cxn modelId="{502F6003-F488-4341-A12F-5044EFD9DF6F}" type="presOf" srcId="{2F7455AC-CDE8-4271-B473-D181EE531FB2}" destId="{565F859D-9173-4817-A186-603742A612AE}" srcOrd="0" destOrd="0" presId="urn:microsoft.com/office/officeart/2005/8/layout/vList2"/>
    <dgm:cxn modelId="{3B5FE7DF-7DCA-4537-8EFA-DD75A6F66A37}" type="presOf" srcId="{76958DF3-0AD7-4330-946D-50320FB93A44}" destId="{EB87EE4D-B916-4FBE-8E0C-7EE3214E06B7}" srcOrd="0" destOrd="0" presId="urn:microsoft.com/office/officeart/2005/8/layout/vList2"/>
    <dgm:cxn modelId="{6E237735-594B-4AE2-B4BE-D1349AFF982B}" type="presOf" srcId="{B22DA78B-4B03-4FB1-8973-4678E9D840ED}" destId="{BDD48254-4445-4BC1-BDE5-9E19E1A8685C}" srcOrd="0" destOrd="0" presId="urn:microsoft.com/office/officeart/2005/8/layout/vList2"/>
    <dgm:cxn modelId="{496950D9-994A-4458-AA9A-1A5A113AD005}" srcId="{8D7567F9-04B9-4C23-A3CB-B5EC0DF0704F}" destId="{76958DF3-0AD7-4330-946D-50320FB93A44}" srcOrd="3" destOrd="0" parTransId="{72BA7DB6-37F4-4223-8A01-59554D516E55}" sibTransId="{46F6B15F-2386-455A-88D2-AB88740F673B}"/>
    <dgm:cxn modelId="{52DA6637-D803-4A02-B7C2-5EB1D9A79107}" srcId="{8D7567F9-04B9-4C23-A3CB-B5EC0DF0704F}" destId="{32261DB8-A161-4DCA-8C30-F67370892DA6}" srcOrd="2" destOrd="0" parTransId="{956F563F-AD23-40DC-9F01-B35341636DE5}" sibTransId="{54C5A8AD-E01A-4E38-A6A2-B149EF1BA4F5}"/>
    <dgm:cxn modelId="{AD39A8E8-8683-4BCE-945E-EBB7262811FD}" srcId="{8D7567F9-04B9-4C23-A3CB-B5EC0DF0704F}" destId="{B22DA78B-4B03-4FB1-8973-4678E9D840ED}" srcOrd="4" destOrd="0" parTransId="{6090DD26-1479-4090-AFCB-FCB6FCCDE624}" sibTransId="{1106CF1D-997F-4BB9-89B0-F163EF37B449}"/>
    <dgm:cxn modelId="{E4C3EB2E-DE17-44A8-99D0-84B031ED228D}" type="presOf" srcId="{8D7567F9-04B9-4C23-A3CB-B5EC0DF0704F}" destId="{6E703122-6EB4-464A-974D-F85911E490A4}" srcOrd="0" destOrd="0" presId="urn:microsoft.com/office/officeart/2005/8/layout/vList2"/>
    <dgm:cxn modelId="{3C5D3ADF-B894-4714-988F-3642618C2A51}" srcId="{8D7567F9-04B9-4C23-A3CB-B5EC0DF0704F}" destId="{F2487409-64F7-4154-845D-4A0CD168636E}" srcOrd="0" destOrd="0" parTransId="{077F812B-721F-41D2-A8C6-26C49FDF27AB}" sibTransId="{278A09A3-B6CB-441E-8044-A89D1D07315E}"/>
    <dgm:cxn modelId="{BE2B6FAB-A6C1-4A7D-98D7-ED3D3FB3C8FC}" type="presParOf" srcId="{6E703122-6EB4-464A-974D-F85911E490A4}" destId="{B5AF488B-D4DD-4BD4-A8A5-C7E5319FE293}" srcOrd="0" destOrd="0" presId="urn:microsoft.com/office/officeart/2005/8/layout/vList2"/>
    <dgm:cxn modelId="{016EE3B9-5DC8-4CEC-8446-DA2DAAD30232}" type="presParOf" srcId="{6E703122-6EB4-464A-974D-F85911E490A4}" destId="{E22A8B11-7B93-4589-8CC1-3CDB452DDFE4}" srcOrd="1" destOrd="0" presId="urn:microsoft.com/office/officeart/2005/8/layout/vList2"/>
    <dgm:cxn modelId="{05E99E1D-E7DD-473E-81C3-B65C0AAE87EB}" type="presParOf" srcId="{6E703122-6EB4-464A-974D-F85911E490A4}" destId="{565F859D-9173-4817-A186-603742A612AE}" srcOrd="2" destOrd="0" presId="urn:microsoft.com/office/officeart/2005/8/layout/vList2"/>
    <dgm:cxn modelId="{EA5F4C2A-36DE-48E8-8792-60BB0BA0D4BF}" type="presParOf" srcId="{6E703122-6EB4-464A-974D-F85911E490A4}" destId="{6B05A63F-5CA2-4B04-94F2-81A1E090FD07}" srcOrd="3" destOrd="0" presId="urn:microsoft.com/office/officeart/2005/8/layout/vList2"/>
    <dgm:cxn modelId="{2542E898-6372-4A8E-83D2-AE0AD4CF1CE6}" type="presParOf" srcId="{6E703122-6EB4-464A-974D-F85911E490A4}" destId="{5207BFAA-944B-4950-9387-8E3A7CBBB4FD}" srcOrd="4" destOrd="0" presId="urn:microsoft.com/office/officeart/2005/8/layout/vList2"/>
    <dgm:cxn modelId="{FE4402D1-28EA-4419-A43B-12247A0FAF03}" type="presParOf" srcId="{6E703122-6EB4-464A-974D-F85911E490A4}" destId="{68B7C546-EFD7-4072-866F-6EE583EF129B}" srcOrd="5" destOrd="0" presId="urn:microsoft.com/office/officeart/2005/8/layout/vList2"/>
    <dgm:cxn modelId="{00BD0DEF-7A8C-400D-9F72-77C76A1A84FC}" type="presParOf" srcId="{6E703122-6EB4-464A-974D-F85911E490A4}" destId="{EB87EE4D-B916-4FBE-8E0C-7EE3214E06B7}" srcOrd="6" destOrd="0" presId="urn:microsoft.com/office/officeart/2005/8/layout/vList2"/>
    <dgm:cxn modelId="{45222F35-21F6-4F8C-93E2-FE647189BFFB}" type="presParOf" srcId="{6E703122-6EB4-464A-974D-F85911E490A4}" destId="{E660C3B0-B8C9-4E93-A410-52B4FB4CD63D}" srcOrd="7" destOrd="0" presId="urn:microsoft.com/office/officeart/2005/8/layout/vList2"/>
    <dgm:cxn modelId="{8F9F35B1-0C81-44AA-BDF4-AF5736D45903}" type="presParOf" srcId="{6E703122-6EB4-464A-974D-F85911E490A4}" destId="{BDD48254-4445-4BC1-BDE5-9E19E1A8685C}"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2EA4-1FD5-4612-B9A1-E1393C2B2324}">
      <dsp:nvSpPr>
        <dsp:cNvPr id="0" name=""/>
        <dsp:cNvSpPr/>
      </dsp:nvSpPr>
      <dsp:spPr>
        <a:xfrm>
          <a:off x="6455654" y="3082194"/>
          <a:ext cx="3312315" cy="492375"/>
        </a:xfrm>
        <a:custGeom>
          <a:avLst/>
          <a:gdLst/>
          <a:ahLst/>
          <a:cxnLst/>
          <a:rect l="0" t="0" r="0" b="0"/>
          <a:pathLst>
            <a:path>
              <a:moveTo>
                <a:pt x="0" y="0"/>
              </a:moveTo>
              <a:lnTo>
                <a:pt x="0" y="293531"/>
              </a:lnTo>
              <a:lnTo>
                <a:pt x="3312315" y="293531"/>
              </a:lnTo>
              <a:lnTo>
                <a:pt x="331231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68D133-E3CF-45D8-8D2E-3E180628E3C3}">
      <dsp:nvSpPr>
        <dsp:cNvPr id="0" name=""/>
        <dsp:cNvSpPr/>
      </dsp:nvSpPr>
      <dsp:spPr>
        <a:xfrm>
          <a:off x="6455654" y="3082194"/>
          <a:ext cx="1104105" cy="492375"/>
        </a:xfrm>
        <a:custGeom>
          <a:avLst/>
          <a:gdLst/>
          <a:ahLst/>
          <a:cxnLst/>
          <a:rect l="0" t="0" r="0" b="0"/>
          <a:pathLst>
            <a:path>
              <a:moveTo>
                <a:pt x="0" y="0"/>
              </a:moveTo>
              <a:lnTo>
                <a:pt x="0" y="293531"/>
              </a:lnTo>
              <a:lnTo>
                <a:pt x="1104105" y="293531"/>
              </a:lnTo>
              <a:lnTo>
                <a:pt x="110410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264E59-B4AB-4C26-97D9-EEF3D0E5D867}">
      <dsp:nvSpPr>
        <dsp:cNvPr id="0" name=""/>
        <dsp:cNvSpPr/>
      </dsp:nvSpPr>
      <dsp:spPr>
        <a:xfrm>
          <a:off x="5351549" y="3082194"/>
          <a:ext cx="1104105" cy="492375"/>
        </a:xfrm>
        <a:custGeom>
          <a:avLst/>
          <a:gdLst/>
          <a:ahLst/>
          <a:cxnLst/>
          <a:rect l="0" t="0" r="0" b="0"/>
          <a:pathLst>
            <a:path>
              <a:moveTo>
                <a:pt x="1104105" y="0"/>
              </a:moveTo>
              <a:lnTo>
                <a:pt x="110410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1E28D-FF26-41A9-9C89-305B829C8B44}">
      <dsp:nvSpPr>
        <dsp:cNvPr id="0" name=""/>
        <dsp:cNvSpPr/>
      </dsp:nvSpPr>
      <dsp:spPr>
        <a:xfrm>
          <a:off x="3143338" y="3082194"/>
          <a:ext cx="3312315" cy="492375"/>
        </a:xfrm>
        <a:custGeom>
          <a:avLst/>
          <a:gdLst/>
          <a:ahLst/>
          <a:cxnLst/>
          <a:rect l="0" t="0" r="0" b="0"/>
          <a:pathLst>
            <a:path>
              <a:moveTo>
                <a:pt x="3312315" y="0"/>
              </a:moveTo>
              <a:lnTo>
                <a:pt x="331231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59B355-6B45-4AED-9F82-71B50797A8E7}">
      <dsp:nvSpPr>
        <dsp:cNvPr id="0" name=""/>
        <dsp:cNvSpPr/>
      </dsp:nvSpPr>
      <dsp:spPr>
        <a:xfrm>
          <a:off x="3777687" y="1737629"/>
          <a:ext cx="2677966" cy="492375"/>
        </a:xfrm>
        <a:custGeom>
          <a:avLst/>
          <a:gdLst/>
          <a:ahLst/>
          <a:cxnLst/>
          <a:rect l="0" t="0" r="0" b="0"/>
          <a:pathLst>
            <a:path>
              <a:moveTo>
                <a:pt x="0" y="0"/>
              </a:moveTo>
              <a:lnTo>
                <a:pt x="0" y="293531"/>
              </a:lnTo>
              <a:lnTo>
                <a:pt x="2677966" y="293531"/>
              </a:lnTo>
              <a:lnTo>
                <a:pt x="2677966"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A1DFB-D70F-4197-865C-60C6729E4773}">
      <dsp:nvSpPr>
        <dsp:cNvPr id="0" name=""/>
        <dsp:cNvSpPr/>
      </dsp:nvSpPr>
      <dsp:spPr>
        <a:xfrm>
          <a:off x="889408" y="3082194"/>
          <a:ext cx="91440" cy="492375"/>
        </a:xfrm>
        <a:custGeom>
          <a:avLst/>
          <a:gdLst/>
          <a:ahLst/>
          <a:cxnLst/>
          <a:rect l="0" t="0" r="0" b="0"/>
          <a:pathLst>
            <a:path>
              <a:moveTo>
                <a:pt x="45720" y="0"/>
              </a:moveTo>
              <a:lnTo>
                <a:pt x="4572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9ED8B-E155-465C-8BA0-691ADDB67357}">
      <dsp:nvSpPr>
        <dsp:cNvPr id="0" name=""/>
        <dsp:cNvSpPr/>
      </dsp:nvSpPr>
      <dsp:spPr>
        <a:xfrm>
          <a:off x="935128" y="1737629"/>
          <a:ext cx="2842559" cy="492375"/>
        </a:xfrm>
        <a:custGeom>
          <a:avLst/>
          <a:gdLst/>
          <a:ahLst/>
          <a:cxnLst/>
          <a:rect l="0" t="0" r="0" b="0"/>
          <a:pathLst>
            <a:path>
              <a:moveTo>
                <a:pt x="2842559" y="0"/>
              </a:moveTo>
              <a:lnTo>
                <a:pt x="2842559" y="293531"/>
              </a:lnTo>
              <a:lnTo>
                <a:pt x="0" y="293531"/>
              </a:lnTo>
              <a:lnTo>
                <a:pt x="0"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3A07A8-BE57-4BED-BA60-6E4050F952F5}">
      <dsp:nvSpPr>
        <dsp:cNvPr id="0" name=""/>
        <dsp:cNvSpPr/>
      </dsp:nvSpPr>
      <dsp:spPr>
        <a:xfrm>
          <a:off x="2677894" y="885440"/>
          <a:ext cx="2199586"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altLang="en-US" sz="1200" b="1" kern="1200" dirty="0" smtClean="0"/>
            <a:t>고급 소프트웨어 엔지니어  </a:t>
          </a:r>
          <a:endParaRPr lang="ko-KR" altLang="en-US" sz="1200" kern="1200" dirty="0"/>
        </a:p>
      </dsp:txBody>
      <dsp:txXfrm>
        <a:off x="2677894" y="885440"/>
        <a:ext cx="2199586" cy="852189"/>
      </dsp:txXfrm>
    </dsp:sp>
    <dsp:sp modelId="{7621579F-9089-4F62-BF7B-C1E274BEC7D4}">
      <dsp:nvSpPr>
        <dsp:cNvPr id="0" name=""/>
        <dsp:cNvSpPr/>
      </dsp:nvSpPr>
      <dsp:spPr>
        <a:xfrm>
          <a:off x="3283909" y="154825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3283909" y="1548253"/>
        <a:ext cx="1481336" cy="284063"/>
      </dsp:txXfrm>
    </dsp:sp>
    <dsp:sp modelId="{647F7FF7-048A-4F9C-9252-72E673BE21AE}">
      <dsp:nvSpPr>
        <dsp:cNvPr id="0" name=""/>
        <dsp:cNvSpPr/>
      </dsp:nvSpPr>
      <dsp:spPr>
        <a:xfrm>
          <a:off x="112164"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고급엔지니어링 강좌</a:t>
          </a:r>
          <a:r>
            <a:rPr lang="en-US" sz="1200" b="1" kern="1200" dirty="0" smtClean="0"/>
            <a:t>/</a:t>
          </a:r>
          <a:r>
            <a:rPr lang="ko-KR" sz="1200" b="1" kern="1200" dirty="0" smtClean="0"/>
            <a:t>워크숍 </a:t>
          </a:r>
          <a:r>
            <a:rPr lang="en-US" sz="1200" b="1" kern="1200" dirty="0" smtClean="0"/>
            <a:t>– </a:t>
          </a:r>
          <a:r>
            <a:rPr lang="en-US" sz="1200" b="1" kern="1200" dirty="0" err="1" smtClean="0"/>
            <a:t>Slowcampus</a:t>
          </a:r>
          <a:endParaRPr lang="ko-KR" sz="1200" kern="1200" dirty="0"/>
        </a:p>
      </dsp:txBody>
      <dsp:txXfrm>
        <a:off x="112164" y="2230005"/>
        <a:ext cx="1645928" cy="852189"/>
      </dsp:txXfrm>
    </dsp:sp>
    <dsp:sp modelId="{373AACCC-898F-4F73-AE7C-F112B13573D3}">
      <dsp:nvSpPr>
        <dsp:cNvPr id="0" name=""/>
        <dsp:cNvSpPr/>
      </dsp:nvSpPr>
      <dsp:spPr>
        <a:xfrm>
          <a:off x="441350"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441350" y="2892818"/>
        <a:ext cx="1481336" cy="284063"/>
      </dsp:txXfrm>
    </dsp:sp>
    <dsp:sp modelId="{0CE3C387-A585-475E-BFEE-6EA6FF3E7864}">
      <dsp:nvSpPr>
        <dsp:cNvPr id="0" name=""/>
        <dsp:cNvSpPr/>
      </dsp:nvSpPr>
      <dsp:spPr>
        <a:xfrm>
          <a:off x="11216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smtClean="0"/>
            <a:t>웹 기반 서비스</a:t>
          </a:r>
          <a:r>
            <a:rPr lang="en-US" sz="1200" b="1" kern="1200" smtClean="0"/>
            <a:t>(SaaS)</a:t>
          </a:r>
          <a:r>
            <a:rPr lang="ko-KR" sz="1200" b="1" kern="1200" smtClean="0"/>
            <a:t>개발을 위한 </a:t>
          </a:r>
          <a:r>
            <a:rPr lang="en-US" sz="1200" b="1" kern="1200" smtClean="0"/>
            <a:t>DevOps </a:t>
          </a:r>
          <a:r>
            <a:rPr lang="ko-KR" sz="1200" b="1" kern="1200" smtClean="0"/>
            <a:t>워크샵</a:t>
          </a:r>
          <a:endParaRPr lang="ko-KR" sz="1200" kern="1200"/>
        </a:p>
      </dsp:txBody>
      <dsp:txXfrm>
        <a:off x="112164" y="3574570"/>
        <a:ext cx="1645928" cy="852189"/>
      </dsp:txXfrm>
    </dsp:sp>
    <dsp:sp modelId="{BDF1A84A-D52B-4BBB-BFF8-57BE6AC89D41}">
      <dsp:nvSpPr>
        <dsp:cNvPr id="0" name=""/>
        <dsp:cNvSpPr/>
      </dsp:nvSpPr>
      <dsp:spPr>
        <a:xfrm>
          <a:off x="44135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441350" y="4237383"/>
        <a:ext cx="1481336" cy="284063"/>
      </dsp:txXfrm>
    </dsp:sp>
    <dsp:sp modelId="{25A6A328-710F-4787-87BF-00CCCA57C482}">
      <dsp:nvSpPr>
        <dsp:cNvPr id="0" name=""/>
        <dsp:cNvSpPr/>
      </dsp:nvSpPr>
      <dsp:spPr>
        <a:xfrm>
          <a:off x="5632689"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 엔지니어 경력</a:t>
          </a:r>
          <a:r>
            <a:rPr lang="en-US" sz="1200" b="1" kern="1200" dirty="0" smtClean="0"/>
            <a:t>	</a:t>
          </a:r>
          <a:endParaRPr lang="ko-KR" sz="1200" kern="1200" dirty="0"/>
        </a:p>
      </dsp:txBody>
      <dsp:txXfrm>
        <a:off x="5632689" y="2230005"/>
        <a:ext cx="1645928" cy="852189"/>
      </dsp:txXfrm>
    </dsp:sp>
    <dsp:sp modelId="{8F3F92DC-1D11-4DA7-BCE8-525B36ABE78E}">
      <dsp:nvSpPr>
        <dsp:cNvPr id="0" name=""/>
        <dsp:cNvSpPr/>
      </dsp:nvSpPr>
      <dsp:spPr>
        <a:xfrm>
          <a:off x="5961875"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5961875" y="2892818"/>
        <a:ext cx="1481336" cy="284063"/>
      </dsp:txXfrm>
    </dsp:sp>
    <dsp:sp modelId="{3AA4CCE9-6756-4C0B-B146-6C0DF8EC8E12}">
      <dsp:nvSpPr>
        <dsp:cNvPr id="0" name=""/>
        <dsp:cNvSpPr/>
      </dsp:nvSpPr>
      <dsp:spPr>
        <a:xfrm>
          <a:off x="232037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altLang="en-US" sz="1200" b="1" kern="1200" dirty="0" err="1" smtClean="0"/>
            <a:t>클라우드</a:t>
          </a:r>
          <a:r>
            <a:rPr lang="ko-KR" altLang="en-US" sz="1200" b="1" kern="1200" dirty="0" smtClean="0"/>
            <a:t> 인프라에 강한 </a:t>
          </a:r>
          <a:r>
            <a:rPr lang="ko-KR" altLang="en-US" sz="1200" b="1" kern="1200" dirty="0" err="1" smtClean="0"/>
            <a:t>풀스택</a:t>
          </a:r>
          <a:r>
            <a:rPr lang="ko-KR" altLang="en-US" sz="1200" b="1" kern="1200" dirty="0" smtClean="0"/>
            <a:t> 개발자</a:t>
          </a:r>
          <a:endParaRPr lang="ko-KR" altLang="en-US" sz="1200" kern="1200" dirty="0"/>
        </a:p>
      </dsp:txBody>
      <dsp:txXfrm>
        <a:off x="2320374" y="3574570"/>
        <a:ext cx="1645928" cy="852189"/>
      </dsp:txXfrm>
    </dsp:sp>
    <dsp:sp modelId="{E43AD206-7529-4E65-BF48-9178575E999A}">
      <dsp:nvSpPr>
        <dsp:cNvPr id="0" name=""/>
        <dsp:cNvSpPr/>
      </dsp:nvSpPr>
      <dsp:spPr>
        <a:xfrm>
          <a:off x="264956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2649560" y="4237383"/>
        <a:ext cx="1481336" cy="284063"/>
      </dsp:txXfrm>
    </dsp:sp>
    <dsp:sp modelId="{9955223E-062D-49CB-9CA9-479F3EF170BC}">
      <dsp:nvSpPr>
        <dsp:cNvPr id="0" name=""/>
        <dsp:cNvSpPr/>
      </dsp:nvSpPr>
      <dsp:spPr>
        <a:xfrm>
          <a:off x="452858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dirty="0" smtClean="0"/>
            <a:t>Front-end </a:t>
          </a:r>
          <a:r>
            <a:rPr lang="ko-KR" sz="1200" b="1" kern="1200" dirty="0" smtClean="0"/>
            <a:t>에 강한 </a:t>
          </a:r>
          <a:r>
            <a:rPr lang="ko-KR" sz="1200" b="1" kern="1200" dirty="0" err="1" smtClean="0"/>
            <a:t>풀스택</a:t>
          </a:r>
          <a:r>
            <a:rPr lang="ko-KR" sz="1200" b="1" kern="1200" dirty="0" smtClean="0"/>
            <a:t> 개발자</a:t>
          </a:r>
          <a:endParaRPr lang="ko-KR" sz="1200" kern="1200" dirty="0"/>
        </a:p>
      </dsp:txBody>
      <dsp:txXfrm>
        <a:off x="4528584" y="3574570"/>
        <a:ext cx="1645928" cy="852189"/>
      </dsp:txXfrm>
    </dsp:sp>
    <dsp:sp modelId="{982E8B7D-E0BE-40BC-993B-805760E8C562}">
      <dsp:nvSpPr>
        <dsp:cNvPr id="0" name=""/>
        <dsp:cNvSpPr/>
      </dsp:nvSpPr>
      <dsp:spPr>
        <a:xfrm>
          <a:off x="485777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4857770" y="4237383"/>
        <a:ext cx="1481336" cy="284063"/>
      </dsp:txXfrm>
    </dsp:sp>
    <dsp:sp modelId="{5C2D8FA9-790A-4C8F-B921-63825ED09FCB}">
      <dsp:nvSpPr>
        <dsp:cNvPr id="0" name=""/>
        <dsp:cNvSpPr/>
      </dsp:nvSpPr>
      <dsp:spPr>
        <a:xfrm>
          <a:off x="673679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Back-end </a:t>
          </a:r>
          <a:r>
            <a:rPr lang="ko-KR" sz="1200" b="1" kern="1200" smtClean="0"/>
            <a:t>및 데이터에 강한 풀스택 개발자</a:t>
          </a:r>
          <a:endParaRPr lang="ko-KR" sz="1200" kern="1200"/>
        </a:p>
      </dsp:txBody>
      <dsp:txXfrm>
        <a:off x="6736794" y="3574570"/>
        <a:ext cx="1645928" cy="852189"/>
      </dsp:txXfrm>
    </dsp:sp>
    <dsp:sp modelId="{CAD5FED6-6CF4-4818-A399-AEAFA7560A72}">
      <dsp:nvSpPr>
        <dsp:cNvPr id="0" name=""/>
        <dsp:cNvSpPr/>
      </dsp:nvSpPr>
      <dsp:spPr>
        <a:xfrm>
          <a:off x="706598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7065980" y="4237383"/>
        <a:ext cx="1481336" cy="284063"/>
      </dsp:txXfrm>
    </dsp:sp>
    <dsp:sp modelId="{D26FB387-5125-46B9-9AC0-353AC8005E09}">
      <dsp:nvSpPr>
        <dsp:cNvPr id="0" name=""/>
        <dsp:cNvSpPr/>
      </dsp:nvSpPr>
      <dsp:spPr>
        <a:xfrm>
          <a:off x="894500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SaaS </a:t>
          </a:r>
          <a:r>
            <a:rPr lang="ko-KR" sz="1200" b="1" kern="1200" smtClean="0"/>
            <a:t>서비스 기획자</a:t>
          </a:r>
          <a:endParaRPr lang="ko-KR" sz="1200" kern="1200"/>
        </a:p>
      </dsp:txBody>
      <dsp:txXfrm>
        <a:off x="8945004" y="3574570"/>
        <a:ext cx="1645928" cy="852189"/>
      </dsp:txXfrm>
    </dsp:sp>
    <dsp:sp modelId="{9CB61598-613B-4AC3-9CD9-D102EA6C8116}">
      <dsp:nvSpPr>
        <dsp:cNvPr id="0" name=""/>
        <dsp:cNvSpPr/>
      </dsp:nvSpPr>
      <dsp:spPr>
        <a:xfrm>
          <a:off x="927419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9274190" y="4237383"/>
        <a:ext cx="1481336" cy="2840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AF488B-D4DD-4BD4-A8A5-C7E5319FE293}">
      <dsp:nvSpPr>
        <dsp:cNvPr id="0" name=""/>
        <dsp:cNvSpPr/>
      </dsp:nvSpPr>
      <dsp:spPr>
        <a:xfrm>
          <a:off x="0" y="41134"/>
          <a:ext cx="6212997" cy="9773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latinLnBrk="1">
            <a:lnSpc>
              <a:spcPct val="90000"/>
            </a:lnSpc>
            <a:spcBef>
              <a:spcPct val="0"/>
            </a:spcBef>
            <a:spcAft>
              <a:spcPct val="35000"/>
            </a:spcAft>
          </a:pPr>
          <a:r>
            <a:rPr lang="ko-KR" sz="1800" kern="1200" dirty="0" err="1" smtClean="0"/>
            <a:t>딥러닝</a:t>
          </a:r>
          <a:r>
            <a:rPr lang="en-US" sz="1800" kern="1200" dirty="0" smtClean="0"/>
            <a:t>, </a:t>
          </a:r>
          <a:r>
            <a:rPr lang="ko-KR" sz="1800" kern="1200" dirty="0" smtClean="0"/>
            <a:t>데이터 분석을 위한 시각화</a:t>
          </a:r>
          <a:r>
            <a:rPr lang="en-US" sz="1800" kern="1200" dirty="0" smtClean="0"/>
            <a:t>, </a:t>
          </a:r>
          <a:r>
            <a:rPr lang="ko-KR" sz="1800" kern="1200" dirty="0" smtClean="0"/>
            <a:t>마이크로서비스와 함께 하는 부산의 </a:t>
          </a:r>
          <a:r>
            <a:rPr lang="en-US" sz="1800" kern="1200" dirty="0" smtClean="0"/>
            <a:t>2017 </a:t>
          </a:r>
          <a:r>
            <a:rPr lang="ko-KR" sz="1800" kern="1200" dirty="0" smtClean="0"/>
            <a:t>겨울 세미나</a:t>
          </a:r>
          <a:r>
            <a:rPr lang="en-US" sz="1800" kern="1200" dirty="0" smtClean="0"/>
            <a:t>!</a:t>
          </a:r>
          <a:r>
            <a:rPr lang="ko-KR" sz="1800" kern="1200" dirty="0" smtClean="0"/>
            <a:t> </a:t>
          </a:r>
          <a:r>
            <a:rPr lang="en-US" sz="1800" kern="1200" dirty="0" smtClean="0"/>
            <a:t>(2017.12.16(</a:t>
          </a:r>
          <a:r>
            <a:rPr lang="ko-KR" sz="1800" kern="1200" dirty="0" smtClean="0"/>
            <a:t>토</a:t>
          </a:r>
          <a:r>
            <a:rPr lang="en-US" sz="1800" kern="1200" dirty="0" smtClean="0"/>
            <a:t>)) </a:t>
          </a:r>
          <a:endParaRPr lang="ko-KR" sz="1800" kern="1200" dirty="0"/>
        </a:p>
      </dsp:txBody>
      <dsp:txXfrm>
        <a:off x="47709" y="88843"/>
        <a:ext cx="6117579" cy="881897"/>
      </dsp:txXfrm>
    </dsp:sp>
    <dsp:sp modelId="{565F859D-9173-4817-A186-603742A612AE}">
      <dsp:nvSpPr>
        <dsp:cNvPr id="0" name=""/>
        <dsp:cNvSpPr/>
      </dsp:nvSpPr>
      <dsp:spPr>
        <a:xfrm>
          <a:off x="0" y="1070290"/>
          <a:ext cx="6212997" cy="9773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latinLnBrk="1">
            <a:lnSpc>
              <a:spcPct val="90000"/>
            </a:lnSpc>
            <a:spcBef>
              <a:spcPct val="0"/>
            </a:spcBef>
            <a:spcAft>
              <a:spcPct val="35000"/>
            </a:spcAft>
          </a:pPr>
          <a:r>
            <a:rPr lang="ko-KR" sz="1800" kern="1200" dirty="0" err="1" smtClean="0"/>
            <a:t>파이썬을</a:t>
          </a:r>
          <a:r>
            <a:rPr lang="ko-KR" sz="1800" kern="1200" dirty="0" smtClean="0"/>
            <a:t> 이용한 </a:t>
          </a:r>
          <a:r>
            <a:rPr lang="ko-KR" sz="1800" kern="1200" dirty="0" err="1" smtClean="0"/>
            <a:t>머</a:t>
          </a:r>
          <a:r>
            <a:rPr lang="ko-KR" altLang="en-US" sz="1800" kern="1200" dirty="0" err="1" smtClean="0"/>
            <a:t>신</a:t>
          </a:r>
          <a:r>
            <a:rPr lang="ko-KR" sz="1800" kern="1200" dirty="0" err="1" smtClean="0"/>
            <a:t>러닝</a:t>
          </a:r>
          <a:r>
            <a:rPr lang="ko-KR" sz="1800" kern="1200" dirty="0" smtClean="0"/>
            <a:t> </a:t>
          </a:r>
          <a:r>
            <a:rPr lang="en-US" sz="1800" kern="1200" dirty="0" smtClean="0"/>
            <a:t>/ Azure </a:t>
          </a:r>
          <a:r>
            <a:rPr lang="ko-KR" sz="1800" kern="1200" dirty="0" smtClean="0"/>
            <a:t>마이크로서비스의 진화 </a:t>
          </a:r>
          <a:r>
            <a:rPr lang="en-US" sz="1800" kern="1200" dirty="0" smtClean="0"/>
            <a:t>/ </a:t>
          </a:r>
          <a:r>
            <a:rPr lang="ko-KR" sz="1800" kern="1200" dirty="0" err="1" smtClean="0"/>
            <a:t>챗봇</a:t>
          </a:r>
          <a:r>
            <a:rPr lang="ko-KR" sz="1800" kern="1200" dirty="0" smtClean="0"/>
            <a:t> </a:t>
          </a:r>
          <a:r>
            <a:rPr lang="ko-KR" sz="1800" kern="1200" dirty="0" err="1" smtClean="0"/>
            <a:t>핸즈온랩</a:t>
          </a:r>
          <a:r>
            <a:rPr lang="en-US" sz="1800" kern="1200" dirty="0" smtClean="0"/>
            <a:t> (2017.10.</a:t>
          </a:r>
          <a:r>
            <a:rPr lang="ko-KR" sz="1800" kern="1200" dirty="0" smtClean="0"/>
            <a:t> </a:t>
          </a:r>
          <a:r>
            <a:rPr lang="en-US" sz="1800" kern="1200" dirty="0" smtClean="0"/>
            <a:t>28</a:t>
          </a:r>
          <a:r>
            <a:rPr lang="ko-KR" sz="1800" kern="1200" dirty="0" smtClean="0"/>
            <a:t> </a:t>
          </a:r>
          <a:r>
            <a:rPr lang="en-US" sz="1800" kern="1200" dirty="0" smtClean="0"/>
            <a:t>(</a:t>
          </a:r>
          <a:r>
            <a:rPr lang="ko-KR" sz="1800" kern="1200" dirty="0" smtClean="0"/>
            <a:t>토</a:t>
          </a:r>
          <a:r>
            <a:rPr lang="en-US" sz="1800" kern="1200" dirty="0" smtClean="0"/>
            <a:t>))</a:t>
          </a:r>
          <a:endParaRPr lang="ko-KR" sz="1800" kern="1200" dirty="0"/>
        </a:p>
      </dsp:txBody>
      <dsp:txXfrm>
        <a:off x="47709" y="1117999"/>
        <a:ext cx="6117579" cy="881897"/>
      </dsp:txXfrm>
    </dsp:sp>
    <dsp:sp modelId="{5207BFAA-944B-4950-9387-8E3A7CBBB4FD}">
      <dsp:nvSpPr>
        <dsp:cNvPr id="0" name=""/>
        <dsp:cNvSpPr/>
      </dsp:nvSpPr>
      <dsp:spPr>
        <a:xfrm>
          <a:off x="0" y="2099446"/>
          <a:ext cx="6212997" cy="9773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latinLnBrk="1">
            <a:lnSpc>
              <a:spcPct val="90000"/>
            </a:lnSpc>
            <a:spcBef>
              <a:spcPct val="0"/>
            </a:spcBef>
            <a:spcAft>
              <a:spcPct val="35000"/>
            </a:spcAft>
          </a:pPr>
          <a:r>
            <a:rPr lang="en-US" sz="1800" kern="1200" smtClean="0"/>
            <a:t>ElasticSearch </a:t>
          </a:r>
          <a:r>
            <a:rPr lang="ko-KR" sz="1800" kern="1200" smtClean="0"/>
            <a:t>와 </a:t>
          </a:r>
          <a:r>
            <a:rPr lang="en-US" sz="1800" kern="1200" smtClean="0"/>
            <a:t>Splunk </a:t>
          </a:r>
          <a:r>
            <a:rPr lang="ko-KR" sz="1800" kern="1200" smtClean="0"/>
            <a:t>를 사용한 데이터 분석과 시각화</a:t>
          </a:r>
          <a:r>
            <a:rPr lang="en-US" sz="1800" kern="1200" smtClean="0"/>
            <a:t> (2017.</a:t>
          </a:r>
          <a:r>
            <a:rPr lang="ko-KR" sz="1800" kern="1200" smtClean="0"/>
            <a:t> </a:t>
          </a:r>
          <a:r>
            <a:rPr lang="en-US" sz="1800" kern="1200" smtClean="0"/>
            <a:t>8.</a:t>
          </a:r>
          <a:r>
            <a:rPr lang="ko-KR" sz="1800" kern="1200" smtClean="0"/>
            <a:t> </a:t>
          </a:r>
          <a:r>
            <a:rPr lang="en-US" sz="1800" kern="1200" smtClean="0"/>
            <a:t>25~ 8.</a:t>
          </a:r>
          <a:r>
            <a:rPr lang="ko-KR" sz="1800" kern="1200" smtClean="0"/>
            <a:t> </a:t>
          </a:r>
          <a:r>
            <a:rPr lang="en-US" sz="1800" kern="1200" smtClean="0"/>
            <a:t>26</a:t>
          </a:r>
          <a:r>
            <a:rPr lang="ko-KR" sz="1800" kern="1200" smtClean="0"/>
            <a:t> </a:t>
          </a:r>
          <a:r>
            <a:rPr lang="en-US" sz="1800" kern="1200" smtClean="0"/>
            <a:t>(</a:t>
          </a:r>
          <a:r>
            <a:rPr lang="ko-KR" sz="1800" kern="1200" smtClean="0"/>
            <a:t>토</a:t>
          </a:r>
          <a:r>
            <a:rPr lang="en-US" sz="1800" kern="1200" smtClean="0"/>
            <a:t>))</a:t>
          </a:r>
          <a:endParaRPr lang="ko-KR" sz="1800" kern="1200"/>
        </a:p>
      </dsp:txBody>
      <dsp:txXfrm>
        <a:off x="47709" y="2147155"/>
        <a:ext cx="6117579" cy="881897"/>
      </dsp:txXfrm>
    </dsp:sp>
    <dsp:sp modelId="{EB87EE4D-B916-4FBE-8E0C-7EE3214E06B7}">
      <dsp:nvSpPr>
        <dsp:cNvPr id="0" name=""/>
        <dsp:cNvSpPr/>
      </dsp:nvSpPr>
      <dsp:spPr>
        <a:xfrm>
          <a:off x="0" y="3128601"/>
          <a:ext cx="6212997" cy="9773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latinLnBrk="1">
            <a:lnSpc>
              <a:spcPct val="90000"/>
            </a:lnSpc>
            <a:spcBef>
              <a:spcPct val="0"/>
            </a:spcBef>
            <a:spcAft>
              <a:spcPct val="35000"/>
            </a:spcAft>
          </a:pPr>
          <a:r>
            <a:rPr lang="en-US" sz="1800" kern="1200" smtClean="0"/>
            <a:t>Microsoft Azure </a:t>
          </a:r>
          <a:r>
            <a:rPr lang="ko-KR" sz="1800" kern="1200" smtClean="0"/>
            <a:t>주요 아키텍처 정복과 마이그레이션 및 재밌는 봇 만들기</a:t>
          </a:r>
          <a:r>
            <a:rPr lang="en-US" sz="1800" kern="1200" smtClean="0"/>
            <a:t>(2017.3.25</a:t>
          </a:r>
          <a:r>
            <a:rPr lang="ko-KR" sz="1800" kern="1200" smtClean="0"/>
            <a:t> </a:t>
          </a:r>
          <a:r>
            <a:rPr lang="en-US" sz="1800" kern="1200" smtClean="0"/>
            <a:t>(</a:t>
          </a:r>
          <a:r>
            <a:rPr lang="ko-KR" sz="1800" kern="1200" smtClean="0"/>
            <a:t>토</a:t>
          </a:r>
          <a:r>
            <a:rPr lang="en-US" sz="1800" kern="1200" smtClean="0"/>
            <a:t>))</a:t>
          </a:r>
          <a:endParaRPr lang="ko-KR" sz="1800" kern="1200"/>
        </a:p>
      </dsp:txBody>
      <dsp:txXfrm>
        <a:off x="47709" y="3176310"/>
        <a:ext cx="6117579" cy="881897"/>
      </dsp:txXfrm>
    </dsp:sp>
    <dsp:sp modelId="{BDD48254-4445-4BC1-BDE5-9E19E1A8685C}">
      <dsp:nvSpPr>
        <dsp:cNvPr id="0" name=""/>
        <dsp:cNvSpPr/>
      </dsp:nvSpPr>
      <dsp:spPr>
        <a:xfrm>
          <a:off x="0" y="4157757"/>
          <a:ext cx="6212997" cy="9773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l" defTabSz="800100" rtl="0" latinLnBrk="1">
            <a:lnSpc>
              <a:spcPct val="90000"/>
            </a:lnSpc>
            <a:spcBef>
              <a:spcPct val="0"/>
            </a:spcBef>
            <a:spcAft>
              <a:spcPct val="35000"/>
            </a:spcAft>
          </a:pPr>
          <a:r>
            <a:rPr lang="en-US" sz="1800" kern="1200" smtClean="0"/>
            <a:t>Microsoft UWP(Universal Windows Platform) App </a:t>
          </a:r>
          <a:r>
            <a:rPr lang="ko-KR" sz="1800" kern="1200" smtClean="0"/>
            <a:t>개발 세미나 </a:t>
          </a:r>
          <a:r>
            <a:rPr lang="en-US" sz="1800" kern="1200" smtClean="0"/>
            <a:t>(2017.1.14(</a:t>
          </a:r>
          <a:r>
            <a:rPr lang="ko-KR" sz="1800" kern="1200" smtClean="0"/>
            <a:t>토</a:t>
          </a:r>
          <a:r>
            <a:rPr lang="en-US" sz="1800" kern="1200" smtClean="0"/>
            <a:t>))</a:t>
          </a:r>
          <a:endParaRPr lang="ko-KR" sz="1800" kern="1200"/>
        </a:p>
      </dsp:txBody>
      <dsp:txXfrm>
        <a:off x="47709" y="4205466"/>
        <a:ext cx="6117579" cy="881897"/>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ko-KR" altLang="en-US" dirty="0">
              <a:latin typeface="맑은 고딕" panose="020B0503020000020004" pitchFamily="50" charset="-127"/>
              <a:ea typeface="맑은 고딕" panose="020B0503020000020004" pitchFamily="50" charset="-127"/>
            </a:endParaRPr>
          </a:p>
        </p:txBody>
      </p:sp>
      <p:sp>
        <p:nvSpPr>
          <p:cNvPr id="3" name="날짜 개체 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5215F40D-08A2-4F84-B4A2-2F9EBAB934A1}" type="datetime4">
              <a:rPr lang="ko-KR" altLang="en-US" smtClean="0">
                <a:latin typeface="맑은 고딕" panose="020B0503020000020004" pitchFamily="50" charset="-127"/>
                <a:ea typeface="맑은 고딕" panose="020B0503020000020004" pitchFamily="50" charset="-127"/>
              </a:rPr>
              <a:t>2019년 9월 9일</a:t>
            </a:fld>
            <a:endParaRPr lang="ko-KR" altLang="en-US" dirty="0">
              <a:latin typeface="맑은 고딕" panose="020B0503020000020004" pitchFamily="50" charset="-127"/>
              <a:ea typeface="맑은 고딕" panose="020B0503020000020004" pitchFamily="50"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ko-KR" altLang="en-US" dirty="0">
              <a:latin typeface="맑은 고딕" panose="020B0503020000020004" pitchFamily="50" charset="-127"/>
              <a:ea typeface="맑은 고딕" panose="020B0503020000020004" pitchFamily="50"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679768-A2FC-4D08-91F6-8DCE6C566B36}" type="slidenum">
              <a:rPr lang="en-US" altLang="ko-KR" smtClean="0">
                <a:latin typeface="맑은 고딕" panose="020B0503020000020004" pitchFamily="50" charset="-127"/>
                <a:ea typeface="맑은 고딕" panose="020B0503020000020004" pitchFamily="50" charset="-127"/>
              </a:rPr>
              <a:t>‹#›</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맑은 고딕" panose="020B0503020000020004" pitchFamily="50" charset="-127"/>
                <a:ea typeface="맑은 고딕" panose="020B0503020000020004" pitchFamily="50" charset="-127"/>
              </a:defRPr>
            </a:lvl1pPr>
          </a:lstStyle>
          <a:p>
            <a:endParaRPr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맑은 고딕" panose="020B0503020000020004" pitchFamily="50" charset="-127"/>
                <a:ea typeface="맑은 고딕" panose="020B0503020000020004" pitchFamily="50" charset="-127"/>
              </a:defRPr>
            </a:lvl1pPr>
          </a:lstStyle>
          <a:p>
            <a:fld id="{B27FEE97-95E1-4DDA-8A0E-0C18B2A24C80}" type="datetime4">
              <a:rPr lang="ko-KR" altLang="en-US" smtClean="0"/>
              <a:t>2019년 9월 9일</a:t>
            </a:fld>
            <a:endParaRPr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ko-KR" altLang="en-US" noProof="0"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ko-KR" altLang="en-US" noProof="0" dirty="0"/>
              <a:t>마스터 텍스트 스타일을 편집하려면 클릭하세요</a:t>
            </a:r>
            <a:r>
              <a:rPr lang="en-US" altLang="ko-KR" noProof="0" dirty="0"/>
              <a:t>.</a:t>
            </a:r>
          </a:p>
          <a:p>
            <a:pPr lvl="1" rtl="0"/>
            <a:r>
              <a:rPr lang="ko-KR" altLang="en-US" noProof="0" dirty="0"/>
              <a:t>둘째 수준</a:t>
            </a:r>
          </a:p>
          <a:p>
            <a:pPr lvl="2" rtl="0"/>
            <a:r>
              <a:rPr lang="ko-KR" altLang="en-US" noProof="0" dirty="0"/>
              <a:t>셋째 수준</a:t>
            </a:r>
          </a:p>
          <a:p>
            <a:pPr lvl="3" rtl="0"/>
            <a:r>
              <a:rPr lang="ko-KR" altLang="en-US" noProof="0" dirty="0"/>
              <a:t>넷째 수준</a:t>
            </a:r>
          </a:p>
          <a:p>
            <a:pPr lvl="4" rtl="0"/>
            <a:r>
              <a:rPr lang="ko-KR" altLang="en-US" noProof="0" dirty="0"/>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맑은 고딕" panose="020B0503020000020004" pitchFamily="50" charset="-127"/>
                <a:ea typeface="맑은 고딕" panose="020B0503020000020004" pitchFamily="50" charset="-127"/>
              </a:defRPr>
            </a:lvl1pPr>
          </a:lstStyle>
          <a:p>
            <a:endParaRPr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맑은 고딕" panose="020B0503020000020004" pitchFamily="50" charset="-127"/>
                <a:ea typeface="맑은 고딕" panose="020B0503020000020004" pitchFamily="50" charset="-127"/>
              </a:defRPr>
            </a:lvl1pPr>
          </a:lstStyle>
          <a:p>
            <a:fld id="{DF61EA0F-A667-4B49-8422-0062BC55E249}" type="slidenum">
              <a:rPr lang="en-US" altLang="ko-KR" smtClean="0"/>
              <a:pPr/>
              <a:t>‹#›</a:t>
            </a:fld>
            <a:endParaRPr lang="ko-KR" alt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defTabSz="914400" rtl="0" eaLnBrk="1" latinLnBrk="0" hangingPunct="1">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rtl="0"/>
            <a:fld id="{DF61EA0F-A667-4B49-8422-0062BC55E249}" type="slidenum">
              <a:rPr lang="en-US" altLang="ko-KR" smtClean="0">
                <a:latin typeface="맑은 고딕" panose="020B0503020000020004" pitchFamily="50" charset="-127"/>
                <a:ea typeface="맑은 고딕" panose="020B0503020000020004" pitchFamily="50" charset="-127"/>
              </a:rPr>
              <a:t>1</a:t>
            </a:fld>
            <a:endParaRPr lang="ko-KR" altLang="en-US" dirty="0">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0117698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19</a:t>
            </a:fld>
            <a:endParaRPr lang="ko-KR" altLang="en-US" dirty="0"/>
          </a:p>
        </p:txBody>
      </p:sp>
    </p:spTree>
    <p:extLst>
      <p:ext uri="{BB962C8B-B14F-4D97-AF65-F5344CB8AC3E}">
        <p14:creationId xmlns:p14="http://schemas.microsoft.com/office/powerpoint/2010/main" val="3865510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a:t>
            </a:r>
            <a:r>
              <a:rPr lang="en-US" altLang="ko-KR" dirty="0"/>
              <a:t>, </a:t>
            </a:r>
            <a:r>
              <a:rPr lang="ko-KR" altLang="en-US" dirty="0"/>
              <a:t>제법 오래된 주제이지만</a:t>
            </a:r>
            <a:r>
              <a:rPr lang="en-US" altLang="ko-KR" dirty="0"/>
              <a:t>, </a:t>
            </a:r>
            <a:r>
              <a:rPr lang="ko-KR" altLang="en-US" dirty="0"/>
              <a:t>우리가 클라우드 서비스를 사용하는 이유에 대해서 한 번 살펴보려 합니다</a:t>
            </a:r>
            <a:r>
              <a:rPr lang="en-US" altLang="ko-KR" dirty="0"/>
              <a:t>.</a:t>
            </a:r>
          </a:p>
          <a:p>
            <a:r>
              <a:rPr lang="ko-KR" altLang="en-US" dirty="0"/>
              <a:t>소프트웨어 자동 업데이트</a:t>
            </a:r>
            <a:r>
              <a:rPr lang="en-US" altLang="ko-KR" dirty="0"/>
              <a:t>, </a:t>
            </a:r>
            <a:r>
              <a:rPr lang="ko-KR" altLang="en-US" dirty="0"/>
              <a:t>생산성 유지</a:t>
            </a:r>
            <a:r>
              <a:rPr lang="en-US" altLang="ko-KR" dirty="0"/>
              <a:t>, </a:t>
            </a:r>
            <a:r>
              <a:rPr lang="ko-KR" altLang="en-US" dirty="0"/>
              <a:t>접근성 지원</a:t>
            </a:r>
            <a:r>
              <a:rPr lang="en-US" altLang="ko-KR" dirty="0"/>
              <a:t>, </a:t>
            </a:r>
            <a:r>
              <a:rPr lang="ko-KR" altLang="en-US" dirty="0"/>
              <a:t>보안 확보</a:t>
            </a:r>
            <a:r>
              <a:rPr lang="en-US" altLang="ko-KR" dirty="0"/>
              <a:t>, </a:t>
            </a:r>
            <a:r>
              <a:rPr lang="ko-KR" altLang="en-US" dirty="0"/>
              <a:t>비용 절감</a:t>
            </a:r>
            <a:r>
              <a:rPr lang="en-US" altLang="ko-KR" dirty="0"/>
              <a:t>, </a:t>
            </a:r>
            <a:r>
              <a:rPr lang="ko-KR" altLang="en-US" dirty="0"/>
              <a:t>안정성 제공</a:t>
            </a:r>
            <a:r>
              <a:rPr lang="en-US" altLang="ko-KR" dirty="0"/>
              <a:t>, </a:t>
            </a:r>
            <a:r>
              <a:rPr lang="ko-KR" altLang="en-US" dirty="0"/>
              <a:t>협업 증대</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우리는 클라우드를 사용하면서 이러한 것들이 모두 쉽고</a:t>
            </a:r>
            <a:r>
              <a:rPr lang="en-US" altLang="ko-KR" dirty="0"/>
              <a:t>, </a:t>
            </a:r>
            <a:r>
              <a:rPr lang="ko-KR" altLang="en-US" dirty="0"/>
              <a:t>편하게 확보되기를 원합니다</a:t>
            </a:r>
            <a:r>
              <a:rPr lang="en-US" altLang="ko-KR" dirty="0"/>
              <a:t>. </a:t>
            </a:r>
            <a:r>
              <a:rPr lang="ko-KR" altLang="en-US" dirty="0"/>
              <a:t>즉</a:t>
            </a:r>
            <a:r>
              <a:rPr lang="en-US" altLang="ko-KR" dirty="0"/>
              <a:t>, </a:t>
            </a:r>
            <a:r>
              <a:rPr lang="ko-KR" altLang="en-US" dirty="0"/>
              <a:t>안전하고 편하게 사용하면서 비용 절감도 하고 싶은 것입니다</a:t>
            </a:r>
            <a:r>
              <a:rPr lang="en-US" altLang="ko-KR" dirty="0"/>
              <a:t>.</a:t>
            </a:r>
          </a:p>
          <a:p>
            <a:r>
              <a:rPr lang="en-US" altLang="ko-KR" dirty="0"/>
              <a:t>//</a:t>
            </a:r>
            <a:r>
              <a:rPr lang="ko-KR" altLang="en-US" dirty="0"/>
              <a:t>한편</a:t>
            </a:r>
            <a:r>
              <a:rPr lang="en-US" altLang="ko-KR" dirty="0"/>
              <a:t>, </a:t>
            </a:r>
            <a:r>
              <a:rPr lang="ko-KR" altLang="en-US" dirty="0" err="1"/>
              <a:t>데브옵스가</a:t>
            </a:r>
            <a:r>
              <a:rPr lang="ko-KR" altLang="en-US" dirty="0"/>
              <a:t> 가능한 환경들이 갖추어 지고 있고</a:t>
            </a:r>
            <a:r>
              <a:rPr lang="en-US" altLang="ko-KR" dirty="0"/>
              <a:t>, </a:t>
            </a:r>
            <a:r>
              <a:rPr lang="ko-KR" altLang="en-US" dirty="0"/>
              <a:t>인공지능이 발전하고 있는 것은</a:t>
            </a:r>
            <a:r>
              <a:rPr lang="en-US" altLang="ko-KR" dirty="0"/>
              <a:t>, </a:t>
            </a:r>
            <a:r>
              <a:rPr lang="ko-KR" altLang="en-US" dirty="0"/>
              <a:t>우리가 바라는 것이 자동화되고</a:t>
            </a:r>
            <a:r>
              <a:rPr lang="en-US" altLang="ko-KR" dirty="0"/>
              <a:t>, (Fully) Managed Service </a:t>
            </a:r>
            <a:r>
              <a:rPr lang="ko-KR" altLang="en-US" dirty="0"/>
              <a:t>이기 때문입니다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20</a:t>
            </a:fld>
            <a:endParaRPr kumimoji="1" lang="ko-KR" altLang="en-US"/>
          </a:p>
        </p:txBody>
      </p:sp>
    </p:spTree>
    <p:extLst>
      <p:ext uri="{BB962C8B-B14F-4D97-AF65-F5344CB8AC3E}">
        <p14:creationId xmlns:p14="http://schemas.microsoft.com/office/powerpoint/2010/main" val="74822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좀 전에 말씀드린 </a:t>
            </a:r>
            <a:r>
              <a:rPr lang="en-US" altLang="ko-KR" dirty="0"/>
              <a:t>“</a:t>
            </a:r>
            <a:r>
              <a:rPr lang="ko-KR" altLang="en-US" dirty="0" err="1"/>
              <a:t>온프레미스＂환경에서의</a:t>
            </a:r>
            <a:r>
              <a:rPr lang="ko-KR" altLang="en-US" dirty="0"/>
              <a:t> 불편한 점을 지금까지 개선시켜온 것들이</a:t>
            </a:r>
            <a:r>
              <a:rPr lang="en-US" altLang="ko-KR" dirty="0"/>
              <a:t>,</a:t>
            </a:r>
          </a:p>
          <a:p>
            <a:r>
              <a:rPr lang="ko-KR" altLang="en-US" dirty="0"/>
              <a:t>바로 여기 보이는 </a:t>
            </a:r>
            <a:r>
              <a:rPr lang="en-US" altLang="ko-KR" dirty="0"/>
              <a:t>Microsoft</a:t>
            </a:r>
            <a:r>
              <a:rPr lang="ko-KR" altLang="en-US" dirty="0"/>
              <a:t> </a:t>
            </a:r>
            <a:r>
              <a:rPr lang="en-US" altLang="ko-KR" dirty="0"/>
              <a:t>Azure </a:t>
            </a:r>
            <a:r>
              <a:rPr lang="ko-KR" altLang="en-US" dirty="0"/>
              <a:t>의 다양한 </a:t>
            </a:r>
            <a:r>
              <a:rPr lang="en-US" altLang="ko-KR" dirty="0"/>
              <a:t>IaaS / PaaS </a:t>
            </a:r>
            <a:r>
              <a:rPr lang="ko-KR" altLang="en-US" dirty="0"/>
              <a:t>서비스들입니다</a:t>
            </a:r>
            <a:r>
              <a:rPr lang="en-US" altLang="ko-KR" dirty="0"/>
              <a:t>.</a:t>
            </a:r>
          </a:p>
          <a:p>
            <a:endParaRPr lang="en-US" altLang="ko-KR" dirty="0"/>
          </a:p>
          <a:p>
            <a:r>
              <a:rPr lang="ko-KR" altLang="en-US" dirty="0" err="1"/>
              <a:t>온프레미스와</a:t>
            </a:r>
            <a:r>
              <a:rPr lang="ko-KR" altLang="en-US" dirty="0"/>
              <a:t> 같이 연동해서 쓸 수 있는</a:t>
            </a:r>
            <a:r>
              <a:rPr lang="en-US" altLang="ko-KR" dirty="0"/>
              <a:t>, </a:t>
            </a:r>
            <a:r>
              <a:rPr lang="ko-KR" altLang="en-US" dirty="0"/>
              <a:t>하이브리드 클라우드도 있고</a:t>
            </a:r>
            <a:r>
              <a:rPr lang="en-US" altLang="ko-KR" dirty="0"/>
              <a:t>,</a:t>
            </a:r>
          </a:p>
          <a:p>
            <a:r>
              <a:rPr lang="ko-KR" altLang="en-US" dirty="0" err="1"/>
              <a:t>온프레미스</a:t>
            </a:r>
            <a:r>
              <a:rPr lang="ko-KR" altLang="en-US" dirty="0"/>
              <a:t> 상에 있던 것들을 옮겨서 클라우드 위에서 서비스할 수 있도록</a:t>
            </a:r>
            <a:r>
              <a:rPr lang="en-US" altLang="ko-KR" dirty="0"/>
              <a:t>,</a:t>
            </a:r>
            <a:r>
              <a:rPr lang="ko-KR" altLang="en-US" dirty="0"/>
              <a:t> 컴퓨팅 및 네트워크 인프라를 가상화해서 서비스해주는 </a:t>
            </a:r>
            <a:r>
              <a:rPr lang="en-US" altLang="ko-KR" dirty="0"/>
              <a:t>IaaS </a:t>
            </a:r>
            <a:r>
              <a:rPr lang="ko-KR" altLang="en-US" dirty="0"/>
              <a:t>도 있습니다만</a:t>
            </a:r>
            <a:r>
              <a:rPr lang="en-US" altLang="ko-KR" dirty="0"/>
              <a:t>, </a:t>
            </a:r>
          </a:p>
          <a:p>
            <a:endParaRPr lang="en-US" altLang="ko-KR" dirty="0"/>
          </a:p>
          <a:p>
            <a:r>
              <a:rPr lang="ko-KR" altLang="en-US" dirty="0"/>
              <a:t>앞 장에서 설명을 드렸듯이</a:t>
            </a:r>
            <a:r>
              <a:rPr lang="en-US" altLang="ko-KR" dirty="0"/>
              <a:t>, </a:t>
            </a:r>
            <a:r>
              <a:rPr lang="ko-KR" altLang="en-US" dirty="0"/>
              <a:t>미래를 향한 우리 모두의 더 뜨거운 관심은 </a:t>
            </a:r>
            <a:r>
              <a:rPr lang="en-US" altLang="ko-KR" dirty="0"/>
              <a:t>“</a:t>
            </a:r>
            <a:r>
              <a:rPr lang="ko-KR" altLang="en-US" dirty="0"/>
              <a:t>더욱 관리된 서비스“</a:t>
            </a:r>
            <a:r>
              <a:rPr lang="en-US" altLang="ko-KR" dirty="0"/>
              <a:t>, “Managed Services” </a:t>
            </a:r>
            <a:r>
              <a:rPr lang="ko-KR" altLang="en-US" dirty="0"/>
              <a:t>에서 </a:t>
            </a:r>
            <a:r>
              <a:rPr lang="en-US" altLang="ko-KR" dirty="0"/>
              <a:t>“Full Managed Services” </a:t>
            </a:r>
            <a:r>
              <a:rPr lang="ko-KR" altLang="en-US" dirty="0"/>
              <a:t>로 향해 가는 </a:t>
            </a:r>
            <a:r>
              <a:rPr lang="en-US" altLang="ko-KR" dirty="0"/>
              <a:t>PaaS </a:t>
            </a:r>
            <a:r>
              <a:rPr lang="ko-KR" altLang="en-US" dirty="0"/>
              <a:t>에 있을 것이라고 생각합니다</a:t>
            </a:r>
            <a:r>
              <a:rPr lang="en-US" altLang="ko-KR" dirty="0"/>
              <a:t>.</a:t>
            </a:r>
          </a:p>
          <a:p>
            <a:r>
              <a:rPr lang="ko-KR" altLang="en-US" dirty="0"/>
              <a:t>저 또한</a:t>
            </a:r>
            <a:r>
              <a:rPr lang="en-US" altLang="ko-KR" dirty="0"/>
              <a:t>, </a:t>
            </a:r>
            <a:r>
              <a:rPr lang="ko-KR" altLang="en-US" dirty="0" err="1"/>
              <a:t>스타트업</a:t>
            </a:r>
            <a:r>
              <a:rPr lang="ko-KR" altLang="en-US" dirty="0"/>
              <a:t> 회사를 운영하면서 </a:t>
            </a:r>
            <a:r>
              <a:rPr lang="en-US" altLang="ko-KR" dirty="0"/>
              <a:t>Microsoft Azure</a:t>
            </a:r>
            <a:r>
              <a:rPr lang="ko-KR" altLang="en-US" dirty="0"/>
              <a:t>의 </a:t>
            </a:r>
            <a:r>
              <a:rPr lang="en-US" altLang="ko-KR" dirty="0"/>
              <a:t>PaaS </a:t>
            </a:r>
            <a:r>
              <a:rPr lang="ko-KR" altLang="en-US" dirty="0"/>
              <a:t>로 신속하게 서비스를 구축하고</a:t>
            </a:r>
            <a:r>
              <a:rPr lang="en-US" altLang="ko-KR" dirty="0"/>
              <a:t>, </a:t>
            </a:r>
            <a:r>
              <a:rPr lang="ko-KR" altLang="en-US" dirty="0"/>
              <a:t>테스트하며</a:t>
            </a:r>
            <a:r>
              <a:rPr lang="en-US" altLang="ko-KR" dirty="0"/>
              <a:t>, </a:t>
            </a:r>
            <a:r>
              <a:rPr lang="ko-KR" altLang="en-US" dirty="0"/>
              <a:t>서비스 상품을 만들고 있습니다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21</a:t>
            </a:fld>
            <a:endParaRPr kumimoji="1" lang="ko-KR" altLang="en-US"/>
          </a:p>
        </p:txBody>
      </p:sp>
    </p:spTree>
    <p:extLst>
      <p:ext uri="{BB962C8B-B14F-4D97-AF65-F5344CB8AC3E}">
        <p14:creationId xmlns:p14="http://schemas.microsoft.com/office/powerpoint/2010/main" val="1435408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저는 여기에서 </a:t>
            </a:r>
            <a:r>
              <a:rPr lang="en-US" altLang="ko-KR" dirty="0"/>
              <a:t>2</a:t>
            </a:r>
            <a:r>
              <a:rPr lang="ko-KR" altLang="en-US" dirty="0"/>
              <a:t>가지 종류로 나누어서 보고 싶습니다</a:t>
            </a:r>
            <a:r>
              <a:rPr lang="en-US" altLang="ko-KR" dirty="0"/>
              <a:t>.</a:t>
            </a:r>
          </a:p>
          <a:p>
            <a:r>
              <a:rPr lang="en-US" altLang="ko-KR" dirty="0"/>
              <a:t>IaaS</a:t>
            </a:r>
            <a:r>
              <a:rPr lang="ko-KR" altLang="en-US" dirty="0"/>
              <a:t> 쪽의 </a:t>
            </a:r>
            <a:r>
              <a:rPr lang="ko-KR" altLang="en-US" dirty="0" err="1"/>
              <a:t>가상화된</a:t>
            </a:r>
            <a:r>
              <a:rPr lang="ko-KR" altLang="en-US" dirty="0"/>
              <a:t> 컴퓨팅 및 네트워크 서비스들도 훌륭하지만</a:t>
            </a:r>
            <a:r>
              <a:rPr lang="en-US" altLang="ko-KR" dirty="0"/>
              <a:t> </a:t>
            </a:r>
            <a:r>
              <a:rPr lang="ko-KR" altLang="en-US" dirty="0"/>
              <a:t>조금 더 우리를 편하게 해주는 </a:t>
            </a:r>
            <a:r>
              <a:rPr lang="en-US" altLang="ko-KR" dirty="0"/>
              <a:t>Azure </a:t>
            </a:r>
            <a:r>
              <a:rPr lang="ko-KR" altLang="en-US" dirty="0"/>
              <a:t>의 서비스들을 살펴보았으면 합니다</a:t>
            </a:r>
            <a:r>
              <a:rPr lang="en-US" altLang="ko-KR" dirty="0"/>
              <a:t>.</a:t>
            </a:r>
          </a:p>
          <a:p>
            <a:r>
              <a:rPr lang="ko-KR" altLang="en-US" dirty="0"/>
              <a:t>먼저</a:t>
            </a:r>
            <a:r>
              <a:rPr lang="en-US" altLang="ko-KR" dirty="0"/>
              <a:t>, </a:t>
            </a:r>
            <a:r>
              <a:rPr lang="en-US" altLang="ko-KR" dirty="0" err="1"/>
              <a:t>WebApp</a:t>
            </a:r>
            <a:r>
              <a:rPr lang="en-US" altLang="ko-KR" dirty="0"/>
              <a:t> / Mobile </a:t>
            </a:r>
            <a:r>
              <a:rPr lang="en-US" altLang="ko-KR" dirty="0" err="1"/>
              <a:t>BackEnd</a:t>
            </a:r>
            <a:r>
              <a:rPr lang="en-US" altLang="ko-KR" dirty="0"/>
              <a:t> App / Function App </a:t>
            </a:r>
            <a:r>
              <a:rPr lang="ko-KR" altLang="en-US" dirty="0"/>
              <a:t>을 포함하는 </a:t>
            </a:r>
            <a:r>
              <a:rPr lang="en-US" altLang="ko-KR" dirty="0"/>
              <a:t>Azure App Services </a:t>
            </a:r>
            <a:r>
              <a:rPr lang="ko-KR" altLang="en-US" dirty="0"/>
              <a:t>가 </a:t>
            </a:r>
            <a:r>
              <a:rPr lang="ko-KR" altLang="en-US" dirty="0" err="1"/>
              <a:t>있구요</a:t>
            </a:r>
            <a:r>
              <a:rPr lang="en-US" altLang="ko-KR" dirty="0"/>
              <a:t>,</a:t>
            </a:r>
          </a:p>
          <a:p>
            <a:r>
              <a:rPr lang="en-US" altLang="ko-KR" dirty="0"/>
              <a:t>Document DB </a:t>
            </a:r>
            <a:r>
              <a:rPr lang="ko-KR" altLang="en-US" dirty="0"/>
              <a:t>를 포함하는 </a:t>
            </a:r>
            <a:r>
              <a:rPr lang="en-US" altLang="ko-KR" dirty="0"/>
              <a:t>Database </a:t>
            </a:r>
            <a:r>
              <a:rPr lang="ko-KR" altLang="en-US" dirty="0"/>
              <a:t>와 </a:t>
            </a:r>
            <a:r>
              <a:rPr lang="en-US" altLang="ko-KR" dirty="0"/>
              <a:t>Storage </a:t>
            </a:r>
            <a:r>
              <a:rPr lang="ko-KR" altLang="en-US" dirty="0"/>
              <a:t>서비스를 들 수 있습니다</a:t>
            </a:r>
            <a:r>
              <a:rPr lang="en-US" altLang="ko-KR" dirty="0"/>
              <a:t>.</a:t>
            </a:r>
          </a:p>
          <a:p>
            <a:r>
              <a:rPr lang="ko-KR" altLang="en-US" dirty="0"/>
              <a:t>이런 </a:t>
            </a:r>
            <a:r>
              <a:rPr lang="en-US" altLang="ko-KR" dirty="0"/>
              <a:t>App Services / Data Services </a:t>
            </a:r>
            <a:r>
              <a:rPr lang="ko-KR" altLang="en-US" dirty="0"/>
              <a:t>는 우리로 하여금 정말 개발과 서비스 운영에 집중할 수 있게 해줍니다</a:t>
            </a:r>
            <a:r>
              <a:rPr lang="en-US" altLang="ko-KR" dirty="0"/>
              <a:t>.</a:t>
            </a:r>
          </a:p>
          <a:p>
            <a:r>
              <a:rPr lang="ko-KR" altLang="en-US" dirty="0"/>
              <a:t>그래서 오늘은 이러한 서비스 중 대표 격인 </a:t>
            </a:r>
            <a:r>
              <a:rPr lang="en-US" altLang="ko-KR" dirty="0" err="1"/>
              <a:t>WebApp</a:t>
            </a:r>
            <a:r>
              <a:rPr lang="en-US" altLang="ko-KR" dirty="0"/>
              <a:t> </a:t>
            </a:r>
            <a:r>
              <a:rPr lang="ko-KR" altLang="en-US" dirty="0"/>
              <a:t>과 </a:t>
            </a:r>
            <a:r>
              <a:rPr lang="en-US" altLang="ko-KR" dirty="0"/>
              <a:t>Document DB </a:t>
            </a:r>
            <a:r>
              <a:rPr lang="ko-KR" altLang="en-US" dirty="0"/>
              <a:t>를 살펴보겠습니다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22</a:t>
            </a:fld>
            <a:endParaRPr kumimoji="1" lang="ko-KR" altLang="en-US"/>
          </a:p>
        </p:txBody>
      </p:sp>
    </p:spTree>
    <p:extLst>
      <p:ext uri="{BB962C8B-B14F-4D97-AF65-F5344CB8AC3E}">
        <p14:creationId xmlns:p14="http://schemas.microsoft.com/office/powerpoint/2010/main" val="1639615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23</a:t>
            </a:fld>
            <a:endParaRPr kumimoji="1" lang="ko-KR" altLang="en-US"/>
          </a:p>
        </p:txBody>
      </p:sp>
    </p:spTree>
    <p:extLst>
      <p:ext uri="{BB962C8B-B14F-4D97-AF65-F5344CB8AC3E}">
        <p14:creationId xmlns:p14="http://schemas.microsoft.com/office/powerpoint/2010/main" val="1655159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1" dirty="0"/>
              <a:t>우리 모두가 꿈꾸는 가까운 미래의 클라우드 서비스는</a:t>
            </a:r>
            <a:r>
              <a:rPr lang="en-US" altLang="ko-KR" b="1" dirty="0"/>
              <a:t>,</a:t>
            </a:r>
            <a:r>
              <a:rPr lang="ko-KR" altLang="en-US" b="1" dirty="0"/>
              <a:t> 인프라가 아닌</a:t>
            </a:r>
            <a:r>
              <a:rPr lang="en-US" altLang="ko-KR" b="1" dirty="0"/>
              <a:t> </a:t>
            </a:r>
            <a:r>
              <a:rPr lang="ko-KR" altLang="en-US" b="1" dirty="0"/>
              <a:t>응용프로그램에 초점을 둘 수 있는 </a:t>
            </a:r>
            <a:r>
              <a:rPr lang="en-US" altLang="ko-KR" b="1" dirty="0"/>
              <a:t>Well Managed PaaS</a:t>
            </a:r>
            <a:r>
              <a:rPr lang="ko-KR" altLang="en-US" b="1" dirty="0"/>
              <a:t> 가</a:t>
            </a:r>
            <a:r>
              <a:rPr lang="en-US" altLang="ko-KR" b="1" dirty="0"/>
              <a:t> </a:t>
            </a:r>
            <a:r>
              <a:rPr lang="ko-KR" altLang="en-US" b="1" dirty="0" err="1"/>
              <a:t>아닐까하고</a:t>
            </a:r>
            <a:r>
              <a:rPr lang="ko-KR" altLang="en-US" b="1" dirty="0"/>
              <a:t> 저는 생각합니다</a:t>
            </a:r>
            <a:r>
              <a:rPr lang="en-US" altLang="ko-KR" b="1" dirty="0"/>
              <a:t>.</a:t>
            </a:r>
          </a:p>
          <a:p>
            <a:endParaRPr lang="en-US" altLang="ko-KR" b="1" dirty="0"/>
          </a:p>
          <a:p>
            <a:r>
              <a:rPr lang="en-US" altLang="ko-KR" b="1" dirty="0"/>
              <a:t>Microsoft Azure </a:t>
            </a:r>
            <a:r>
              <a:rPr lang="ko-KR" altLang="en-US" b="1" dirty="0"/>
              <a:t>는</a:t>
            </a:r>
            <a:r>
              <a:rPr lang="en-US" altLang="ko-KR" b="1" dirty="0"/>
              <a:t>, </a:t>
            </a:r>
            <a:r>
              <a:rPr lang="ko-KR" altLang="en-US" b="1" dirty="0"/>
              <a:t>여러분들이 빌트인 된 기술적 이점들을 가지고</a:t>
            </a:r>
            <a:r>
              <a:rPr lang="en-US" altLang="ko-KR" b="1" dirty="0"/>
              <a:t>, “</a:t>
            </a:r>
            <a:r>
              <a:rPr lang="ko-KR" altLang="en-US" b="1" dirty="0"/>
              <a:t>서비스의 개발</a:t>
            </a:r>
            <a:r>
              <a:rPr lang="en-US" altLang="ko-KR" b="1" dirty="0"/>
              <a:t>”</a:t>
            </a:r>
            <a:r>
              <a:rPr lang="ko-KR" altLang="en-US" b="1" dirty="0"/>
              <a:t>과 </a:t>
            </a:r>
            <a:r>
              <a:rPr lang="en-US" altLang="ko-KR" b="1" dirty="0"/>
              <a:t>“</a:t>
            </a:r>
            <a:r>
              <a:rPr lang="ko-KR" altLang="en-US" b="1" dirty="0"/>
              <a:t>운영</a:t>
            </a:r>
            <a:r>
              <a:rPr lang="en-US" altLang="ko-KR" b="1" dirty="0"/>
              <a:t>”</a:t>
            </a:r>
            <a:r>
              <a:rPr lang="ko-KR" altLang="en-US" b="1" dirty="0"/>
              <a:t>에만 집중하실 수 있도록 노력하고 있습니다</a:t>
            </a:r>
            <a:r>
              <a:rPr lang="en-US" altLang="ko-KR" b="1" dirty="0"/>
              <a:t>.</a:t>
            </a:r>
          </a:p>
          <a:p>
            <a:endParaRPr lang="en-US" b="1" dirty="0"/>
          </a:p>
          <a:p>
            <a:r>
              <a:rPr lang="en-US" b="1" dirty="0"/>
              <a:t>Objective:</a:t>
            </a:r>
          </a:p>
          <a:p>
            <a:r>
              <a:rPr lang="en-US" b="0" dirty="0"/>
              <a:t>Let’s examine some of the advantages of PaaS over IaaS</a:t>
            </a:r>
          </a:p>
          <a:p>
            <a:endParaRPr lang="en-US" b="0" dirty="0"/>
          </a:p>
          <a:p>
            <a:r>
              <a:rPr lang="en-US" b="1" dirty="0"/>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provides a platform allowing customers to develop, run, and manage applications without the complexity of building and maintaining the underlying infrastructure.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enables organizations to build and run applications without focusing on the infrastructure. It provides automatic OS and service patching, built-in network load balancing, and resiliency against hardware failure. It supports a deployment model that enables customers to upgrade applications without downtime.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Microsoft Azure services like App Service, Service Fabric, Azure Functions, and Cloud Services provide customers with a comprehensive PaaS application platform for building, deploying and managing apps of all kinds, from the simplest website to the most complex business solution.</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9/9/2019 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24</a:t>
            </a:fld>
            <a:endParaRPr lang="en-US" dirty="0">
              <a:solidFill>
                <a:prstClr val="black"/>
              </a:solidFill>
            </a:endParaRPr>
          </a:p>
        </p:txBody>
      </p:sp>
    </p:spTree>
    <p:extLst>
      <p:ext uri="{BB962C8B-B14F-4D97-AF65-F5344CB8AC3E}">
        <p14:creationId xmlns:p14="http://schemas.microsoft.com/office/powerpoint/2010/main" val="2400510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8493037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최고의</a:t>
            </a:r>
            <a:r>
              <a:rPr lang="en-US" altLang="ko-KR" dirty="0"/>
              <a:t> Full Managed Database </a:t>
            </a:r>
            <a:r>
              <a:rPr lang="ko-KR" altLang="en-US" dirty="0"/>
              <a:t>를 소개해드리려고 합니다</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나훈아 </a:t>
            </a:r>
            <a:r>
              <a:rPr lang="ko-KR" altLang="en-US" dirty="0" err="1"/>
              <a:t>고향역</a:t>
            </a:r>
            <a:r>
              <a:rPr lang="ko-KR" altLang="en-US" dirty="0"/>
              <a:t> </a:t>
            </a:r>
            <a:r>
              <a:rPr lang="en-US" altLang="ko-KR" dirty="0"/>
              <a:t>: </a:t>
            </a:r>
            <a:endParaRPr lang="ko-KR" altLang="en-US" dirty="0"/>
          </a:p>
          <a:p>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26</a:t>
            </a:fld>
            <a:endParaRPr kumimoji="1" lang="ko-KR" altLang="en-US"/>
          </a:p>
        </p:txBody>
      </p:sp>
    </p:spTree>
    <p:extLst>
      <p:ext uri="{BB962C8B-B14F-4D97-AF65-F5344CB8AC3E}">
        <p14:creationId xmlns:p14="http://schemas.microsoft.com/office/powerpoint/2010/main" val="2373583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9/9/2019 2:25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846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28</a:t>
            </a:fld>
            <a:endParaRPr kumimoji="1" lang="ko-KR" altLang="en-US"/>
          </a:p>
        </p:txBody>
      </p:sp>
    </p:spTree>
    <p:extLst>
      <p:ext uri="{BB962C8B-B14F-4D97-AF65-F5344CB8AC3E}">
        <p14:creationId xmlns:p14="http://schemas.microsoft.com/office/powerpoint/2010/main" val="2091509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3</a:t>
            </a:fld>
            <a:endParaRPr lang="ko-KR" altLang="en-US" dirty="0"/>
          </a:p>
        </p:txBody>
      </p:sp>
    </p:spTree>
    <p:extLst>
      <p:ext uri="{BB962C8B-B14F-4D97-AF65-F5344CB8AC3E}">
        <p14:creationId xmlns:p14="http://schemas.microsoft.com/office/powerpoint/2010/main" val="71195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29</a:t>
            </a:fld>
            <a:endParaRPr kumimoji="1" lang="ko-KR" altLang="en-US"/>
          </a:p>
        </p:txBody>
      </p:sp>
    </p:spTree>
    <p:extLst>
      <p:ext uri="{BB962C8B-B14F-4D97-AF65-F5344CB8AC3E}">
        <p14:creationId xmlns:p14="http://schemas.microsoft.com/office/powerpoint/2010/main" val="3178002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31</a:t>
            </a:fld>
            <a:endParaRPr lang="ko-KR" altLang="en-US" dirty="0"/>
          </a:p>
        </p:txBody>
      </p:sp>
    </p:spTree>
    <p:extLst>
      <p:ext uri="{BB962C8B-B14F-4D97-AF65-F5344CB8AC3E}">
        <p14:creationId xmlns:p14="http://schemas.microsoft.com/office/powerpoint/2010/main" val="2169049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Azure</a:t>
            </a:r>
            <a:r>
              <a:rPr lang="ko-KR" altLang="en-US" dirty="0"/>
              <a:t>가 앱의 실행 및 크기 조정을 위해 인프라를 관리하는 동안 </a:t>
            </a:r>
            <a:r>
              <a:rPr lang="en-US" altLang="ko-KR" dirty="0"/>
              <a:t>Microsoft Azure</a:t>
            </a:r>
            <a:r>
              <a:rPr lang="ko-KR" altLang="en-US" dirty="0"/>
              <a:t>의 이 </a:t>
            </a:r>
            <a:r>
              <a:rPr lang="en-US" altLang="ko-KR" dirty="0"/>
              <a:t>PaaS (Platform-as-a-Service) </a:t>
            </a:r>
            <a:r>
              <a:rPr lang="ko-KR" altLang="en-US" dirty="0"/>
              <a:t>를 통해 비즈니스 논리에 집중할 수 있습니다</a:t>
            </a:r>
            <a:r>
              <a:rPr lang="en-US" altLang="ko-KR" dirty="0"/>
              <a:t>.</a:t>
            </a:r>
          </a:p>
          <a:p>
            <a:endParaRPr lang="en-US" altLang="ko-KR" dirty="0"/>
          </a:p>
          <a:p>
            <a:r>
              <a:rPr lang="ko-KR" altLang="en-US" dirty="0"/>
              <a:t>앱 서비스에서 </a:t>
            </a:r>
            <a:r>
              <a:rPr lang="ko-KR" altLang="en-US" dirty="0" err="1"/>
              <a:t>웹앱</a:t>
            </a:r>
            <a:r>
              <a:rPr lang="ko-KR" altLang="en-US" dirty="0"/>
              <a:t> 은 </a:t>
            </a:r>
            <a:r>
              <a:rPr lang="en-US" altLang="ko-KR" dirty="0"/>
              <a:t>Azure</a:t>
            </a:r>
            <a:r>
              <a:rPr lang="ko-KR" altLang="en-US" dirty="0"/>
              <a:t>에서 웹 사이트 또는 웹 응용 프로그램을 호스팅하기 위해 제공하는 계산 리소스입니다</a:t>
            </a:r>
            <a:r>
              <a:rPr lang="en-US" altLang="ko-KR" dirty="0"/>
              <a:t>.</a:t>
            </a:r>
          </a:p>
          <a:p>
            <a:r>
              <a:rPr lang="ko-KR" altLang="en-US" dirty="0"/>
              <a:t>계산 리소스는 선택한 가격 책정 계층에 따라 공유 또는 전용 가상 컴퓨터</a:t>
            </a:r>
            <a:r>
              <a:rPr lang="en-US" altLang="ko-KR" dirty="0"/>
              <a:t>(VM)</a:t>
            </a:r>
            <a:r>
              <a:rPr lang="ko-KR" altLang="en-US" dirty="0"/>
              <a:t>일 수 있습니다</a:t>
            </a:r>
            <a:r>
              <a:rPr lang="en-US" altLang="ko-KR" dirty="0"/>
              <a:t>. </a:t>
            </a:r>
            <a:r>
              <a:rPr lang="ko-KR" altLang="en-US" dirty="0"/>
              <a:t>응용 프로그램 코드는 다른 고객과 격리되는 관리되는 </a:t>
            </a:r>
            <a:r>
              <a:rPr lang="en-US" altLang="ko-KR" dirty="0"/>
              <a:t>VM</a:t>
            </a:r>
            <a:r>
              <a:rPr lang="ko-KR" altLang="en-US" dirty="0"/>
              <a:t>에서 실행됩니다</a:t>
            </a:r>
            <a:r>
              <a:rPr lang="en-US" altLang="ko-KR" dirty="0"/>
              <a:t>.</a:t>
            </a:r>
          </a:p>
          <a:p>
            <a:r>
              <a:rPr lang="ko-KR" altLang="en-US" dirty="0"/>
              <a:t>사용자 코드는 </a:t>
            </a:r>
            <a:r>
              <a:rPr lang="en-US" altLang="ko-KR" dirty="0"/>
              <a:t>Azure </a:t>
            </a:r>
            <a:r>
              <a:rPr lang="ko-KR" altLang="en-US" dirty="0"/>
              <a:t>앱 서비스</a:t>
            </a:r>
            <a:r>
              <a:rPr lang="en-US" altLang="ko-KR" dirty="0"/>
              <a:t>(ASP.NET, Node.js, Java, PHP, Python)</a:t>
            </a:r>
            <a:r>
              <a:rPr lang="ko-KR" altLang="en-US" dirty="0"/>
              <a:t>에서 지원되는 모든 언어 또는 프레임워크일 수 있습니다</a:t>
            </a:r>
            <a:r>
              <a:rPr lang="en-US" altLang="ko-KR" dirty="0"/>
              <a:t>. </a:t>
            </a:r>
            <a:r>
              <a:rPr lang="ko-KR" altLang="en-US" dirty="0" err="1"/>
              <a:t>웹앱에서</a:t>
            </a:r>
            <a:r>
              <a:rPr lang="ko-KR" altLang="en-US" dirty="0"/>
              <a:t> </a:t>
            </a:r>
            <a:r>
              <a:rPr lang="en-US" altLang="ko-KR" dirty="0"/>
              <a:t>PowerShell </a:t>
            </a:r>
            <a:r>
              <a:rPr lang="ko-KR" altLang="en-US" dirty="0"/>
              <a:t>및 기타 스크립트 언어 를 사용하는 스크립트를 실행할 수도 있습니다</a:t>
            </a:r>
            <a:r>
              <a:rPr lang="en-US" altLang="ko-KR" dirty="0"/>
              <a:t>.</a:t>
            </a:r>
          </a:p>
          <a:p>
            <a:endParaRPr lang="en-US" altLang="ko-KR" dirty="0"/>
          </a:p>
          <a:p>
            <a:endParaRPr lang="en-US" altLang="ko-KR" dirty="0"/>
          </a:p>
          <a:p>
            <a:r>
              <a:rPr lang="ko-KR" altLang="en-US" dirty="0"/>
              <a:t>다음 화면</a:t>
            </a:r>
            <a:r>
              <a:rPr lang="en-US" altLang="ko-KR" dirty="0"/>
              <a:t>, </a:t>
            </a:r>
            <a:r>
              <a:rPr lang="ko-KR" altLang="en-US" dirty="0"/>
              <a:t>나훈아의 </a:t>
            </a:r>
            <a:r>
              <a:rPr lang="ko-KR" altLang="en-US" dirty="0" err="1"/>
              <a:t>고향역</a:t>
            </a:r>
            <a:r>
              <a:rPr lang="en-US" altLang="ko-KR" dirty="0"/>
              <a:t>: </a:t>
            </a:r>
            <a:r>
              <a:rPr lang="ko-KR" altLang="en-US" dirty="0"/>
              <a:t>코스모스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32</a:t>
            </a:fld>
            <a:endParaRPr kumimoji="1" lang="ko-KR" altLang="en-US"/>
          </a:p>
        </p:txBody>
      </p:sp>
    </p:spTree>
    <p:extLst>
      <p:ext uri="{BB962C8B-B14F-4D97-AF65-F5344CB8AC3E}">
        <p14:creationId xmlns:p14="http://schemas.microsoft.com/office/powerpoint/2010/main" val="2825775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34</a:t>
            </a:fld>
            <a:endParaRPr kumimoji="1" lang="ko-KR" altLang="en-US"/>
          </a:p>
        </p:txBody>
      </p:sp>
    </p:spTree>
    <p:extLst>
      <p:ext uri="{BB962C8B-B14F-4D97-AF65-F5344CB8AC3E}">
        <p14:creationId xmlns:p14="http://schemas.microsoft.com/office/powerpoint/2010/main" val="1496390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u="sng" dirty="0"/>
              <a:t>Talking Points</a:t>
            </a:r>
            <a:endParaRPr lang="en-US" sz="1200" b="1" u="sng" kern="1200" dirty="0">
              <a:solidFill>
                <a:schemeClr val="tx1"/>
              </a:solidFill>
              <a:latin typeface="Segoe UI" panose="020B0502040204020203" pitchFamily="34" charset="0"/>
              <a:ea typeface="+mn-ea"/>
              <a:cs typeface="+mn-cs"/>
              <a:sym typeface="Segoe UI" panose="020B0502040204020203" pitchFamily="34" charset="0"/>
            </a:endParaRPr>
          </a:p>
          <a:p>
            <a:pPr marL="171450"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The truth</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is, t</a:t>
            </a:r>
            <a:r>
              <a:rPr lang="en-US" sz="1200" kern="1200" dirty="0">
                <a:solidFill>
                  <a:schemeClr val="tx1"/>
                </a:solidFill>
                <a:latin typeface="Segoe UI" panose="020B0502040204020203" pitchFamily="34" charset="0"/>
                <a:ea typeface="+mn-ea"/>
                <a:cs typeface="+mn-cs"/>
                <a:sym typeface="Segoe UI" panose="020B0502040204020203" pitchFamily="34" charset="0"/>
              </a:rPr>
              <a:t>here is no standard definition</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for the Internet of Things. If you have heard or read about IoT, chances are you’ve come across a number of different perspectives</a:t>
            </a:r>
            <a:r>
              <a:rPr lang="en-US" sz="1200" kern="1200" dirty="0">
                <a:solidFill>
                  <a:schemeClr val="tx1"/>
                </a:solidFill>
                <a:latin typeface="Segoe UI" panose="020B0502040204020203" pitchFamily="34" charset="0"/>
                <a:ea typeface="+mn-ea"/>
                <a:cs typeface="+mn-cs"/>
                <a:sym typeface="Segoe UI" panose="020B0502040204020203" pitchFamily="34" charset="0"/>
              </a:rPr>
              <a:t> </a:t>
            </a:r>
          </a:p>
          <a:p>
            <a:pPr marL="171450"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Segoe UI" panose="020B0502040204020203" pitchFamily="34" charset="0"/>
              </a:rPr>
              <a:t>Despite how complex IoT seems, it essentially comes down to five areas</a:t>
            </a:r>
            <a:r>
              <a:rPr lang="en-US" sz="1200" kern="1200" dirty="0">
                <a:solidFill>
                  <a:schemeClr val="tx1"/>
                </a:solidFill>
                <a:latin typeface="Segoe UI" panose="020B0502040204020203" pitchFamily="34" charset="0"/>
                <a:ea typeface="+mn-ea"/>
                <a:cs typeface="+mn-cs"/>
                <a:sym typeface="Segoe UI" panose="020B0502040204020203" pitchFamily="34" charset="0"/>
              </a:rPr>
              <a:t>: </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Physical “</a:t>
            </a:r>
            <a:r>
              <a:rPr lang="en-US" sz="1200" b="1" kern="1200" dirty="0">
                <a:solidFill>
                  <a:schemeClr val="tx1"/>
                </a:solidFill>
                <a:latin typeface="Segoe UI" panose="020B0502040204020203" pitchFamily="34" charset="0"/>
                <a:ea typeface="+mn-ea"/>
                <a:cs typeface="+mn-cs"/>
                <a:sym typeface="Segoe UI" panose="020B0502040204020203" pitchFamily="34" charset="0"/>
              </a:rPr>
              <a:t>things</a:t>
            </a:r>
            <a:r>
              <a:rPr lang="en-US" sz="1200" kern="1200" dirty="0">
                <a:solidFill>
                  <a:schemeClr val="tx1"/>
                </a:solidFill>
                <a:latin typeface="Segoe UI" panose="020B0502040204020203" pitchFamily="34" charset="0"/>
                <a:ea typeface="+mn-ea"/>
                <a:cs typeface="+mn-cs"/>
                <a:sym typeface="Segoe UI" panose="020B0502040204020203" pitchFamily="34" charset="0"/>
              </a:rPr>
              <a:t>” such as line of business assets, including industry devices or sensors</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Those “things” have </a:t>
            </a:r>
            <a:r>
              <a:rPr lang="en-US" sz="1200" b="1" kern="1200" dirty="0">
                <a:solidFill>
                  <a:schemeClr val="tx1"/>
                </a:solidFill>
                <a:latin typeface="Segoe UI" panose="020B0502040204020203" pitchFamily="34" charset="0"/>
                <a:ea typeface="+mn-ea"/>
                <a:cs typeface="+mn-cs"/>
                <a:sym typeface="Segoe UI" panose="020B0502040204020203" pitchFamily="34" charset="0"/>
              </a:rPr>
              <a:t>connectivity</a:t>
            </a:r>
            <a:r>
              <a:rPr lang="en-US" sz="1200" kern="1200" dirty="0">
                <a:solidFill>
                  <a:schemeClr val="tx1"/>
                </a:solidFill>
                <a:latin typeface="Segoe UI" panose="020B0502040204020203" pitchFamily="34" charset="0"/>
                <a:ea typeface="+mn-ea"/>
                <a:cs typeface="+mn-cs"/>
                <a:sym typeface="Segoe UI" panose="020B0502040204020203" pitchFamily="34" charset="0"/>
              </a:rPr>
              <a:t> to the internet, to each other, and to people</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Those “things” collect and communicate </a:t>
            </a:r>
            <a:r>
              <a:rPr lang="en-US" sz="1200" b="1" kern="1200" dirty="0">
                <a:solidFill>
                  <a:schemeClr val="tx1"/>
                </a:solidFill>
                <a:latin typeface="Segoe UI" panose="020B0502040204020203" pitchFamily="34" charset="0"/>
                <a:ea typeface="+mn-ea"/>
                <a:cs typeface="+mn-cs"/>
                <a:sym typeface="Segoe UI" panose="020B0502040204020203" pitchFamily="34" charset="0"/>
              </a:rPr>
              <a:t>data</a:t>
            </a:r>
            <a:r>
              <a:rPr lang="en-US" sz="1200" kern="1200" dirty="0">
                <a:solidFill>
                  <a:schemeClr val="tx1"/>
                </a:solidFill>
                <a:latin typeface="Segoe UI" panose="020B0502040204020203" pitchFamily="34" charset="0"/>
                <a:ea typeface="+mn-ea"/>
                <a:cs typeface="+mn-cs"/>
                <a:sym typeface="Segoe UI" panose="020B0502040204020203" pitchFamily="34" charset="0"/>
              </a:rPr>
              <a:t>—this may include information</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kern="1200" dirty="0">
                <a:solidFill>
                  <a:schemeClr val="tx1"/>
                </a:solidFill>
                <a:latin typeface="Segoe UI" panose="020B0502040204020203" pitchFamily="34" charset="0"/>
                <a:ea typeface="+mn-ea"/>
                <a:cs typeface="+mn-cs"/>
                <a:sym typeface="Segoe UI" panose="020B0502040204020203" pitchFamily="34" charset="0"/>
              </a:rPr>
              <a:t>gathered</a:t>
            </a:r>
            <a:r>
              <a:rPr lang="en-US" sz="120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kern="1200" dirty="0">
                <a:solidFill>
                  <a:schemeClr val="tx1"/>
                </a:solidFill>
                <a:latin typeface="Segoe UI" panose="020B0502040204020203" pitchFamily="34" charset="0"/>
                <a:ea typeface="+mn-ea"/>
                <a:cs typeface="+mn-cs"/>
                <a:sym typeface="Segoe UI" panose="020B0502040204020203" pitchFamily="34" charset="0"/>
              </a:rPr>
              <a:t>from the environment or inputted by users</a:t>
            </a:r>
          </a:p>
          <a:p>
            <a:pPr marL="552343" lvl="1" indent="-171450">
              <a:buFont typeface="Arial" panose="020B0604020202020204" pitchFamily="34" charset="0"/>
              <a:buChar char="•"/>
            </a:pPr>
            <a:r>
              <a:rPr lang="en-US" sz="1200" kern="1200" dirty="0">
                <a:solidFill>
                  <a:schemeClr val="tx1"/>
                </a:solidFill>
                <a:latin typeface="Segoe UI" panose="020B0502040204020203" pitchFamily="34" charset="0"/>
                <a:ea typeface="+mn-ea"/>
                <a:cs typeface="+mn-cs"/>
                <a:sym typeface="Segoe UI" panose="020B0502040204020203" pitchFamily="34" charset="0"/>
              </a:rPr>
              <a:t>And then there are </a:t>
            </a:r>
            <a:r>
              <a:rPr lang="en-US" sz="1200" b="1" kern="1200" dirty="0">
                <a:solidFill>
                  <a:schemeClr val="tx1"/>
                </a:solidFill>
                <a:latin typeface="Segoe UI" panose="020B0502040204020203" pitchFamily="34" charset="0"/>
                <a:ea typeface="+mn-ea"/>
                <a:cs typeface="+mn-cs"/>
                <a:sym typeface="Segoe UI" panose="020B0502040204020203" pitchFamily="34" charset="0"/>
              </a:rPr>
              <a:t>analytics</a:t>
            </a:r>
            <a:r>
              <a:rPr lang="en-US" sz="1200" b="0" kern="1200" baseline="0" dirty="0">
                <a:solidFill>
                  <a:schemeClr val="tx1"/>
                </a:solidFill>
                <a:latin typeface="Segoe UI" panose="020B0502040204020203" pitchFamily="34" charset="0"/>
                <a:ea typeface="+mn-ea"/>
                <a:cs typeface="+mn-cs"/>
                <a:sym typeface="Segoe UI" panose="020B0502040204020203" pitchFamily="34" charset="0"/>
              </a:rPr>
              <a:t> </a:t>
            </a:r>
            <a:r>
              <a:rPr lang="en-US" sz="1200" b="0" kern="1200" dirty="0">
                <a:solidFill>
                  <a:schemeClr val="accent3"/>
                </a:solidFill>
                <a:latin typeface="Segoe UI" panose="020B0502040204020203" pitchFamily="34" charset="0"/>
                <a:ea typeface="+mn-ea"/>
                <a:cs typeface="+mn-cs"/>
                <a:sym typeface="Segoe UI" panose="020B0502040204020203" pitchFamily="34" charset="0"/>
              </a:rPr>
              <a:t>performed on that </a:t>
            </a:r>
            <a:r>
              <a:rPr lang="en-US" sz="1200" kern="1200" dirty="0">
                <a:solidFill>
                  <a:schemeClr val="tx1"/>
                </a:solidFill>
                <a:latin typeface="Segoe UI" panose="020B0502040204020203" pitchFamily="34" charset="0"/>
                <a:ea typeface="+mn-ea"/>
                <a:cs typeface="+mn-cs"/>
                <a:sym typeface="Segoe UI" panose="020B0502040204020203" pitchFamily="34" charset="0"/>
              </a:rPr>
              <a:t>data that enable people or machines to take action</a:t>
            </a:r>
          </a:p>
          <a:p>
            <a:pPr marL="552343" lvl="1" indent="-171450">
              <a:buFont typeface="Arial" panose="020B0604020202020204" pitchFamily="34" charset="0"/>
              <a:buChar char="•"/>
            </a:pPr>
            <a:endParaRPr lang="en-US" sz="1200" b="0" kern="1200" baseline="0" dirty="0">
              <a:solidFill>
                <a:schemeClr val="tx1"/>
              </a:solidFill>
              <a:effectLst/>
              <a:latin typeface="Segoe UI" panose="020B0502040204020203" pitchFamily="34" charset="0"/>
              <a:ea typeface="+mn-ea"/>
              <a:cs typeface="+mn-cs"/>
              <a:sym typeface="Segoe UI" panose="020B0502040204020203" pitchFamily="34" charset="0"/>
            </a:endParaRPr>
          </a:p>
          <a:p>
            <a:pPr marL="552343" lvl="1" indent="-171450">
              <a:buFont typeface="Arial" panose="020B0604020202020204" pitchFamily="34" charset="0"/>
              <a:buChar char="•"/>
            </a:pPr>
            <a:endParaRPr lang="en-US" sz="1200" b="0" kern="1200" baseline="0" dirty="0">
              <a:solidFill>
                <a:schemeClr val="tx1"/>
              </a:solidFill>
              <a:effectLst/>
              <a:latin typeface="Segoe UI" panose="020B0502040204020203" pitchFamily="34" charset="0"/>
              <a:ea typeface="+mn-ea"/>
              <a:cs typeface="+mn-cs"/>
              <a:sym typeface="Segoe UI" panose="020B0502040204020203" pitchFamily="34" charset="0"/>
            </a:endParaRPr>
          </a:p>
          <a:p>
            <a:pPr marL="0" indent="0">
              <a:buFont typeface="Arial" panose="020B0604020202020204" pitchFamily="34" charset="0"/>
              <a:buNone/>
            </a:pPr>
            <a:r>
              <a:rPr lang="en-US" sz="1224" b="0" kern="1200" dirty="0">
                <a:solidFill>
                  <a:schemeClr val="tx1"/>
                </a:solidFill>
                <a:effectLst/>
                <a:latin typeface="+mn-lt"/>
                <a:ea typeface="+mn-ea"/>
                <a:cs typeface="+mn-cs"/>
              </a:rPr>
              <a:t>“What can it do for my business?” Let’s go through the chief reasons</a:t>
            </a:r>
          </a:p>
          <a:p>
            <a:pPr marL="285750" indent="-285750">
              <a:buFont typeface="Arial" panose="020B0604020202020204" pitchFamily="34" charset="0"/>
              <a:buChar char="•"/>
            </a:pPr>
            <a:r>
              <a:rPr lang="en-US" sz="1224" b="0" kern="1200" dirty="0">
                <a:solidFill>
                  <a:schemeClr val="tx1"/>
                </a:solidFill>
                <a:effectLst/>
                <a:latin typeface="+mn-lt"/>
                <a:ea typeface="+mn-ea"/>
                <a:cs typeface="+mn-cs"/>
              </a:rPr>
              <a:t>Gain insight and agility: when you connect business systems and tap into new and existing data streams, you get real-time visibility into your processes, enabling you to make smarter decisions now, and better plan for the future</a:t>
            </a:r>
          </a:p>
          <a:p>
            <a:pPr marL="285750" indent="-285750">
              <a:buFont typeface="Arial" panose="020B0604020202020204" pitchFamily="34" charset="0"/>
              <a:buChar char="•"/>
            </a:pPr>
            <a:r>
              <a:rPr lang="en-US" sz="1224" b="0" kern="1200" dirty="0">
                <a:solidFill>
                  <a:schemeClr val="tx1"/>
                </a:solidFill>
                <a:effectLst/>
                <a:latin typeface="+mn-lt"/>
                <a:ea typeface="+mn-ea"/>
                <a:cs typeface="+mn-cs"/>
              </a:rPr>
              <a:t>Build a competitive edge: by putting the Internet of Things to work against the competition, companies can gain an edge that allows them to become leaders in their industry</a:t>
            </a:r>
          </a:p>
          <a:p>
            <a:pPr marL="285750" indent="-285750">
              <a:buFont typeface="Arial" panose="020B0604020202020204" pitchFamily="34" charset="0"/>
              <a:buChar char="•"/>
            </a:pPr>
            <a:r>
              <a:rPr lang="en-US" sz="1224" b="0" kern="1200" dirty="0">
                <a:solidFill>
                  <a:schemeClr val="tx1"/>
                </a:solidFill>
                <a:effectLst/>
                <a:latin typeface="+mn-lt"/>
                <a:ea typeface="+mn-ea"/>
                <a:cs typeface="+mn-cs"/>
              </a:rPr>
              <a:t>When you harness your data and connect your people and infrastructure, you can unlock new opportunities, increase efficiency, delight customers, and gain a real advantage over the competition</a:t>
            </a:r>
          </a:p>
          <a:p>
            <a:pPr marL="285750" indent="-285750">
              <a:buFont typeface="Arial" panose="020B0604020202020204" pitchFamily="34" charset="0"/>
              <a:buChar char="•"/>
            </a:pPr>
            <a:r>
              <a:rPr lang="en-US" sz="1224" b="0" kern="1200" dirty="0">
                <a:solidFill>
                  <a:schemeClr val="tx1"/>
                </a:solidFill>
                <a:effectLst/>
                <a:latin typeface="+mn-lt"/>
                <a:ea typeface="+mn-ea"/>
                <a:cs typeface="+mn-cs"/>
              </a:rPr>
              <a:t>Open new business opportunities: by harnessing and analyzing data, organizations can more quickly spot trends, identify, and prepare for new opportunities, open new revenue streams, predict customer and partner behavior, and innovate faster</a:t>
            </a:r>
          </a:p>
          <a:p>
            <a:pPr marL="285750" indent="-285750">
              <a:buFont typeface="Arial" panose="020B0604020202020204" pitchFamily="34" charset="0"/>
              <a:buChar char="•"/>
            </a:pPr>
            <a:r>
              <a:rPr lang="en-US" sz="1224" b="0" kern="1200" dirty="0">
                <a:solidFill>
                  <a:schemeClr val="tx1"/>
                </a:solidFill>
                <a:effectLst/>
                <a:latin typeface="+mn-lt"/>
                <a:ea typeface="+mn-ea"/>
                <a:cs typeface="+mn-cs"/>
              </a:rPr>
              <a:t>Redefine customer service: when you build the Internet of Your Things, you gain greater insight into your customers’ wants and needs, allowing you to provide what they want—sometimes before they know they want it </a:t>
            </a:r>
          </a:p>
          <a:p>
            <a:pPr marL="285750" indent="-285750">
              <a:buFont typeface="Arial" panose="020B0604020202020204" pitchFamily="34" charset="0"/>
              <a:buChar char="•"/>
            </a:pPr>
            <a:r>
              <a:rPr lang="en-US" sz="1224" b="0" kern="1200" dirty="0">
                <a:solidFill>
                  <a:schemeClr val="tx1"/>
                </a:solidFill>
                <a:effectLst/>
                <a:latin typeface="+mn-lt"/>
                <a:ea typeface="+mn-ea"/>
                <a:cs typeface="+mn-cs"/>
              </a:rPr>
              <a:t>When you create truly personalized experiences that surpass your customers’ needs, provide instant access to inventory information via a connected devices, or offer speedy, streamlined service, you raise the bar on customer service—and that leads to loyal, repeat customers </a:t>
            </a:r>
          </a:p>
          <a:p>
            <a:pPr marL="457200" lvl="1" indent="0">
              <a:buFont typeface="Arial" panose="020B0604020202020204" pitchFamily="34" charset="0"/>
              <a:buNone/>
            </a:pPr>
            <a:endParaRPr lang="en-US" sz="1224" b="0" kern="1200" dirty="0">
              <a:solidFill>
                <a:schemeClr val="tx1"/>
              </a:solidFill>
              <a:effectLst/>
              <a:latin typeface="+mn-lt"/>
              <a:ea typeface="+mn-ea"/>
              <a:cs typeface="+mn-cs"/>
            </a:endParaRPr>
          </a:p>
          <a:p>
            <a:endParaRPr lang="en-US" sz="1200" kern="1200" dirty="0">
              <a:solidFill>
                <a:schemeClr val="tx1"/>
              </a:solidFill>
              <a:latin typeface="+mn-lt"/>
              <a:ea typeface="+mn-ea"/>
              <a:cs typeface="+mn-cs"/>
            </a:endParaRPr>
          </a:p>
          <a:p>
            <a:pPr marL="552343" lvl="1" indent="-171450">
              <a:buFont typeface="Arial" panose="020B0604020202020204" pitchFamily="34" charset="0"/>
              <a:buChar char="•"/>
            </a:pPr>
            <a:endParaRPr lang="en-US" sz="1200" b="0" kern="1200" baseline="0" dirty="0">
              <a:solidFill>
                <a:schemeClr val="tx1"/>
              </a:solidFill>
              <a:effectLst/>
              <a:latin typeface="+mn-lt"/>
              <a:ea typeface="+mn-ea"/>
              <a:cs typeface="+mn-cs"/>
            </a:endParaRPr>
          </a:p>
          <a:p>
            <a:pPr marL="285750" indent="-285750">
              <a:buFont typeface="Arial" panose="020B0604020202020204" pitchFamily="34" charset="0"/>
              <a:buChar char="•"/>
            </a:pPr>
            <a:endParaRPr lang="en-US" sz="1200" b="0" kern="1200" baseline="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Transition</a:t>
            </a:r>
            <a:r>
              <a:rPr lang="en-US" sz="1200" b="1" kern="1200" dirty="0">
                <a:solidFill>
                  <a:schemeClr val="tx1"/>
                </a:solidFill>
                <a:effectLst/>
                <a:latin typeface="+mn-lt"/>
                <a:ea typeface="+mn-ea"/>
                <a:cs typeface="+mn-cs"/>
              </a:rPr>
              <a:t>:</a:t>
            </a:r>
          </a:p>
          <a:p>
            <a:pPr marL="285750" indent="-285750">
              <a:buFont typeface="Arial" panose="020B0604020202020204" pitchFamily="34" charset="0"/>
              <a:buChar char="•"/>
            </a:pPr>
            <a:r>
              <a:rPr lang="en-US" sz="1200" b="0" kern="1200" dirty="0">
                <a:solidFill>
                  <a:schemeClr val="tx1"/>
                </a:solidFill>
                <a:effectLst/>
                <a:latin typeface="+mn-lt"/>
                <a:ea typeface="+mn-ea"/>
                <a:cs typeface="+mn-cs"/>
              </a:rPr>
              <a:t>So</a:t>
            </a:r>
            <a:r>
              <a:rPr lang="en-US" sz="1200" b="0" kern="1200" baseline="0" dirty="0">
                <a:solidFill>
                  <a:schemeClr val="tx1"/>
                </a:solidFill>
                <a:effectLst/>
                <a:latin typeface="+mn-lt"/>
                <a:ea typeface="+mn-ea"/>
                <a:cs typeface="+mn-cs"/>
              </a:rPr>
              <a:t> how do you apply these components or building blocks to your business transformation journey</a:t>
            </a:r>
            <a:endParaRPr lang="en-US" sz="1200" b="0" kern="1200" dirty="0">
              <a:solidFill>
                <a:schemeClr val="tx1"/>
              </a:solidFill>
              <a:effectLst/>
              <a:latin typeface="+mn-lt"/>
              <a:ea typeface="+mn-ea"/>
              <a:cs typeface="+mn-cs"/>
            </a:endParaRPr>
          </a:p>
          <a:p>
            <a:pPr marL="0" indent="0">
              <a:buFont typeface="Arial" panose="020B0604020202020204" pitchFamily="34" charset="0"/>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6510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The Microsoft Azure </a:t>
            </a:r>
            <a:r>
              <a:rPr lang="en-US" baseline="0" dirty="0" err="1"/>
              <a:t>IoT</a:t>
            </a:r>
            <a:r>
              <a:rPr lang="en-US" baseline="0" dirty="0"/>
              <a:t> Suite offers a solution to three key pillars;</a:t>
            </a:r>
          </a:p>
          <a:p>
            <a:pPr marL="0" indent="0">
              <a:buFont typeface="Arial" panose="020B0604020202020204" pitchFamily="34" charset="0"/>
              <a:buNone/>
            </a:pPr>
            <a:endParaRPr lang="en-US" baseline="0" dirty="0"/>
          </a:p>
          <a:p>
            <a:pPr marL="228600" indent="-228600">
              <a:buFont typeface="Arial" panose="020B0604020202020204" pitchFamily="34" charset="0"/>
              <a:buAutoNum type="arabicParenR"/>
            </a:pPr>
            <a:r>
              <a:rPr lang="en-US" baseline="0" dirty="0"/>
              <a:t>Connect and scale with efficiency</a:t>
            </a:r>
          </a:p>
          <a:p>
            <a:pPr marL="685800" lvl="1" indent="-228600">
              <a:buFont typeface="Arial" panose="020B0604020202020204" pitchFamily="34" charset="0"/>
              <a:buAutoNum type="alphaLcParenR"/>
            </a:pPr>
            <a:r>
              <a:rPr lang="en-US" baseline="0" dirty="0"/>
              <a:t>Preconfigured solutions offer quick start-up provisioning to the most common </a:t>
            </a:r>
            <a:r>
              <a:rPr lang="en-US" baseline="0" dirty="0" err="1"/>
              <a:t>IoT</a:t>
            </a:r>
            <a:r>
              <a:rPr lang="en-US" baseline="0" dirty="0"/>
              <a:t> scenario requirements. </a:t>
            </a:r>
          </a:p>
          <a:p>
            <a:pPr marL="685800" lvl="1" indent="-228600">
              <a:buFont typeface="Arial" panose="020B0604020202020204" pitchFamily="34" charset="0"/>
              <a:buAutoNum type="alphaLcParenR"/>
            </a:pPr>
            <a:r>
              <a:rPr lang="en-US" baseline="0" dirty="0"/>
              <a:t>Heterogeneous agents libraries, documentation and SDK’s allow for OS selection and cross platform, multi language support. Easily flash devices and create custom agents using open source libraries. </a:t>
            </a:r>
          </a:p>
          <a:p>
            <a:pPr marL="685800" lvl="1" indent="-228600">
              <a:buFont typeface="Arial" panose="020B0604020202020204" pitchFamily="34" charset="0"/>
              <a:buAutoNum type="alphaLcParenR"/>
            </a:pPr>
            <a:r>
              <a:rPr lang="en-US" baseline="0" dirty="0"/>
              <a:t>Connect and control devices easily, handling device authentication and secure two way communication. </a:t>
            </a:r>
          </a:p>
          <a:p>
            <a:pPr marL="228600"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Analyze and act on new data</a:t>
            </a:r>
          </a:p>
          <a:p>
            <a:pPr marL="685800" lvl="1" indent="-228600">
              <a:buFont typeface="Arial" panose="020B0604020202020204" pitchFamily="34" charset="0"/>
              <a:buAutoNum type="alphaLcParenR"/>
            </a:pPr>
            <a:r>
              <a:rPr lang="en-US" baseline="0" dirty="0"/>
              <a:t>Set thresholds, alert limits and values and alarm jobs while processing big data. </a:t>
            </a:r>
          </a:p>
          <a:p>
            <a:pPr marL="685800" lvl="1" indent="-228600">
              <a:buFont typeface="Arial" panose="020B0604020202020204" pitchFamily="34" charset="0"/>
              <a:buAutoNum type="alphaLcParenR"/>
            </a:pPr>
            <a:r>
              <a:rPr lang="en-US" baseline="0" dirty="0"/>
              <a:t>Implement predictive analytics and algorithms across historical and real time data for a variety of purposes. </a:t>
            </a:r>
          </a:p>
          <a:p>
            <a:pPr marL="685800" lvl="1" indent="-228600">
              <a:buFont typeface="Arial" panose="020B0604020202020204" pitchFamily="34" charset="0"/>
              <a:buAutoNum type="alphaLcParenR"/>
            </a:pPr>
            <a:r>
              <a:rPr lang="en-US" baseline="0" dirty="0"/>
              <a:t>Visualize big data on dashboards or create reports for business decision makers. </a:t>
            </a:r>
          </a:p>
          <a:p>
            <a:pPr marL="685800" lvl="1" indent="-228600">
              <a:buFont typeface="Arial" panose="020B0604020202020204" pitchFamily="34" charset="0"/>
              <a:buAutoNum type="arabicParenR"/>
            </a:pPr>
            <a:endParaRPr lang="en-US" baseline="0" dirty="0"/>
          </a:p>
          <a:p>
            <a:pPr marL="228600" indent="-228600">
              <a:buFont typeface="Arial" panose="020B0604020202020204" pitchFamily="34" charset="0"/>
              <a:buAutoNum type="arabicParenR"/>
            </a:pPr>
            <a:r>
              <a:rPr lang="en-US" baseline="0" dirty="0"/>
              <a:t>Integrate and transform business processes </a:t>
            </a:r>
          </a:p>
          <a:p>
            <a:pPr marL="685800" lvl="1" indent="-228600">
              <a:buFont typeface="Arial" panose="020B0604020202020204" pitchFamily="34" charset="0"/>
              <a:buAutoNum type="alphaLcParenR"/>
            </a:pPr>
            <a:r>
              <a:rPr lang="en-US" baseline="0" dirty="0"/>
              <a:t>Integrate alarms, real time processes and elevate attention within new or existing line of business applications.</a:t>
            </a:r>
          </a:p>
          <a:p>
            <a:pPr marL="685800" lvl="1" indent="-228600">
              <a:buFont typeface="Arial" panose="020B0604020202020204" pitchFamily="34" charset="0"/>
              <a:buAutoNum type="alphaLcParenR"/>
            </a:pPr>
            <a:r>
              <a:rPr lang="en-US" baseline="0" dirty="0"/>
              <a:t>Broadcast notifications and commands to devices or personnel; utilize geographic or other custom features to target audiences. </a:t>
            </a:r>
          </a:p>
          <a:p>
            <a:pPr marL="457200" lvl="1" indent="0">
              <a:buFont typeface="Arial" panose="020B0604020202020204" pitchFamily="34" charset="0"/>
              <a:buNone/>
            </a:pPr>
            <a:r>
              <a:rPr lang="en-US" baseline="0" dirty="0"/>
              <a:t>c) Make dashboards and data available but control security and access to devices, thresholds and alert configurations.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9/9/2019 2:25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582881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fontAlgn="b">
              <a:buFont typeface="Wingdings" panose="05000000000000000000" pitchFamily="2" charset="2"/>
              <a:buChar char="q"/>
            </a:pPr>
            <a:r>
              <a:rPr lang="en-US" sz="1200" u="none" strike="noStrike" dirty="0">
                <a:solidFill>
                  <a:schemeClr val="bg1"/>
                </a:solidFill>
                <a:effectLst/>
              </a:rPr>
              <a:t>Connect with all</a:t>
            </a:r>
            <a:r>
              <a:rPr lang="en-US" sz="1200" u="none" strike="noStrike" baseline="0" dirty="0">
                <a:solidFill>
                  <a:schemeClr val="bg1"/>
                </a:solidFill>
                <a:effectLst/>
              </a:rPr>
              <a:t> OMS capabilities within a single dashboard</a:t>
            </a:r>
          </a:p>
          <a:p>
            <a:pPr marL="171450" indent="-171450" algn="l" fontAlgn="b">
              <a:buFont typeface="Arial" panose="020B0604020202020204" pitchFamily="34" charset="0"/>
              <a:buChar char="•"/>
            </a:pPr>
            <a:r>
              <a:rPr lang="en-US" sz="1200" dirty="0">
                <a:solidFill>
                  <a:srgbClr val="FFFFFF"/>
                </a:solidFill>
                <a:latin typeface="Segoe UI" charset="0"/>
                <a:ea typeface="Segoe UI" charset="0"/>
                <a:cs typeface="Segoe UI" charset="0"/>
              </a:rPr>
              <a:t>Single pane of control for configuration, automation, monitor, protect, security</a:t>
            </a:r>
          </a:p>
          <a:p>
            <a:pPr marL="171450" indent="-171450" algn="l" fontAlgn="b">
              <a:buFont typeface="Wingdings" panose="05000000000000000000" pitchFamily="2" charset="2"/>
              <a:buChar char="q"/>
            </a:pPr>
            <a:endParaRPr lang="en-US" sz="1200" u="none" strike="noStrike" baseline="0" dirty="0">
              <a:solidFill>
                <a:schemeClr val="bg1"/>
              </a:solidFill>
              <a:effectLst/>
            </a:endParaRPr>
          </a:p>
          <a:p>
            <a:pPr marL="171450" indent="-171450" algn="l" fontAlgn="b">
              <a:buFont typeface="Wingdings" panose="05000000000000000000" pitchFamily="2" charset="2"/>
              <a:buChar char="q"/>
            </a:pPr>
            <a:r>
              <a:rPr lang="en-US" sz="1200" b="0" i="0" u="none" strike="noStrike" baseline="0" dirty="0">
                <a:solidFill>
                  <a:schemeClr val="bg1"/>
                </a:solidFill>
                <a:effectLst/>
                <a:latin typeface="Calibri" panose="020F0502020204030204" pitchFamily="34" charset="0"/>
              </a:rPr>
              <a:t>Leverage existing management platform (No rip and replace)</a:t>
            </a:r>
          </a:p>
          <a:p>
            <a:pPr marL="194310" indent="-194310">
              <a:lnSpc>
                <a:spcPts val="2120"/>
              </a:lnSpc>
              <a:spcAft>
                <a:spcPts val="600"/>
              </a:spcAft>
              <a:buFont typeface="Arial" charset="0"/>
              <a:buChar char="•"/>
            </a:pPr>
            <a:r>
              <a:rPr lang="en-US" sz="1200" dirty="0">
                <a:solidFill>
                  <a:srgbClr val="FFFFFF"/>
                </a:solidFill>
                <a:latin typeface="Segoe UI" charset="0"/>
                <a:ea typeface="Segoe UI" charset="0"/>
                <a:cs typeface="Segoe UI" charset="0"/>
              </a:rPr>
              <a:t>System Center, </a:t>
            </a:r>
            <a:r>
              <a:rPr lang="en-US" sz="1200" dirty="0" err="1">
                <a:solidFill>
                  <a:srgbClr val="FFFFFF"/>
                </a:solidFill>
                <a:latin typeface="Segoe UI" charset="0"/>
                <a:ea typeface="Segoe UI" charset="0"/>
                <a:cs typeface="Segoe UI" charset="0"/>
              </a:rPr>
              <a:t>Zabbix</a:t>
            </a:r>
            <a:r>
              <a:rPr lang="en-US" sz="1200" dirty="0">
                <a:solidFill>
                  <a:srgbClr val="FFFFFF"/>
                </a:solidFill>
                <a:latin typeface="Segoe UI" charset="0"/>
                <a:ea typeface="Segoe UI" charset="0"/>
                <a:cs typeface="Segoe UI" charset="0"/>
              </a:rPr>
              <a:t>, Nagios integration</a:t>
            </a:r>
          </a:p>
          <a:p>
            <a:pPr marL="194310" indent="-194310">
              <a:lnSpc>
                <a:spcPts val="2120"/>
              </a:lnSpc>
              <a:spcAft>
                <a:spcPts val="600"/>
              </a:spcAft>
              <a:buFont typeface="Arial" charset="0"/>
              <a:buChar char="•"/>
            </a:pPr>
            <a:r>
              <a:rPr lang="en-US" sz="1200" dirty="0">
                <a:solidFill>
                  <a:srgbClr val="FFFFFF"/>
                </a:solidFill>
                <a:latin typeface="Segoe UI" charset="0"/>
                <a:ea typeface="Segoe UI" charset="0"/>
                <a:cs typeface="Segoe UI" charset="0"/>
              </a:rPr>
              <a:t>OMS Gateway</a:t>
            </a:r>
          </a:p>
          <a:p>
            <a:pPr marL="194310" indent="-194310">
              <a:lnSpc>
                <a:spcPts val="2120"/>
              </a:lnSpc>
              <a:spcAft>
                <a:spcPts val="600"/>
              </a:spcAft>
              <a:buFont typeface="Arial" charset="0"/>
              <a:buChar char="•"/>
            </a:pPr>
            <a:r>
              <a:rPr lang="en-US" sz="1200" dirty="0">
                <a:solidFill>
                  <a:srgbClr val="FFFFFF"/>
                </a:solidFill>
                <a:latin typeface="Segoe UI" charset="0"/>
                <a:ea typeface="Segoe UI" charset="0"/>
                <a:cs typeface="Segoe UI" charset="0"/>
              </a:rPr>
              <a:t>Forward custom logs</a:t>
            </a:r>
          </a:p>
          <a:p>
            <a:pPr marL="171450" indent="-171450" algn="l" fontAlgn="b">
              <a:buFont typeface="Wingdings" panose="05000000000000000000" pitchFamily="2" charset="2"/>
              <a:buChar char="q"/>
            </a:pPr>
            <a:endParaRPr lang="en-US" sz="1200" b="0" i="0" u="none" strike="noStrike" baseline="0" dirty="0">
              <a:solidFill>
                <a:schemeClr val="bg1"/>
              </a:solidFill>
              <a:effectLst/>
              <a:latin typeface="Calibri" panose="020F0502020204030204" pitchFamily="34" charset="0"/>
            </a:endParaRPr>
          </a:p>
          <a:p>
            <a:pPr marL="171450" indent="-171450" algn="l" fontAlgn="b">
              <a:buFont typeface="Wingdings" panose="05000000000000000000" pitchFamily="2" charset="2"/>
              <a:buChar char="q"/>
            </a:pPr>
            <a:r>
              <a:rPr lang="en-US" sz="1200" b="0" i="0" u="none" strike="noStrike" baseline="0" dirty="0">
                <a:solidFill>
                  <a:schemeClr val="bg1"/>
                </a:solidFill>
                <a:effectLst/>
                <a:latin typeface="Calibri" panose="020F0502020204030204" pitchFamily="34" charset="0"/>
              </a:rPr>
              <a:t>Access anywhere with the same look and feel through your mobile</a:t>
            </a:r>
            <a:endParaRPr lang="en-US" sz="1200" b="0" i="0" u="none" strike="noStrike" dirty="0">
              <a:solidFill>
                <a:schemeClr val="bg1"/>
              </a:solidFill>
              <a:effectLst/>
              <a:latin typeface="Calibri" panose="020F0502020204030204" pitchFamily="34" charset="0"/>
            </a:endParaRPr>
          </a:p>
          <a:p>
            <a:pPr marL="194310" indent="-194310">
              <a:lnSpc>
                <a:spcPts val="2120"/>
              </a:lnSpc>
              <a:spcAft>
                <a:spcPts val="600"/>
              </a:spcAft>
              <a:buFont typeface="Arial" charset="0"/>
              <a:buChar char="•"/>
            </a:pPr>
            <a:r>
              <a:rPr lang="en-US" sz="1200" dirty="0">
                <a:solidFill>
                  <a:srgbClr val="FFFFFF"/>
                </a:solidFill>
                <a:latin typeface="Segoe UI" charset="0"/>
                <a:ea typeface="Segoe UI" charset="0"/>
                <a:cs typeface="Segoe UI" charset="0"/>
              </a:rPr>
              <a:t>Mobile application for iPhone, Android and Windows Phone</a:t>
            </a:r>
          </a:p>
          <a:p>
            <a:pPr marL="194310" indent="-194310">
              <a:lnSpc>
                <a:spcPts val="2120"/>
              </a:lnSpc>
              <a:spcAft>
                <a:spcPts val="600"/>
              </a:spcAft>
              <a:buFont typeface="Arial" charset="0"/>
              <a:buChar char="•"/>
            </a:pPr>
            <a:r>
              <a:rPr lang="en-US" sz="1200" dirty="0">
                <a:solidFill>
                  <a:srgbClr val="FFFFFF"/>
                </a:solidFill>
                <a:latin typeface="Segoe UI" charset="0"/>
                <a:ea typeface="Segoe UI" charset="0"/>
                <a:cs typeface="Segoe UI" charset="0"/>
              </a:rPr>
              <a:t>Consistent user experience across OMS and Azure services</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1792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3475" y="850900"/>
            <a:ext cx="2995613" cy="1684338"/>
          </a:xfrm>
        </p:spPr>
      </p:sp>
      <p:sp>
        <p:nvSpPr>
          <p:cNvPr id="3" name="Notes Placeholder 2"/>
          <p:cNvSpPr>
            <a:spLocks noGrp="1"/>
          </p:cNvSpPr>
          <p:nvPr>
            <p:ph type="body" idx="1"/>
          </p:nvPr>
        </p:nvSpPr>
        <p:spPr/>
        <p:txBody>
          <a:bodyPr/>
          <a:lstStyle/>
          <a:p>
            <a:r>
              <a:rPr lang="en-US" sz="1800" dirty="0"/>
              <a:t>ASA</a:t>
            </a:r>
            <a:r>
              <a:rPr lang="en-US" sz="1800" baseline="0" dirty="0"/>
              <a:t> can not only handle millions of events per second but it can also correlate across multiple independent streams of data simultaneously. This high speed event processing allows for the real time detection of anomalies or escalations based on threshold breaches or alarm settings as the data is ingested. The architecture is simple and easily scalable to an enterprise ready solution. </a:t>
            </a:r>
            <a:endParaRPr lang="en-US" sz="1800" dirty="0"/>
          </a:p>
          <a:p>
            <a:endParaRPr lang="en-US" sz="1800" dirty="0"/>
          </a:p>
          <a:p>
            <a:r>
              <a:rPr lang="en-US" sz="1800" b="1" dirty="0"/>
              <a:t>Azure Stream Analytics:</a:t>
            </a:r>
          </a:p>
          <a:p>
            <a:pPr marL="171450" indent="-171450">
              <a:buFontTx/>
              <a:buChar char="-"/>
            </a:pPr>
            <a:r>
              <a:rPr lang="en-US" sz="1800" b="0" baseline="0" dirty="0"/>
              <a:t>Real time analytics</a:t>
            </a:r>
          </a:p>
          <a:p>
            <a:pPr marL="171450" indent="-171450">
              <a:buFontTx/>
              <a:buChar char="-"/>
            </a:pPr>
            <a:r>
              <a:rPr lang="en-US" sz="1800" b="0" baseline="0" dirty="0"/>
              <a:t>Millions of events per second</a:t>
            </a:r>
          </a:p>
          <a:p>
            <a:pPr marL="171450" indent="-171450">
              <a:buFontTx/>
              <a:buChar char="-"/>
            </a:pPr>
            <a:r>
              <a:rPr lang="en-US" sz="1800" b="0" baseline="0" dirty="0"/>
              <a:t>Low latency, high </a:t>
            </a:r>
            <a:r>
              <a:rPr lang="en-US" sz="1800" b="0" baseline="0" dirty="0" err="1"/>
              <a:t>througput</a:t>
            </a:r>
            <a:endParaRPr lang="en-US" sz="1800" b="0"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9/9/2019 2:25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222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Talking Points:</a:t>
            </a:r>
          </a:p>
          <a:p>
            <a:endParaRPr lang="en-US" dirty="0"/>
          </a:p>
          <a:p>
            <a:r>
              <a:rPr lang="en-US" dirty="0"/>
              <a:t>Once you’ve met pilot objectives and refined the model, you’re ready for broader implementation. This will likely involve rolling out a number of operational changes, like a revised and/or dynamic repair schedule, or changing policies to prioritize immediate repairs when certain data exceeds a specified range. Because the operational change can be far-reaching, a phased approach is recommended so that incremental benefits can be realized.  The operational improvements that can be made when rolling out a predictive maintenance approach are extensive.  </a:t>
            </a:r>
          </a:p>
          <a:p>
            <a:r>
              <a:rPr lang="en-US" dirty="0"/>
              <a:t>For example, you can:  </a:t>
            </a:r>
          </a:p>
          <a:p>
            <a:r>
              <a:rPr lang="en-US" dirty="0"/>
              <a:t>■ Optimize what your repair crew is doing and when—adjust repair schedules and routes to reduce breakdowns and remove extra trips.  </a:t>
            </a:r>
          </a:p>
          <a:p>
            <a:r>
              <a:rPr lang="en-US" dirty="0"/>
              <a:t>■ Alter your purchasing approach for spare parts so you don’t need to hold excess inventory—a parts order can be triggered just in time. </a:t>
            </a:r>
          </a:p>
          <a:p>
            <a:r>
              <a:rPr lang="en-US" dirty="0"/>
              <a:t>■ Offer predictive maintenance as a service to capture annuity revenue  and maintain ongoing relationships with your customers. These are just a few examples of how predictive maintenance enables you  to increase efficiency, reduce costs, and evolve your business.</a:t>
            </a:r>
          </a:p>
          <a:p>
            <a:r>
              <a:rPr lang="en-US" dirty="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015862-6663-4E96-82D9-691832C5BE93}"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2608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Discount from components purchased separately  </a:t>
            </a:r>
          </a:p>
          <a:p>
            <a:pPr lvl="0"/>
            <a:r>
              <a:rPr lang="en-US" sz="1200" kern="1200" dirty="0">
                <a:solidFill>
                  <a:schemeClr val="tx1"/>
                </a:solidFill>
                <a:effectLst/>
                <a:latin typeface="+mn-lt"/>
                <a:ea typeface="+mn-ea"/>
                <a:cs typeface="+mn-cs"/>
              </a:rPr>
              <a:t>Simple pricing based on # messages</a:t>
            </a:r>
          </a:p>
          <a:p>
            <a:pPr lvl="0"/>
            <a:r>
              <a:rPr lang="en-US" sz="1200" kern="1200" dirty="0">
                <a:solidFill>
                  <a:schemeClr val="tx1"/>
                </a:solidFill>
                <a:effectLst/>
                <a:latin typeface="+mn-lt"/>
                <a:ea typeface="+mn-ea"/>
                <a:cs typeface="+mn-cs"/>
              </a:rPr>
              <a:t>Predictable pricing</a:t>
            </a:r>
          </a:p>
          <a:p>
            <a:pPr marL="171450" indent="-1714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BFE3E14-271A-4190-AAD9-CD1F1C3096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6967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CaaS</a:t>
            </a:r>
            <a:r>
              <a:rPr lang="en-US" altLang="ko-KR" baseline="0" dirty="0" smtClean="0"/>
              <a:t> : Container as a Service</a:t>
            </a:r>
            <a:endParaRPr lang="ko-KR" altLang="en-US" dirty="0"/>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4</a:t>
            </a:fld>
            <a:endParaRPr lang="ko-KR" altLang="en-US" dirty="0"/>
          </a:p>
        </p:txBody>
      </p:sp>
    </p:spTree>
    <p:extLst>
      <p:ext uri="{BB962C8B-B14F-4D97-AF65-F5344CB8AC3E}">
        <p14:creationId xmlns:p14="http://schemas.microsoft.com/office/powerpoint/2010/main" val="304556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800" dirty="0">
                <a:solidFill>
                  <a:schemeClr val="bg1"/>
                </a:solidFill>
                <a:latin typeface="Segoe UI" pitchFamily="34" charset="0"/>
              </a:rPr>
              <a:t>P2</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rial"/>
              <a:ea typeface="+mn-ea"/>
              <a:cs typeface="Arial" pitchFamily="34" charset="0"/>
            </a:endParaRPr>
          </a:p>
        </p:txBody>
      </p:sp>
    </p:spTree>
    <p:extLst>
      <p:ext uri="{BB962C8B-B14F-4D97-AF65-F5344CB8AC3E}">
        <p14:creationId xmlns:p14="http://schemas.microsoft.com/office/powerpoint/2010/main" val="35493113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u="none" strike="noStrike" kern="1200" baseline="0" dirty="0">
                <a:solidFill>
                  <a:schemeClr val="tx1"/>
                </a:solidFill>
                <a:latin typeface="Segoe UI Light" pitchFamily="34" charset="0"/>
                <a:ea typeface="+mn-ea"/>
                <a:cs typeface="+mn-cs"/>
              </a:rPr>
              <a:t>Objective:</a:t>
            </a:r>
          </a:p>
          <a:p>
            <a:r>
              <a:rPr lang="en-US" sz="900" b="0" i="0" u="none" strike="noStrike" kern="1200" baseline="0" dirty="0">
                <a:solidFill>
                  <a:schemeClr val="tx1"/>
                </a:solidFill>
                <a:latin typeface="Segoe UI Light" pitchFamily="34" charset="0"/>
                <a:ea typeface="+mn-ea"/>
                <a:cs typeface="+mn-cs"/>
              </a:rPr>
              <a:t>It’s just not our point of view, Forrester has conducted an in-depth study that show significant economic advantages to building on PaaS</a:t>
            </a:r>
          </a:p>
          <a:p>
            <a:endParaRPr lang="en-US" sz="900" b="0" i="0" u="none" strike="noStrike" kern="1200" baseline="0" dirty="0">
              <a:solidFill>
                <a:schemeClr val="tx1"/>
              </a:solidFill>
              <a:latin typeface="Segoe UI Light" pitchFamily="34" charset="0"/>
              <a:ea typeface="+mn-ea"/>
              <a:cs typeface="+mn-cs"/>
            </a:endParaRPr>
          </a:p>
          <a:p>
            <a:r>
              <a:rPr lang="en-US" sz="900" b="1" i="0" u="none" strike="noStrike" kern="1200" baseline="0" dirty="0">
                <a:solidFill>
                  <a:schemeClr val="tx1"/>
                </a:solidFill>
                <a:latin typeface="Segoe UI Light" pitchFamily="34" charset="0"/>
                <a:ea typeface="+mn-ea"/>
                <a:cs typeface="+mn-cs"/>
              </a:rPr>
              <a:t>Key talking points:</a:t>
            </a:r>
          </a:p>
          <a:p>
            <a:r>
              <a:rPr lang="en-US" sz="900" b="0" i="0" u="none" strike="noStrike" kern="1200" baseline="0" dirty="0">
                <a:solidFill>
                  <a:schemeClr val="tx1"/>
                </a:solidFill>
                <a:latin typeface="Segoe UI Light" pitchFamily="34" charset="0"/>
                <a:ea typeface="+mn-ea"/>
                <a:cs typeface="+mn-cs"/>
              </a:rPr>
              <a:t>Return on investment (ROI): A measure of a project’s expected return in percentage terms. ROI is calculated by dividing net benefits (benefits minus costs) by costs.</a:t>
            </a:r>
          </a:p>
          <a:p>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Net present value (NPV): The present or current value of (discounted) future net cash flows given an interest rate (the discount rate). A positive project NPV normally indicates that the investment should be made, unless other projects have higher NPVs.</a:t>
            </a:r>
          </a:p>
          <a:p>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IT Time Saved: Requiring 80% less IT time required for administration of applications on PaaS, adding up to $132,240 saved in the first year. This allows the organization to focus on application innovation, not administrative tasks.</a:t>
            </a:r>
          </a:p>
          <a:p>
            <a:endParaRPr lang="en-US" sz="900" b="0" i="0" u="none" strike="noStrike" kern="1200" baseline="0" dirty="0">
              <a:solidFill>
                <a:schemeClr val="tx1"/>
              </a:solidFill>
              <a:latin typeface="Segoe UI Light" pitchFamily="34" charset="0"/>
              <a:ea typeface="+mn-ea"/>
              <a:cs typeface="+mn-cs"/>
            </a:endParaRPr>
          </a:p>
          <a:p>
            <a:r>
              <a:rPr lang="en-US" sz="900" b="0" i="0" u="none" strike="noStrike" kern="1200" baseline="0" dirty="0">
                <a:solidFill>
                  <a:schemeClr val="tx1"/>
                </a:solidFill>
                <a:latin typeface="Segoe UI Light" pitchFamily="34" charset="0"/>
                <a:ea typeface="+mn-ea"/>
                <a:cs typeface="+mn-cs"/>
              </a:rPr>
              <a:t>Faster Time to Market: Improving application delivery time-to-market by 50% with Azure PaaS, leading to $376,441 in increased profit in the first year. The organization could deliver applications running on Azure in half the time, meaning revenue could be earned more quickly.</a:t>
            </a:r>
          </a:p>
          <a:p>
            <a:endParaRPr lang="en-US" sz="900" b="0" i="0" u="none" strike="noStrike" kern="1200" baseline="0" dirty="0">
              <a:solidFill>
                <a:schemeClr val="tx1"/>
              </a:solidFill>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solidFill>
                  <a:prstClr val="black"/>
                </a:solidFill>
              </a:rPr>
              <a:t>Microsoft Envision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9/9/2019 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814667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chemeClr val="accent2">
                    <a:lumMod val="60000"/>
                    <a:lumOff val="40000"/>
                  </a:schemeClr>
                </a:solidFill>
              </a:rPr>
              <a:t>Speaker Notes: </a:t>
            </a:r>
          </a:p>
          <a:p>
            <a:r>
              <a:rPr lang="en-US" dirty="0"/>
              <a:t>One of the biggest benefits deploying on Azure is the ease of getting started. Microsoft strives to combine the agility that comes with instantaneous infrastructure with fast application deployment and configuration. To make this really easy, Microsoft</a:t>
            </a:r>
            <a:r>
              <a:rPr lang="en-US" baseline="0" dirty="0"/>
              <a:t> has</a:t>
            </a:r>
            <a:r>
              <a:rPr lang="en-US" dirty="0"/>
              <a:t> built solutions to deploy complex applications in simple ways, with many more options than any other cloud provider</a:t>
            </a:r>
            <a:r>
              <a:rPr lang="en-US" dirty="0">
                <a:solidFill>
                  <a:schemeClr val="accent2">
                    <a:lumMod val="60000"/>
                    <a:lumOff val="40000"/>
                  </a:schemeClr>
                </a:solidFill>
              </a:rPr>
              <a:t>. Microsoft has also made it possible</a:t>
            </a:r>
            <a:r>
              <a:rPr lang="en-US" baseline="0" dirty="0">
                <a:solidFill>
                  <a:schemeClr val="accent2">
                    <a:lumMod val="60000"/>
                    <a:lumOff val="40000"/>
                  </a:schemeClr>
                </a:solidFill>
              </a:rPr>
              <a:t> to launch Windows Server and Linux virtual machines in minutes on Azure. </a:t>
            </a:r>
          </a:p>
          <a:p>
            <a:endParaRPr lang="en-US" baseline="0" dirty="0">
              <a:solidFill>
                <a:schemeClr val="accent2">
                  <a:lumMod val="60000"/>
                  <a:lumOff val="40000"/>
                </a:schemeClr>
              </a:solidFill>
            </a:endParaRPr>
          </a:p>
          <a:p>
            <a:r>
              <a:rPr lang="en-US" baseline="0" dirty="0">
                <a:solidFill>
                  <a:schemeClr val="accent2">
                    <a:lumMod val="60000"/>
                    <a:lumOff val="40000"/>
                  </a:schemeClr>
                </a:solidFill>
              </a:rPr>
              <a:t>Azure offers:</a:t>
            </a:r>
          </a:p>
          <a:p>
            <a:pPr marL="171450" indent="-171450">
              <a:buFont typeface="Arial" panose="020B0604020202020204" pitchFamily="34" charset="0"/>
              <a:buChar char="•"/>
            </a:pPr>
            <a:r>
              <a:rPr lang="en-US" baseline="0" dirty="0">
                <a:solidFill>
                  <a:schemeClr val="accent2">
                    <a:lumMod val="60000"/>
                    <a:lumOff val="40000"/>
                  </a:schemeClr>
                </a:solidFill>
              </a:rPr>
              <a:t>Faster app deployment and configuration via Azure’s instant infrastructure availability</a:t>
            </a:r>
          </a:p>
          <a:p>
            <a:pPr marL="171450" indent="-171450">
              <a:buFont typeface="Arial" panose="020B0604020202020204" pitchFamily="34" charset="0"/>
              <a:buChar char="•"/>
            </a:pPr>
            <a:r>
              <a:rPr lang="en-US" baseline="0" dirty="0">
                <a:solidFill>
                  <a:schemeClr val="accent2">
                    <a:lumMod val="60000"/>
                    <a:lumOff val="40000"/>
                  </a:schemeClr>
                </a:solidFill>
              </a:rPr>
              <a:t>Preconfigured image templates to get you up and running with ease</a:t>
            </a:r>
          </a:p>
          <a:p>
            <a:pPr marL="171450" indent="-171450">
              <a:buFont typeface="Arial" panose="020B0604020202020204" pitchFamily="34" charset="0"/>
              <a:buChar char="•"/>
            </a:pPr>
            <a:r>
              <a:rPr lang="en-US" baseline="0" dirty="0">
                <a:solidFill>
                  <a:schemeClr val="accent2">
                    <a:lumMod val="60000"/>
                    <a:lumOff val="40000"/>
                  </a:schemeClr>
                </a:solidFill>
              </a:rPr>
              <a:t>Easy-to-use portals and dashboards enable you to track your Azure resource consumption</a:t>
            </a:r>
          </a:p>
          <a:p>
            <a:pPr marL="171450" indent="-171450">
              <a:buFont typeface="Arial" panose="020B0604020202020204" pitchFamily="34" charset="0"/>
              <a:buChar char="•"/>
            </a:pPr>
            <a:endParaRPr lang="en-US" baseline="0" dirty="0">
              <a:solidFill>
                <a:schemeClr val="accent2">
                  <a:lumMod val="60000"/>
                  <a:lumOff val="40000"/>
                </a:schemeClr>
              </a:solidFill>
            </a:endParaRPr>
          </a:p>
          <a:p>
            <a:pPr marL="0" indent="0">
              <a:buFont typeface="Arial" panose="020B0604020202020204" pitchFamily="34" charset="0"/>
              <a:buNone/>
            </a:pPr>
            <a:r>
              <a:rPr lang="en-US" baseline="0" dirty="0">
                <a:solidFill>
                  <a:schemeClr val="accent2">
                    <a:lumMod val="60000"/>
                    <a:lumOff val="40000"/>
                  </a:schemeClr>
                </a:solidFill>
              </a:rPr>
              <a:t>Azure offer superior support for many Microsoft software products including:</a:t>
            </a:r>
          </a:p>
          <a:p>
            <a:pPr marL="171450" indent="-171450">
              <a:buFont typeface="Arial" panose="020B0604020202020204" pitchFamily="34" charset="0"/>
              <a:buChar char="•"/>
            </a:pPr>
            <a:r>
              <a:rPr lang="en-US" baseline="0" dirty="0">
                <a:solidFill>
                  <a:schemeClr val="accent2">
                    <a:lumMod val="60000"/>
                    <a:lumOff val="40000"/>
                  </a:schemeClr>
                </a:solidFill>
              </a:rPr>
              <a:t>SharePoint</a:t>
            </a:r>
          </a:p>
          <a:p>
            <a:pPr marL="171450" indent="-171450">
              <a:buFont typeface="Arial" panose="020B0604020202020204" pitchFamily="34" charset="0"/>
              <a:buChar char="•"/>
            </a:pPr>
            <a:r>
              <a:rPr lang="en-US" baseline="0" dirty="0">
                <a:solidFill>
                  <a:schemeClr val="accent2">
                    <a:lumMod val="60000"/>
                    <a:lumOff val="40000"/>
                  </a:schemeClr>
                </a:solidFill>
              </a:rPr>
              <a:t>SQL Server</a:t>
            </a:r>
          </a:p>
          <a:p>
            <a:pPr marL="171450" indent="-171450">
              <a:buFont typeface="Arial" panose="020B0604020202020204" pitchFamily="34" charset="0"/>
              <a:buChar char="•"/>
            </a:pPr>
            <a:r>
              <a:rPr lang="en-US" baseline="0" dirty="0">
                <a:solidFill>
                  <a:schemeClr val="accent2">
                    <a:lumMod val="60000"/>
                    <a:lumOff val="40000"/>
                  </a:schemeClr>
                </a:solidFill>
              </a:rPr>
              <a:t>Azure SQL Database</a:t>
            </a:r>
          </a:p>
          <a:p>
            <a:pPr marL="171450" indent="-171450">
              <a:buFont typeface="Arial" panose="020B0604020202020204" pitchFamily="34" charset="0"/>
              <a:buChar char="•"/>
            </a:pPr>
            <a:r>
              <a:rPr lang="en-US" baseline="0" dirty="0">
                <a:solidFill>
                  <a:schemeClr val="accent2">
                    <a:lumMod val="60000"/>
                    <a:lumOff val="40000"/>
                  </a:schemeClr>
                </a:solidFill>
              </a:rPr>
              <a:t>Dynamics AX</a:t>
            </a:r>
          </a:p>
          <a:p>
            <a:pPr marL="171450" indent="-171450">
              <a:buFont typeface="Arial" panose="020B0604020202020204" pitchFamily="34" charset="0"/>
              <a:buChar char="•"/>
            </a:pPr>
            <a:r>
              <a:rPr lang="en-US" baseline="0" dirty="0">
                <a:solidFill>
                  <a:schemeClr val="accent2">
                    <a:lumMod val="60000"/>
                    <a:lumOff val="40000"/>
                  </a:schemeClr>
                </a:solidFill>
              </a:rPr>
              <a:t>Dynamics NAV/GP</a:t>
            </a:r>
          </a:p>
          <a:p>
            <a:pPr marL="171450" indent="-171450">
              <a:buFont typeface="Arial" panose="020B0604020202020204" pitchFamily="34" charset="0"/>
              <a:buChar char="•"/>
            </a:pPr>
            <a:r>
              <a:rPr lang="en-US" baseline="0" dirty="0">
                <a:solidFill>
                  <a:schemeClr val="accent2">
                    <a:lumMod val="60000"/>
                    <a:lumOff val="40000"/>
                  </a:schemeClr>
                </a:solidFill>
              </a:rPr>
              <a:t>BizTalk Server</a:t>
            </a:r>
          </a:p>
          <a:p>
            <a:pPr marL="171450" indent="-171450">
              <a:buFont typeface="Arial" panose="020B0604020202020204" pitchFamily="34" charset="0"/>
              <a:buChar char="•"/>
            </a:pPr>
            <a:r>
              <a:rPr lang="en-US" baseline="0" dirty="0">
                <a:solidFill>
                  <a:schemeClr val="accent2">
                    <a:lumMod val="60000"/>
                    <a:lumOff val="40000"/>
                  </a:schemeClr>
                </a:solidFill>
              </a:rPr>
              <a:t>HPC Pack</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aseline="0" dirty="0">
                <a:solidFill>
                  <a:schemeClr val="accent2">
                    <a:lumMod val="60000"/>
                    <a:lumOff val="40000"/>
                  </a:schemeClr>
                </a:solidFill>
              </a:rPr>
              <a:t>Additional Windows-Based Templates – In addition to the above deployment solutions, Azure has a growing community of more than 160 deployment templates across more than 110 contributors, many configuring solutions on Windows Server like creating a DSC pull server, deploying IIS, launching Chef on Windows, Puppet on Windows, creating HPC clusters, and configuring </a:t>
            </a:r>
            <a:r>
              <a:rPr lang="en-US" baseline="0" dirty="0" err="1">
                <a:solidFill>
                  <a:schemeClr val="accent2">
                    <a:lumMod val="60000"/>
                    <a:lumOff val="40000"/>
                  </a:schemeClr>
                </a:solidFill>
              </a:rPr>
              <a:t>WinRM</a:t>
            </a:r>
            <a:r>
              <a:rPr lang="en-US" baseline="0" dirty="0">
                <a:solidFill>
                  <a:schemeClr val="accent2">
                    <a:lumMod val="60000"/>
                    <a:lumOff val="40000"/>
                  </a:schemeClr>
                </a:solidFill>
              </a:rPr>
              <a:t>. You can find this large repository in </a:t>
            </a:r>
            <a:r>
              <a:rPr lang="en-US" baseline="0" dirty="0" err="1">
                <a:solidFill>
                  <a:schemeClr val="accent2">
                    <a:lumMod val="60000"/>
                    <a:lumOff val="40000"/>
                  </a:schemeClr>
                </a:solidFill>
              </a:rPr>
              <a:t>QuickStart</a:t>
            </a:r>
            <a:r>
              <a:rPr lang="en-US" baseline="0" dirty="0">
                <a:solidFill>
                  <a:schemeClr val="accent2">
                    <a:lumMod val="60000"/>
                    <a:lumOff val="40000"/>
                  </a:schemeClr>
                </a:solidFill>
              </a:rPr>
              <a:t> Templates and hosted in GitHub.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aseline="0" dirty="0">
              <a:solidFill>
                <a:schemeClr val="accent2">
                  <a:lumMod val="60000"/>
                  <a:lumOff val="40000"/>
                </a:schemeClr>
              </a:solidFill>
            </a:endParaRPr>
          </a:p>
          <a:p>
            <a:pPr marL="0" indent="0">
              <a:buFont typeface="Arial" panose="020B0604020202020204" pitchFamily="34" charset="0"/>
              <a:buNone/>
            </a:pPr>
            <a:r>
              <a:rPr lang="en-US" baseline="0" dirty="0">
                <a:solidFill>
                  <a:schemeClr val="accent2">
                    <a:lumMod val="60000"/>
                    <a:lumOff val="40000"/>
                  </a:schemeClr>
                </a:solidFill>
              </a:rPr>
              <a:t>We will explore many of the benefits of the above solutions later in this presentation. </a:t>
            </a:r>
          </a:p>
          <a:p>
            <a:pPr marL="0" indent="0">
              <a:buFont typeface="Arial" panose="020B0604020202020204" pitchFamily="34" charset="0"/>
              <a:buNone/>
            </a:pPr>
            <a:endParaRPr lang="en-US" baseline="0" dirty="0">
              <a:solidFill>
                <a:schemeClr val="accent2">
                  <a:lumMod val="60000"/>
                  <a:lumOff val="40000"/>
                </a:schemeClr>
              </a:solidFill>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Virtual Machines Marketplace - https://azure.microsoft.com/en-us/marketplace/virtual-machines/all/</a:t>
            </a:r>
            <a:endParaRPr lang="en-US" baseline="0" dirty="0">
              <a:solidFill>
                <a:schemeClr val="accent2">
                  <a:lumMod val="60000"/>
                  <a:lumOff val="40000"/>
                </a:schemeClr>
              </a:solidFill>
            </a:endParaRPr>
          </a:p>
          <a:p>
            <a:pPr marL="0" indent="0">
              <a:buFont typeface="Arial" panose="020B0604020202020204" pitchFamily="34" charset="0"/>
              <a:buNone/>
            </a:pPr>
            <a:endParaRPr lang="en-US" baseline="0" dirty="0">
              <a:solidFill>
                <a:schemeClr val="accent2">
                  <a:lumMod val="60000"/>
                  <a:lumOff val="40000"/>
                </a:schemeClr>
              </a:solidFill>
            </a:endParaRPr>
          </a:p>
          <a:p>
            <a:pPr marL="0" marR="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baseline="0" dirty="0">
                <a:solidFill>
                  <a:schemeClr val="accent2">
                    <a:lumMod val="60000"/>
                    <a:lumOff val="40000"/>
                  </a:schemeClr>
                </a:solidFill>
              </a:rPr>
              <a:t>Azure Active </a:t>
            </a:r>
            <a:r>
              <a:rPr lang="en-US" baseline="0" dirty="0" err="1">
                <a:solidFill>
                  <a:schemeClr val="accent2">
                    <a:lumMod val="60000"/>
                    <a:lumOff val="40000"/>
                  </a:schemeClr>
                </a:solidFill>
              </a:rPr>
              <a:t>Directoy</a:t>
            </a:r>
            <a:r>
              <a:rPr lang="en-US" baseline="0" dirty="0">
                <a:solidFill>
                  <a:schemeClr val="accent2">
                    <a:lumMod val="60000"/>
                    <a:lumOff val="40000"/>
                  </a:schemeClr>
                </a:solidFill>
              </a:rPr>
              <a:t> and Azure Active Director Domain Services, </a:t>
            </a:r>
            <a:r>
              <a:rPr lang="en-US" sz="1200" b="0" i="0" kern="1200" dirty="0">
                <a:solidFill>
                  <a:schemeClr val="tx1"/>
                </a:solidFill>
                <a:effectLst/>
                <a:latin typeface="+mn-lt"/>
                <a:ea typeface="MS PGothic" panose="020B0600070205080204" pitchFamily="34" charset="-128"/>
                <a:cs typeface="ＭＳ Ｐゴシック" charset="0"/>
              </a:rPr>
              <a:t>Use LDAP, Active Directory domain join, NTLM, and Kerberos authentication</a:t>
            </a:r>
          </a:p>
          <a:p>
            <a:pPr marL="0" indent="0">
              <a:buFont typeface="Arial" panose="020B0604020202020204" pitchFamily="34" charset="0"/>
              <a:buNone/>
            </a:pPr>
            <a:endParaRPr lang="en-US" baseline="0" dirty="0">
              <a:solidFill>
                <a:schemeClr val="accent2">
                  <a:lumMod val="60000"/>
                  <a:lumOff val="40000"/>
                </a:schemeClr>
              </a:solidFill>
            </a:endParaRPr>
          </a:p>
          <a:p>
            <a:pPr marL="0" indent="0">
              <a:buFont typeface="Arial" panose="020B0604020202020204" pitchFamily="34" charset="0"/>
              <a:buNone/>
            </a:pPr>
            <a:r>
              <a:rPr lang="en-US" baseline="0" dirty="0">
                <a:solidFill>
                  <a:schemeClr val="accent2">
                    <a:lumMod val="60000"/>
                    <a:lumOff val="40000"/>
                  </a:schemeClr>
                </a:solidFill>
              </a:rPr>
              <a:t>https://azure.microsoft.com/en-us/services/active-directory-ds/</a:t>
            </a:r>
          </a:p>
          <a:p>
            <a:pPr marL="0" indent="0">
              <a:buFont typeface="Arial" panose="020B0604020202020204" pitchFamily="34" charset="0"/>
              <a:buNone/>
            </a:pPr>
            <a:endParaRPr lang="en-US" baseline="0" dirty="0">
              <a:solidFill>
                <a:schemeClr val="accent2">
                  <a:lumMod val="60000"/>
                  <a:lumOff val="40000"/>
                </a:schemeClr>
              </a:solidFill>
            </a:endParaRPr>
          </a:p>
          <a:p>
            <a:pPr marL="0" indent="0">
              <a:buFont typeface="Arial" panose="020B0604020202020204" pitchFamily="34" charset="0"/>
              <a:buNone/>
            </a:pPr>
            <a:r>
              <a:rPr lang="en-US" b="1" baseline="0" dirty="0">
                <a:solidFill>
                  <a:schemeClr val="accent2">
                    <a:lumMod val="60000"/>
                    <a:lumOff val="40000"/>
                  </a:schemeClr>
                </a:solidFill>
              </a:rPr>
              <a:t>Additional Notes:</a:t>
            </a:r>
          </a:p>
          <a:p>
            <a:pPr marL="171450" indent="-171450">
              <a:buFont typeface="Arial" panose="020B0604020202020204" pitchFamily="34" charset="0"/>
              <a:buChar char="•"/>
            </a:pPr>
            <a:r>
              <a:rPr lang="en-US" baseline="0" dirty="0"/>
              <a:t>Quickly build virtual machines using certified, pre-configured software images for your Linux or Windows Server VMs from the Virtual Machines Marketplace</a:t>
            </a:r>
          </a:p>
          <a:p>
            <a:pPr marL="171450" indent="-171450">
              <a:buFont typeface="Arial" panose="020B0604020202020204" pitchFamily="34" charset="0"/>
              <a:buChar char="•"/>
            </a:pPr>
            <a:r>
              <a:rPr lang="en-US" dirty="0"/>
              <a:t>The</a:t>
            </a:r>
            <a:r>
              <a:rPr lang="en-US" baseline="0" dirty="0"/>
              <a:t> Virtual Machines marketplace has more than 750 virtual machine images to get you up and running quickly</a:t>
            </a:r>
          </a:p>
          <a:p>
            <a:pPr marL="171450" indent="-171450">
              <a:buFont typeface="Arial" panose="020B0604020202020204" pitchFamily="34" charset="0"/>
              <a:buChar char="•"/>
            </a:pPr>
            <a:r>
              <a:rPr lang="en-US" baseline="0" dirty="0"/>
              <a:t>Choose virtual machine images that have been created by Microsoft, Microsoft partners or the community, and some images that are available exclusively to MSDN subscribers</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Scale from 1 to thousands of virtual machine instances</a:t>
            </a:r>
          </a:p>
          <a:p>
            <a:pPr marL="171450" indent="-171450">
              <a:buFont typeface="Arial" panose="020B0604020202020204" pitchFamily="34" charset="0"/>
              <a:buChar char="•"/>
            </a:pPr>
            <a:r>
              <a:rPr lang="en-US" baseline="0" dirty="0"/>
              <a:t>Benefit from built-in virtual networking and load balancing</a:t>
            </a:r>
          </a:p>
          <a:p>
            <a:pPr marL="171450" indent="-171450">
              <a:buFont typeface="Arial" panose="020B0604020202020204" pitchFamily="34" charset="0"/>
              <a:buChar char="•"/>
            </a:pPr>
            <a:r>
              <a:rPr lang="en-US" baseline="0" dirty="0"/>
              <a:t>Leverage hybrid consistency with on-premises systems</a:t>
            </a:r>
          </a:p>
          <a:p>
            <a:pPr marL="171450" indent="-171450">
              <a:buFont typeface="Arial" panose="020B0604020202020204" pitchFamily="34" charset="0"/>
              <a:buChar char="•"/>
            </a:pPr>
            <a:r>
              <a:rPr lang="en-US" baseline="0" dirty="0"/>
              <a:t>Support Microsoft SQL Server and SharePoint Server</a:t>
            </a:r>
          </a:p>
          <a:p>
            <a:pPr marL="171450" indent="-171450">
              <a:buFont typeface="Arial" panose="020B0604020202020204" pitchFamily="34" charset="0"/>
              <a:buChar char="•"/>
            </a:pPr>
            <a:r>
              <a:rPr lang="en-US" baseline="0" dirty="0"/>
              <a:t>Run Oracle, MySQL, </a:t>
            </a:r>
            <a:r>
              <a:rPr lang="en-US" baseline="0" dirty="0" err="1"/>
              <a:t>Redis</a:t>
            </a:r>
            <a:r>
              <a:rPr lang="en-US" baseline="0" dirty="0"/>
              <a:t>, MongoDB</a:t>
            </a:r>
          </a:p>
          <a:p>
            <a:pPr marL="171450" indent="-171450">
              <a:buFont typeface="Arial" panose="020B0604020202020204" pitchFamily="34" charset="0"/>
              <a:buChar char="•"/>
            </a:pPr>
            <a:r>
              <a:rPr lang="en-US" baseline="0" dirty="0"/>
              <a:t>Save money with per-minute billing</a:t>
            </a:r>
          </a:p>
          <a:p>
            <a:pPr marL="171450" indent="-171450">
              <a:buFont typeface="Arial" panose="020B0604020202020204" pitchFamily="34" charset="0"/>
              <a:buChar char="•"/>
            </a:pPr>
            <a:r>
              <a:rPr lang="en-US" baseline="0" dirty="0"/>
              <a:t>Deploy any workload (Microsoft Windows, Linux, Microsoft SQL Server, Oracle, IBM, SAP, and Azure BizTalk Services,) and any language on nearly any operating system</a:t>
            </a:r>
          </a:p>
          <a:p>
            <a:pPr marL="171450" indent="-171450">
              <a:buFont typeface="Arial" panose="020B0604020202020204" pitchFamily="34" charset="0"/>
              <a:buChar char="•"/>
            </a:pPr>
            <a:r>
              <a:rPr lang="en-US" baseline="0" dirty="0"/>
              <a:t>Single-click deployment with Azure Resource Manager templates for virtual machines, virtual networks, and storage accounts, then manage as a single unit through advanced role-based authentication and control and per-resource tagging</a:t>
            </a:r>
          </a:p>
          <a:p>
            <a:pPr marL="171450" indent="-171450">
              <a:buFont typeface="Arial" panose="020B0604020202020204" pitchFamily="34" charset="0"/>
              <a:buChar char="•"/>
            </a:pPr>
            <a:r>
              <a:rPr lang="en-US" baseline="0" dirty="0"/>
              <a:t>Get great stability, performance and guidance when running Microsoft enterprise applications on Azure virtual machines (SharePoint, Dynamics, System Center, SQL Server, Active Directory, HPC Pack)</a:t>
            </a:r>
          </a:p>
          <a:p>
            <a:pPr marL="171450" indent="-171450">
              <a:buFont typeface="Arial" panose="020B0604020202020204" pitchFamily="34" charset="0"/>
              <a:buChar char="•"/>
            </a:pPr>
            <a:r>
              <a:rPr lang="en-US" baseline="0" dirty="0"/>
              <a:t>Protect virtual machines from viruses and malware using available anti-malware software from major security vendors such as Microsoft, Symantec, Trend Micro, McAfee and Kaspersky which can be configured and maintained remotely through the Azure portal, Azure PowerShell and from the command line</a:t>
            </a:r>
          </a:p>
          <a:p>
            <a:pPr marL="171450" indent="-171450">
              <a:buFont typeface="Arial" panose="020B0604020202020204" pitchFamily="34" charset="0"/>
              <a:buChar char="•"/>
            </a:pPr>
            <a:r>
              <a:rPr lang="en-US" baseline="0" dirty="0"/>
              <a:t>Secure sensitive data on your virtual machines with industry-leading encryption solutions from </a:t>
            </a:r>
            <a:r>
              <a:rPr lang="en-US" baseline="0" dirty="0" err="1"/>
              <a:t>CloudLink</a:t>
            </a:r>
            <a:r>
              <a:rPr lang="en-US" baseline="0" dirty="0"/>
              <a:t> and trend Micro, or </a:t>
            </a:r>
            <a:r>
              <a:rPr lang="en-US" baseline="0" dirty="0" err="1"/>
              <a:t>leveral</a:t>
            </a:r>
            <a:r>
              <a:rPr lang="en-US" baseline="0" dirty="0"/>
              <a:t> Microsoft SQL Server’s transparent data encryption for real-time application-level protection</a:t>
            </a:r>
          </a:p>
          <a:p>
            <a:pPr marL="171450" indent="-171450">
              <a:buFont typeface="Arial" panose="020B0604020202020204" pitchFamily="34" charset="0"/>
              <a:buChar char="•"/>
            </a:pPr>
            <a:r>
              <a:rPr lang="en-US" baseline="0" dirty="0"/>
              <a:t>Use Azure Key Vault to simplify management and security of your critical secrets.  SQL Server encryption keys for backup, transparent data encryption and </a:t>
            </a:r>
            <a:r>
              <a:rPr lang="en-US" baseline="0" dirty="0" err="1"/>
              <a:t>CloudLink</a:t>
            </a:r>
            <a:r>
              <a:rPr lang="en-US" baseline="0" dirty="0"/>
              <a:t> </a:t>
            </a:r>
            <a:r>
              <a:rPr lang="en-US" baseline="0" dirty="0" err="1"/>
              <a:t>SecureVM</a:t>
            </a:r>
            <a:r>
              <a:rPr lang="en-US" baseline="0" dirty="0"/>
              <a:t> can all be stored in Key Vault</a:t>
            </a:r>
          </a:p>
          <a:p>
            <a:pPr marL="171450" indent="-171450">
              <a:buFont typeface="Arial" panose="020B0604020202020204" pitchFamily="34" charset="0"/>
              <a:buChar char="•"/>
            </a:pPr>
            <a:r>
              <a:rPr lang="en-US" baseline="0" dirty="0"/>
              <a:t>Azure Disk Encryption enables you to encrypt your Linux (</a:t>
            </a:r>
            <a:r>
              <a:rPr lang="en-US" baseline="0" dirty="0" err="1"/>
              <a:t>dm</a:t>
            </a:r>
            <a:r>
              <a:rPr lang="en-US" baseline="0" dirty="0"/>
              <a:t>-crypt) and Windows (BitLocker Drive Encryption) virtual machine disks, including the boot and the data disks using Azure Key Vault.  All the data in the VM disks are encrypted at rest using industry-standard encryption technology in your Azure storage accounts. </a:t>
            </a:r>
            <a:r>
              <a:rPr lang="en-US" dirty="0"/>
              <a:t>Azure Disk Encryption is available only on Standard Tier virtual machines. It is not currently supported for DS virtual machines (Premium Storage).</a:t>
            </a:r>
          </a:p>
          <a:p>
            <a:pPr marL="171450" indent="-171450">
              <a:buFont typeface="Arial" panose="020B0604020202020204" pitchFamily="34" charset="0"/>
              <a:buChar char="•"/>
            </a:pPr>
            <a:r>
              <a:rPr lang="en-US" baseline="0" dirty="0"/>
              <a:t>Azure Virtual Machines is certified for FISMA, </a:t>
            </a:r>
            <a:r>
              <a:rPr lang="en-US" baseline="0" dirty="0" err="1"/>
              <a:t>FedRAMP</a:t>
            </a:r>
            <a:r>
              <a:rPr lang="en-US" baseline="0" dirty="0"/>
              <a:t>, HIPAA, PCI DSS Level 1 as well as a broad set of international and industry-specific compliance standards and country-specific standards.</a:t>
            </a:r>
          </a:p>
          <a:p>
            <a:pPr marL="171450" indent="-171450">
              <a:buFont typeface="Arial" panose="020B0604020202020204" pitchFamily="34" charset="0"/>
              <a:buChar char="•"/>
            </a:pPr>
            <a:r>
              <a:rPr lang="en-US" baseline="0" dirty="0"/>
              <a:t>Azure Virtual Network: </a:t>
            </a:r>
          </a:p>
          <a:p>
            <a:pPr marL="388712" lvl="1" indent="-171450">
              <a:buFont typeface="Arial" panose="020B0604020202020204" pitchFamily="34" charset="0"/>
              <a:buChar char="•"/>
            </a:pPr>
            <a:r>
              <a:rPr lang="en-US" baseline="0" dirty="0"/>
              <a:t>Build a hybrid infrastructure that you control</a:t>
            </a:r>
          </a:p>
          <a:p>
            <a:pPr marL="388712" lvl="1" indent="-171450">
              <a:buFont typeface="Arial" panose="020B0604020202020204" pitchFamily="34" charset="0"/>
              <a:buChar char="•"/>
            </a:pPr>
            <a:r>
              <a:rPr lang="en-US" baseline="0" dirty="0"/>
              <a:t>Bring your own IP addresses and DNS servers</a:t>
            </a:r>
          </a:p>
          <a:p>
            <a:pPr marL="388712" lvl="1" indent="-171450">
              <a:buFont typeface="Arial" panose="020B0604020202020204" pitchFamily="34" charset="0"/>
              <a:buChar char="•"/>
            </a:pPr>
            <a:r>
              <a:rPr lang="en-US" baseline="0" dirty="0"/>
              <a:t>Secure your connections with an </a:t>
            </a:r>
            <a:r>
              <a:rPr lang="en-US" baseline="0" dirty="0" err="1"/>
              <a:t>IPSec</a:t>
            </a:r>
            <a:r>
              <a:rPr lang="en-US" baseline="0" dirty="0"/>
              <a:t> VPN or ExpressRoute</a:t>
            </a:r>
          </a:p>
          <a:p>
            <a:pPr marL="388712" lvl="1" indent="-171450">
              <a:buFont typeface="Arial" panose="020B0604020202020204" pitchFamily="34" charset="0"/>
              <a:buChar char="•"/>
            </a:pPr>
            <a:r>
              <a:rPr lang="en-US" baseline="0" dirty="0"/>
              <a:t>Gain granular control over traffic between subnets</a:t>
            </a:r>
          </a:p>
          <a:p>
            <a:pPr marL="388712" lvl="1" indent="-171450">
              <a:buFont typeface="Arial" panose="020B0604020202020204" pitchFamily="34" charset="0"/>
              <a:buChar char="•"/>
            </a:pPr>
            <a:r>
              <a:rPr lang="en-US" baseline="0" dirty="0"/>
              <a:t>Create sophisticated network topologies using virtual appliances</a:t>
            </a:r>
          </a:p>
          <a:p>
            <a:pPr marL="388712" lvl="1" indent="-171450">
              <a:buFont typeface="Arial" panose="020B0604020202020204" pitchFamily="34" charset="0"/>
              <a:buChar char="•"/>
            </a:pPr>
            <a:r>
              <a:rPr lang="en-US" baseline="0" dirty="0"/>
              <a:t>Get an isolated and secure environment for your applications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Quickly build virtual machines using certified, pre-configured software images for your Linux or Windows Server VMs from the Virtual Machines Marketplace</a:t>
            </a:r>
          </a:p>
          <a:p>
            <a:r>
              <a:rPr lang="en-US" dirty="0"/>
              <a:t>The</a:t>
            </a:r>
            <a:r>
              <a:rPr lang="en-US" baseline="0" dirty="0"/>
              <a:t> Virtual Machines marketplace has more than 750 virtual machine images to get you up and running quickly</a:t>
            </a:r>
          </a:p>
          <a:p>
            <a:r>
              <a:rPr lang="en-US" baseline="0" dirty="0"/>
              <a:t>Choose virtual machine images that have been created by Microsoft, Microsoft partners or the community, and some images that are available exclusively to MSDN subscribers</a:t>
            </a:r>
          </a:p>
          <a:p>
            <a:endParaRPr lang="en-US" baseline="0" dirty="0"/>
          </a:p>
          <a:p>
            <a:r>
              <a:rPr lang="en-US" baseline="0" dirty="0"/>
              <a:t>	</a:t>
            </a: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9/9/2019 2:25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19872764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bg1"/>
                </a:solidFill>
                <a:latin typeface="Segoe UI Light" pitchFamily="34" charset="0"/>
                <a:ea typeface="+mn-ea"/>
                <a:cs typeface="+mn-cs"/>
              </a:rPr>
              <a:t>Speaker Notes</a:t>
            </a:r>
            <a:r>
              <a:rPr lang="en-US" sz="900" kern="1200" dirty="0">
                <a:solidFill>
                  <a:schemeClr val="bg1"/>
                </a:solidFill>
                <a:latin typeface="Segoe UI Light" pitchFamily="34" charset="0"/>
                <a:ea typeface="+mn-ea"/>
                <a:cs typeface="+mn-cs"/>
              </a:rPr>
              <a:t>:</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baseline="0" dirty="0"/>
              <a:t>Gain credibility with customers explaining back up is about protection of workload and data; DR is about how quickly they can be back in business if disaster strikes their data center</a:t>
            </a:r>
          </a:p>
          <a:p>
            <a:pPr marL="228600" indent="-228600">
              <a:buAutoNum type="arabicPeriod"/>
            </a:pPr>
            <a:r>
              <a:rPr lang="en-US" baseline="0" dirty="0"/>
              <a:t>Start with understanding what %age of mission critical and non-mission critical workloads have back up and DR; we hear around 25-30% are mission critical and have back-up and DR </a:t>
            </a:r>
            <a:r>
              <a:rPr lang="en-US" baseline="0" dirty="0" err="1"/>
              <a:t>soln</a:t>
            </a:r>
            <a:r>
              <a:rPr lang="en-US" baseline="0" dirty="0"/>
              <a:t>; the non-mission critical workloads are not backed up with DR solution because of </a:t>
            </a:r>
          </a:p>
          <a:p>
            <a:pPr marL="228600" indent="-228600">
              <a:buAutoNum type="arabicPeriod"/>
            </a:pPr>
            <a:r>
              <a:rPr lang="en-US" baseline="0" dirty="0"/>
              <a:t>Share Microsoft solution for back up and DR via ASR, Backup. Most of customers who have SC 2012 or WS 2012 can buy OMS suite add-on and get ASR and Backup as part of it. They still pay for Azure Storage cost for workload and data stored on Azure.</a:t>
            </a:r>
          </a:p>
          <a:p>
            <a:pPr marL="228600" indent="-228600">
              <a:buAutoNum type="arabicPeriod"/>
            </a:pPr>
            <a:r>
              <a:rPr lang="en-US" baseline="0" dirty="0"/>
              <a:t>Customers can have back-up and DR solution from a single vendor. Also ASR helps customers get back in business within mins.</a:t>
            </a:r>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r>
              <a:rPr lang="en-US" baseline="0" dirty="0"/>
              <a:t>Share the customer story if possible  - https://customers.microsoft.com/Pages/CustomerStory.aspx?recid=23023</a:t>
            </a:r>
            <a:endParaRPr lang="en-US" dirty="0"/>
          </a:p>
          <a:p>
            <a:pPr marL="228600" marR="0" indent="-228600" algn="l" defTabSz="932742" rtl="0" eaLnBrk="1" fontAlgn="auto" latinLnBrk="0" hangingPunct="1">
              <a:lnSpc>
                <a:spcPct val="90000"/>
              </a:lnSpc>
              <a:spcBef>
                <a:spcPts val="0"/>
              </a:spcBef>
              <a:spcAft>
                <a:spcPts val="340"/>
              </a:spcAft>
              <a:buClrTx/>
              <a:buSzTx/>
              <a:buFontTx/>
              <a:buAutoNum type="arabicPeriod"/>
              <a:tabLst/>
              <a:defRPr/>
            </a:pPr>
            <a:endParaRPr lang="en-US" baseline="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Easily backup VMs and data on Azure Storage and orchestrate recovery:</a:t>
            </a:r>
          </a:p>
          <a:p>
            <a:pPr lvl="2"/>
            <a:r>
              <a:rPr lang="en-US" sz="900" kern="1200" dirty="0">
                <a:solidFill>
                  <a:schemeClr val="tx1"/>
                </a:solidFill>
                <a:effectLst/>
                <a:latin typeface="Segoe UI Light" pitchFamily="34" charset="0"/>
                <a:ea typeface="+mn-ea"/>
                <a:cs typeface="+mn-cs"/>
              </a:rPr>
              <a:t>Protect important data off-site with automated backup to Azure</a:t>
            </a:r>
          </a:p>
          <a:p>
            <a:pPr lvl="2"/>
            <a:r>
              <a:rPr lang="en-US" sz="900" kern="1200" dirty="0">
                <a:solidFill>
                  <a:schemeClr val="tx1"/>
                </a:solidFill>
                <a:effectLst/>
                <a:latin typeface="Segoe UI Light" pitchFamily="34" charset="0"/>
                <a:ea typeface="+mn-ea"/>
                <a:cs typeface="+mn-cs"/>
              </a:rPr>
              <a:t>Ensure continuity</a:t>
            </a:r>
          </a:p>
          <a:p>
            <a:pPr lvl="2"/>
            <a:r>
              <a:rPr lang="en-US" sz="900" kern="1200" dirty="0">
                <a:solidFill>
                  <a:schemeClr val="tx1"/>
                </a:solidFill>
                <a:effectLst/>
                <a:latin typeface="Segoe UI Light" pitchFamily="34" charset="0"/>
                <a:ea typeface="+mn-ea"/>
                <a:cs typeface="+mn-cs"/>
              </a:rPr>
              <a:t>Consistent tools for backup &amp; recovery to local disk or Azure storage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9/9/2019 2:25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611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46</a:t>
            </a:fld>
            <a:endParaRPr lang="ko-KR" altLang="en-US" dirty="0"/>
          </a:p>
        </p:txBody>
      </p:sp>
    </p:spTree>
    <p:extLst>
      <p:ext uri="{BB962C8B-B14F-4D97-AF65-F5344CB8AC3E}">
        <p14:creationId xmlns:p14="http://schemas.microsoft.com/office/powerpoint/2010/main" val="2803361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9104038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A3048CB0-5F54-4984-84E6-1D22D32781CA}" type="slidenum">
              <a:rPr lang="ko-KR" altLang="en-US" smtClean="0">
                <a:solidFill>
                  <a:prstClr val="black"/>
                </a:solidFill>
              </a:rPr>
              <a:pPr/>
              <a:t>54</a:t>
            </a:fld>
            <a:endParaRPr lang="ko-KR" altLang="en-US">
              <a:solidFill>
                <a:prstClr val="black"/>
              </a:solidFill>
            </a:endParaRPr>
          </a:p>
        </p:txBody>
      </p:sp>
    </p:spTree>
    <p:extLst>
      <p:ext uri="{BB962C8B-B14F-4D97-AF65-F5344CB8AC3E}">
        <p14:creationId xmlns:p14="http://schemas.microsoft.com/office/powerpoint/2010/main" val="2734069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63</a:t>
            </a:fld>
            <a:endParaRPr lang="ko-KR" altLang="en-US" dirty="0"/>
          </a:p>
        </p:txBody>
      </p:sp>
    </p:spTree>
    <p:extLst>
      <p:ext uri="{BB962C8B-B14F-4D97-AF65-F5344CB8AC3E}">
        <p14:creationId xmlns:p14="http://schemas.microsoft.com/office/powerpoint/2010/main" val="205430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79</a:t>
            </a:fld>
            <a:endParaRPr lang="ko-KR" altLang="en-US" dirty="0"/>
          </a:p>
        </p:txBody>
      </p:sp>
    </p:spTree>
    <p:extLst>
      <p:ext uri="{BB962C8B-B14F-4D97-AF65-F5344CB8AC3E}">
        <p14:creationId xmlns:p14="http://schemas.microsoft.com/office/powerpoint/2010/main" val="1694098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12</a:t>
            </a:fld>
            <a:endParaRPr lang="ko-KR" altLang="en-US" dirty="0"/>
          </a:p>
        </p:txBody>
      </p:sp>
    </p:spTree>
    <p:extLst>
      <p:ext uri="{BB962C8B-B14F-4D97-AF65-F5344CB8AC3E}">
        <p14:creationId xmlns:p14="http://schemas.microsoft.com/office/powerpoint/2010/main" val="3428680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E92731A-71A0-4F8F-9CB3-315CCAE63D7D}" type="slidenum">
              <a:rPr lang="ko-KR" altLang="en-US" smtClean="0"/>
              <a:t>14</a:t>
            </a:fld>
            <a:endParaRPr lang="ko-KR" altLang="en-US"/>
          </a:p>
        </p:txBody>
      </p:sp>
    </p:spTree>
    <p:extLst>
      <p:ext uri="{BB962C8B-B14F-4D97-AF65-F5344CB8AC3E}">
        <p14:creationId xmlns:p14="http://schemas.microsoft.com/office/powerpoint/2010/main" val="3243004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E92731A-71A0-4F8F-9CB3-315CCAE63D7D}" type="slidenum">
              <a:rPr lang="ko-KR" altLang="en-US" smtClean="0"/>
              <a:t>15</a:t>
            </a:fld>
            <a:endParaRPr lang="ko-KR" altLang="en-US"/>
          </a:p>
        </p:txBody>
      </p:sp>
    </p:spTree>
    <p:extLst>
      <p:ext uri="{BB962C8B-B14F-4D97-AF65-F5344CB8AC3E}">
        <p14:creationId xmlns:p14="http://schemas.microsoft.com/office/powerpoint/2010/main" val="2895116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E92731A-71A0-4F8F-9CB3-315CCAE63D7D}" type="slidenum">
              <a:rPr lang="ko-KR" altLang="en-US" smtClean="0"/>
              <a:t>16</a:t>
            </a:fld>
            <a:endParaRPr lang="ko-KR" altLang="en-US"/>
          </a:p>
        </p:txBody>
      </p:sp>
    </p:spTree>
    <p:extLst>
      <p:ext uri="{BB962C8B-B14F-4D97-AF65-F5344CB8AC3E}">
        <p14:creationId xmlns:p14="http://schemas.microsoft.com/office/powerpoint/2010/main" val="2802853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fld id="{AE92731A-71A0-4F8F-9CB3-315CCAE63D7D}" type="slidenum">
              <a:rPr lang="ko-KR" altLang="en-US" smtClean="0"/>
              <a:t>17</a:t>
            </a:fld>
            <a:endParaRPr lang="ko-KR" altLang="en-US"/>
          </a:p>
        </p:txBody>
      </p:sp>
    </p:spTree>
    <p:extLst>
      <p:ext uri="{BB962C8B-B14F-4D97-AF65-F5344CB8AC3E}">
        <p14:creationId xmlns:p14="http://schemas.microsoft.com/office/powerpoint/2010/main" val="1441478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18</a:t>
            </a:fld>
            <a:endParaRPr lang="ko-KR" altLang="en-US" dirty="0"/>
          </a:p>
        </p:txBody>
      </p:sp>
    </p:spTree>
    <p:extLst>
      <p:ext uri="{BB962C8B-B14F-4D97-AF65-F5344CB8AC3E}">
        <p14:creationId xmlns:p14="http://schemas.microsoft.com/office/powerpoint/2010/main" val="226571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718549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4746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192000" cy="17561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04149" y="1796852"/>
            <a:ext cx="10387851"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796852"/>
            <a:ext cx="1761724" cy="1737874"/>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34294" y="2451287"/>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11" name="Rectangle 10"/>
          <p:cNvSpPr/>
          <p:nvPr userDrawn="1"/>
        </p:nvSpPr>
        <p:spPr bwMode="auto">
          <a:xfrm>
            <a:off x="7589626" y="3986802"/>
            <a:ext cx="3653949" cy="2146734"/>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2854" tIns="91427" rIns="182854" bIns="91427" numCol="1" rtlCol="0" anchor="ctr" anchorCtr="0" compatLnSpc="1">
            <a:prstTxWarp prst="textNoShape">
              <a:avLst/>
            </a:prstTxWarp>
          </a:bodyPr>
          <a:lstStyle/>
          <a:p>
            <a:pPr marL="0" marR="0" lvl="0" indent="0" algn="l" defTabSz="685713"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12" name="Group 11"/>
          <p:cNvGrpSpPr/>
          <p:nvPr userDrawn="1"/>
        </p:nvGrpSpPr>
        <p:grpSpPr>
          <a:xfrm>
            <a:off x="9131768" y="3635214"/>
            <a:ext cx="572799" cy="572880"/>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0619784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14491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27776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비교">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12626" y="1193299"/>
            <a:ext cx="5476462" cy="5024506"/>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Content Placeholder 3"/>
          <p:cNvSpPr>
            <a:spLocks noGrp="1"/>
          </p:cNvSpPr>
          <p:nvPr>
            <p:ph sz="half" idx="2"/>
          </p:nvPr>
        </p:nvSpPr>
        <p:spPr>
          <a:xfrm>
            <a:off x="6012270" y="1193299"/>
            <a:ext cx="5701747" cy="5024505"/>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9" name="제목 1"/>
          <p:cNvSpPr>
            <a:spLocks noGrp="1"/>
          </p:cNvSpPr>
          <p:nvPr>
            <p:ph type="title"/>
          </p:nvPr>
        </p:nvSpPr>
        <p:spPr>
          <a:xfrm>
            <a:off x="412626" y="56508"/>
            <a:ext cx="10982739" cy="969685"/>
          </a:xfrm>
        </p:spPr>
        <p:txBody>
          <a:bodyPr anchor="b">
            <a:normAutofit/>
          </a:bodyPr>
          <a:lstStyle>
            <a:lvl1pPr>
              <a:defRPr sz="4400" baseline="0">
                <a:latin typeface="+mj-lt"/>
                <a:ea typeface="+mj-ea"/>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199868986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표지">
    <p:spTree>
      <p:nvGrpSpPr>
        <p:cNvPr id="1" name=""/>
        <p:cNvGrpSpPr/>
        <p:nvPr/>
      </p:nvGrpSpPr>
      <p:grpSpPr>
        <a:xfrm>
          <a:off x="0" y="0"/>
          <a:ext cx="0" cy="0"/>
          <a:chOff x="0" y="0"/>
          <a:chExt cx="0" cy="0"/>
        </a:xfrm>
      </p:grpSpPr>
      <p:sp>
        <p:nvSpPr>
          <p:cNvPr id="2" name="Title 1"/>
          <p:cNvSpPr>
            <a:spLocks noGrp="1"/>
          </p:cNvSpPr>
          <p:nvPr>
            <p:ph type="title"/>
          </p:nvPr>
        </p:nvSpPr>
        <p:spPr>
          <a:xfrm>
            <a:off x="831850" y="1883802"/>
            <a:ext cx="10515600" cy="1903701"/>
          </a:xfrm>
        </p:spPr>
        <p:txBody>
          <a:bodyPr anchor="b">
            <a:normAutofit/>
          </a:bodyPr>
          <a:lstStyle>
            <a:lvl1pPr>
              <a:defRPr sz="5400" baseline="0">
                <a:latin typeface="+mj-lt"/>
                <a:ea typeface="+mj-ea"/>
              </a:defRPr>
            </a:lvl1pPr>
          </a:lstStyle>
          <a:p>
            <a:r>
              <a:rPr lang="ko-KR" altLang="en-US"/>
              <a:t>마스터 제목 스타일 편집</a:t>
            </a:r>
            <a:endParaRPr lang="ko-KR" altLang="en-US" dirty="0"/>
          </a:p>
        </p:txBody>
      </p:sp>
      <p:sp>
        <p:nvSpPr>
          <p:cNvPr id="3" name="Text Placeholder 2"/>
          <p:cNvSpPr>
            <a:spLocks noGrp="1"/>
          </p:cNvSpPr>
          <p:nvPr>
            <p:ph type="body" idx="1"/>
          </p:nvPr>
        </p:nvSpPr>
        <p:spPr>
          <a:xfrm>
            <a:off x="838200" y="4147710"/>
            <a:ext cx="10509250" cy="1500187"/>
          </a:xfrm>
        </p:spPr>
        <p:txBody>
          <a:bodyPr/>
          <a:lstStyle>
            <a:lvl1pPr marL="0" indent="0">
              <a:buNone/>
              <a:defRPr sz="2400" baseline="0">
                <a:solidFill>
                  <a:schemeClr val="tx1">
                    <a:lumMod val="75000"/>
                    <a:lumOff val="25000"/>
                  </a:schemeClr>
                </a:solidFill>
                <a:latin typeface="Segoe Pro Light" panose="020B0302040504020203" pitchFamily="34" charset="0"/>
                <a:ea typeface="나눔바른고딕 Light" panose="020B0603020101020101"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Tree>
    <p:extLst>
      <p:ext uri="{BB962C8B-B14F-4D97-AF65-F5344CB8AC3E}">
        <p14:creationId xmlns:p14="http://schemas.microsoft.com/office/powerpoint/2010/main" val="68421153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9" name="Rectangle 8"/>
          <p:cNvSpPr/>
          <p:nvPr userDrawn="1"/>
        </p:nvSpPr>
        <p:spPr>
          <a:xfrm>
            <a:off x="283743" y="254736"/>
            <a:ext cx="1490604" cy="6450992"/>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8" name="Rectangle 7"/>
          <p:cNvSpPr/>
          <p:nvPr userDrawn="1"/>
        </p:nvSpPr>
        <p:spPr>
          <a:xfrm>
            <a:off x="90549" y="93440"/>
            <a:ext cx="702529" cy="632273"/>
          </a:xfrm>
          <a:prstGeom prst="rect">
            <a:avLst/>
          </a:prstGeom>
          <a:solidFill>
            <a:schemeClr val="bg1"/>
          </a:solid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3" name="Content Placeholder 2"/>
          <p:cNvSpPr>
            <a:spLocks noGrp="1"/>
          </p:cNvSpPr>
          <p:nvPr>
            <p:ph idx="1" hasCustomPrompt="1"/>
          </p:nvPr>
        </p:nvSpPr>
        <p:spPr>
          <a:xfrm>
            <a:off x="1967542" y="1652297"/>
            <a:ext cx="9697077" cy="4887449"/>
          </a:xfrm>
        </p:spPr>
        <p:txBody>
          <a:bodyPr anchor="t">
            <a:normAutofit/>
          </a:bodyPr>
          <a:lstStyle>
            <a:lvl1pPr marL="411480" indent="-411480" algn="l">
              <a:lnSpc>
                <a:spcPct val="150000"/>
              </a:lnSpc>
              <a:buFont typeface="Arial" panose="020B0604020202020204" pitchFamily="34" charset="0"/>
              <a:buChar char="•"/>
              <a:defRPr sz="1320" b="1">
                <a:latin typeface="맑은 고딕" panose="020B0503020000020004" pitchFamily="50" charset="-127"/>
                <a:ea typeface="맑은 고딕" panose="020B0503020000020004" pitchFamily="50" charset="-127"/>
              </a:defRPr>
            </a:lvl1pPr>
            <a:lvl2pPr marL="754380" indent="-342900">
              <a:lnSpc>
                <a:spcPct val="150000"/>
              </a:lnSpc>
              <a:buFont typeface="Wingdings" panose="05000000000000000000" pitchFamily="2" charset="2"/>
              <a:buChar char="§"/>
              <a:defRPr sz="1260" b="1"/>
            </a:lvl2pPr>
            <a:lvl3pPr>
              <a:lnSpc>
                <a:spcPct val="150000"/>
              </a:lnSpc>
              <a:defRPr/>
            </a:lvl3pPr>
            <a:lvl4pPr>
              <a:lnSpc>
                <a:spcPct val="150000"/>
              </a:lnSpc>
              <a:defRPr/>
            </a:lvl4pPr>
            <a:lvl5pPr>
              <a:lnSpc>
                <a:spcPct val="150000"/>
              </a:lnSpc>
              <a:defRPr/>
            </a:lvl5pPr>
          </a:lstStyle>
          <a:p>
            <a:pPr lvl="0"/>
            <a:r>
              <a:rPr lang="en-US" altLang="ko-KR" dirty="0" smtClean="0"/>
              <a:t>Article</a:t>
            </a:r>
          </a:p>
          <a:p>
            <a:pPr lvl="1"/>
            <a:r>
              <a:rPr lang="ko-KR" altLang="en-US" dirty="0" smtClean="0"/>
              <a:t>내용</a:t>
            </a:r>
            <a:endParaRPr lang="en-US" dirty="0"/>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pic>
        <p:nvPicPr>
          <p:cNvPr id="1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995" y="188000"/>
            <a:ext cx="502312" cy="452081"/>
          </a:xfrm>
          <a:prstGeom prst="rect">
            <a:avLst/>
          </a:prstGeom>
        </p:spPr>
      </p:pic>
      <p:sp>
        <p:nvSpPr>
          <p:cNvPr id="12"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18"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Tree>
    <p:extLst>
      <p:ext uri="{BB962C8B-B14F-4D97-AF65-F5344CB8AC3E}">
        <p14:creationId xmlns:p14="http://schemas.microsoft.com/office/powerpoint/2010/main" val="78490073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sp>
        <p:nvSpPr>
          <p:cNvPr id="27" name="Rectangle 60"/>
          <p:cNvSpPr/>
          <p:nvPr userDrawn="1"/>
        </p:nvSpPr>
        <p:spPr>
          <a:xfrm>
            <a:off x="4501820"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28" name="Rectangle 61"/>
          <p:cNvSpPr/>
          <p:nvPr userDrawn="1"/>
        </p:nvSpPr>
        <p:spPr>
          <a:xfrm>
            <a:off x="4501820"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29" name="Rectangle 62"/>
          <p:cNvSpPr/>
          <p:nvPr userDrawn="1"/>
        </p:nvSpPr>
        <p:spPr>
          <a:xfrm>
            <a:off x="7038653"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0" name="Rectangle 63"/>
          <p:cNvSpPr/>
          <p:nvPr userDrawn="1"/>
        </p:nvSpPr>
        <p:spPr>
          <a:xfrm>
            <a:off x="7038653"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1" name="Rectangle 64"/>
          <p:cNvSpPr/>
          <p:nvPr userDrawn="1"/>
        </p:nvSpPr>
        <p:spPr>
          <a:xfrm>
            <a:off x="9540552"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2" name="Rectangle 65"/>
          <p:cNvSpPr/>
          <p:nvPr userDrawn="1"/>
        </p:nvSpPr>
        <p:spPr>
          <a:xfrm>
            <a:off x="9540552"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3" name="Rectangle 12"/>
          <p:cNvSpPr/>
          <p:nvPr userDrawn="1"/>
        </p:nvSpPr>
        <p:spPr>
          <a:xfrm>
            <a:off x="1977701"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4" name="Rectangle 59"/>
          <p:cNvSpPr/>
          <p:nvPr userDrawn="1"/>
        </p:nvSpPr>
        <p:spPr>
          <a:xfrm>
            <a:off x="1977701" y="4093415"/>
            <a:ext cx="2204267" cy="2290734"/>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5" name="Picture Placeholder 18"/>
          <p:cNvSpPr>
            <a:spLocks noGrp="1"/>
          </p:cNvSpPr>
          <p:nvPr>
            <p:ph type="pic" sz="quarter" idx="14"/>
          </p:nvPr>
        </p:nvSpPr>
        <p:spPr>
          <a:xfrm>
            <a:off x="1977701"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36" name="Isosceles Triangle 14"/>
          <p:cNvSpPr/>
          <p:nvPr userDrawn="1"/>
        </p:nvSpPr>
        <p:spPr>
          <a:xfrm>
            <a:off x="2969429"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7" name="Text Placeholder 10"/>
          <p:cNvSpPr>
            <a:spLocks noGrp="1"/>
          </p:cNvSpPr>
          <p:nvPr>
            <p:ph type="body" sz="quarter" idx="16"/>
          </p:nvPr>
        </p:nvSpPr>
        <p:spPr>
          <a:xfrm>
            <a:off x="2012749"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8" name="Text Placeholder 10"/>
          <p:cNvSpPr>
            <a:spLocks noGrp="1"/>
          </p:cNvSpPr>
          <p:nvPr>
            <p:ph type="body" sz="quarter" idx="17"/>
          </p:nvPr>
        </p:nvSpPr>
        <p:spPr>
          <a:xfrm>
            <a:off x="2109757" y="4174655"/>
            <a:ext cx="1940155" cy="2109799"/>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9" name="Picture Placeholder 18"/>
          <p:cNvSpPr>
            <a:spLocks noGrp="1"/>
          </p:cNvSpPr>
          <p:nvPr>
            <p:ph type="pic" sz="quarter" idx="18"/>
          </p:nvPr>
        </p:nvSpPr>
        <p:spPr>
          <a:xfrm>
            <a:off x="4498480"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0" name="Isosceles Triangle 34"/>
          <p:cNvSpPr/>
          <p:nvPr userDrawn="1"/>
        </p:nvSpPr>
        <p:spPr>
          <a:xfrm>
            <a:off x="5490208"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1" name="Text Placeholder 10"/>
          <p:cNvSpPr>
            <a:spLocks noGrp="1"/>
          </p:cNvSpPr>
          <p:nvPr>
            <p:ph type="body" sz="quarter" idx="19"/>
          </p:nvPr>
        </p:nvSpPr>
        <p:spPr>
          <a:xfrm>
            <a:off x="4533528"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2" name="Text Placeholder 10"/>
          <p:cNvSpPr>
            <a:spLocks noGrp="1"/>
          </p:cNvSpPr>
          <p:nvPr>
            <p:ph type="body" sz="quarter" idx="20"/>
          </p:nvPr>
        </p:nvSpPr>
        <p:spPr>
          <a:xfrm>
            <a:off x="4630536"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3" name="Picture Placeholder 18"/>
          <p:cNvSpPr>
            <a:spLocks noGrp="1"/>
          </p:cNvSpPr>
          <p:nvPr>
            <p:ph type="pic" sz="quarter" idx="21"/>
          </p:nvPr>
        </p:nvSpPr>
        <p:spPr>
          <a:xfrm>
            <a:off x="7038307"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4" name="Isosceles Triangle 40"/>
          <p:cNvSpPr/>
          <p:nvPr userDrawn="1"/>
        </p:nvSpPr>
        <p:spPr>
          <a:xfrm>
            <a:off x="8030035"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5" name="Text Placeholder 10"/>
          <p:cNvSpPr>
            <a:spLocks noGrp="1"/>
          </p:cNvSpPr>
          <p:nvPr>
            <p:ph type="body" sz="quarter" idx="22"/>
          </p:nvPr>
        </p:nvSpPr>
        <p:spPr>
          <a:xfrm>
            <a:off x="7073355"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6" name="Text Placeholder 10"/>
          <p:cNvSpPr>
            <a:spLocks noGrp="1"/>
          </p:cNvSpPr>
          <p:nvPr>
            <p:ph type="body" sz="quarter" idx="23"/>
          </p:nvPr>
        </p:nvSpPr>
        <p:spPr>
          <a:xfrm>
            <a:off x="7170363"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7" name="Picture Placeholder 18"/>
          <p:cNvSpPr>
            <a:spLocks noGrp="1"/>
          </p:cNvSpPr>
          <p:nvPr>
            <p:ph type="pic" sz="quarter" idx="24"/>
          </p:nvPr>
        </p:nvSpPr>
        <p:spPr>
          <a:xfrm>
            <a:off x="9543208"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dirty="0"/>
          </a:p>
        </p:txBody>
      </p:sp>
      <p:sp>
        <p:nvSpPr>
          <p:cNvPr id="48" name="Isosceles Triangle 46"/>
          <p:cNvSpPr/>
          <p:nvPr userDrawn="1"/>
        </p:nvSpPr>
        <p:spPr>
          <a:xfrm>
            <a:off x="10534936"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9" name="Text Placeholder 10"/>
          <p:cNvSpPr>
            <a:spLocks noGrp="1"/>
          </p:cNvSpPr>
          <p:nvPr>
            <p:ph type="body" sz="quarter" idx="25"/>
          </p:nvPr>
        </p:nvSpPr>
        <p:spPr>
          <a:xfrm>
            <a:off x="9578256"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0" name="Text Placeholder 10"/>
          <p:cNvSpPr>
            <a:spLocks noGrp="1"/>
          </p:cNvSpPr>
          <p:nvPr>
            <p:ph type="body" sz="quarter" idx="26"/>
          </p:nvPr>
        </p:nvSpPr>
        <p:spPr>
          <a:xfrm>
            <a:off x="9675264"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4"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55"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
        <p:nvSpPr>
          <p:cNvPr id="52" name="슬라이드 번호 개체 틀 22"/>
          <p:cNvSpPr txBox="1">
            <a:spLocks/>
          </p:cNvSpPr>
          <p:nvPr userDrawn="1"/>
        </p:nvSpPr>
        <p:spPr>
          <a:xfrm>
            <a:off x="10720685" y="6368466"/>
            <a:ext cx="890588" cy="403225"/>
          </a:xfrm>
          <a:prstGeom prst="rect">
            <a:avLst/>
          </a:prstGeom>
          <a:ln/>
        </p:spPr>
        <p:txBody>
          <a:bodyPr vert="horz" lIns="91440" tIns="45720" rIns="91440" bIns="45720" rtlCol="0" anchor="ctr"/>
          <a:lstStyle>
            <a:defPPr rtl="0">
              <a:defRPr lang="ko-kr"/>
            </a:defPPr>
            <a:lvl1pPr marL="0" algn="r" defTabSz="914400" rtl="0" eaLnBrk="1" latinLnBrk="0" hangingPunct="1">
              <a:defRPr sz="1200"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1761D-FC2D-4D6B-8D05-FB478B6AE40A}" type="slidenum">
              <a:rPr lang="en-US" altLang="ko-KR" smtClean="0"/>
              <a:pPr/>
              <a:t>‹#›</a:t>
            </a:fld>
            <a:endParaRPr lang="en-US" altLang="ko-KR"/>
          </a:p>
        </p:txBody>
      </p:sp>
    </p:spTree>
    <p:extLst>
      <p:ext uri="{BB962C8B-B14F-4D97-AF65-F5344CB8AC3E}">
        <p14:creationId xmlns:p14="http://schemas.microsoft.com/office/powerpoint/2010/main" val="182727587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smtClean="0"/>
              <a:t>마스터 제목 스타일 편집</a:t>
            </a:r>
            <a:endParaRPr lang="ko-KR" altLang="en-US" dirty="0"/>
          </a:p>
        </p:txBody>
      </p:sp>
      <p:sp>
        <p:nvSpPr>
          <p:cNvPr id="3" name="내용 개체 틀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smtClean="0"/>
              <a:t>마스터 텍스트 스타일 편집</a:t>
            </a:r>
          </a:p>
          <a:p>
            <a:pPr marL="0" lvl="1" indent="0" rtl="0">
              <a:lnSpc>
                <a:spcPct val="150000"/>
              </a:lnSpc>
              <a:spcBef>
                <a:spcPts val="1000"/>
              </a:spcBef>
              <a:spcAft>
                <a:spcPts val="1200"/>
              </a:spcAft>
              <a:buNone/>
            </a:pPr>
            <a:r>
              <a:rPr lang="ko-KR" altLang="en-US" smtClean="0"/>
              <a:t>둘째 수준</a:t>
            </a:r>
          </a:p>
          <a:p>
            <a:pPr marL="0" lvl="2" indent="0" rtl="0">
              <a:lnSpc>
                <a:spcPct val="150000"/>
              </a:lnSpc>
              <a:spcBef>
                <a:spcPts val="1000"/>
              </a:spcBef>
              <a:spcAft>
                <a:spcPts val="1200"/>
              </a:spcAft>
              <a:buNone/>
            </a:pPr>
            <a:r>
              <a:rPr lang="ko-KR" altLang="en-US" smtClean="0"/>
              <a:t>셋째 수준</a:t>
            </a:r>
          </a:p>
          <a:p>
            <a:pPr marL="0" lvl="3" indent="0" rtl="0">
              <a:lnSpc>
                <a:spcPct val="150000"/>
              </a:lnSpc>
              <a:spcBef>
                <a:spcPts val="1000"/>
              </a:spcBef>
              <a:spcAft>
                <a:spcPts val="1200"/>
              </a:spcAft>
              <a:buNone/>
            </a:pPr>
            <a:r>
              <a:rPr lang="ko-KR" altLang="en-US" smtClean="0"/>
              <a:t>넷째 수준</a:t>
            </a:r>
          </a:p>
          <a:p>
            <a:pPr marL="0" lvl="4" indent="0" rtl="0">
              <a:lnSpc>
                <a:spcPct val="150000"/>
              </a:lnSpc>
              <a:spcBef>
                <a:spcPts val="1000"/>
              </a:spcBef>
              <a:spcAft>
                <a:spcPts val="1200"/>
              </a:spcAft>
              <a:buNone/>
            </a:pPr>
            <a:r>
              <a:rPr lang="ko-KR" altLang="en-US"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2019년 9월 9일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1335655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2019-09-09</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843732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684887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1175599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358239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2019-09-09</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53599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2703429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2019년 9월 9일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3" Type="http://schemas.openxmlformats.org/officeDocument/2006/relationships/image" Target="../media/image27.emf"/><Relationship Id="rId18" Type="http://schemas.openxmlformats.org/officeDocument/2006/relationships/image" Target="../media/image32.emf"/><Relationship Id="rId26" Type="http://schemas.openxmlformats.org/officeDocument/2006/relationships/image" Target="../media/image40.emf"/><Relationship Id="rId39" Type="http://schemas.openxmlformats.org/officeDocument/2006/relationships/image" Target="../media/image53.emf"/><Relationship Id="rId21" Type="http://schemas.openxmlformats.org/officeDocument/2006/relationships/image" Target="../media/image35.emf"/><Relationship Id="rId34" Type="http://schemas.openxmlformats.org/officeDocument/2006/relationships/image" Target="../media/image48.emf"/><Relationship Id="rId42" Type="http://schemas.openxmlformats.org/officeDocument/2006/relationships/image" Target="../media/image56.emf"/><Relationship Id="rId47" Type="http://schemas.openxmlformats.org/officeDocument/2006/relationships/image" Target="../media/image61.emf"/><Relationship Id="rId50" Type="http://schemas.openxmlformats.org/officeDocument/2006/relationships/image" Target="../media/image64.emf"/><Relationship Id="rId55" Type="http://schemas.openxmlformats.org/officeDocument/2006/relationships/image" Target="../media/image69.png"/><Relationship Id="rId7" Type="http://schemas.openxmlformats.org/officeDocument/2006/relationships/image" Target="../media/image21.emf"/><Relationship Id="rId2" Type="http://schemas.openxmlformats.org/officeDocument/2006/relationships/notesSlide" Target="../notesSlides/notesSlide12.xml"/><Relationship Id="rId16" Type="http://schemas.openxmlformats.org/officeDocument/2006/relationships/image" Target="../media/image30.emf"/><Relationship Id="rId20" Type="http://schemas.openxmlformats.org/officeDocument/2006/relationships/image" Target="../media/image34.emf"/><Relationship Id="rId29" Type="http://schemas.openxmlformats.org/officeDocument/2006/relationships/image" Target="../media/image43.emf"/><Relationship Id="rId41" Type="http://schemas.openxmlformats.org/officeDocument/2006/relationships/image" Target="../media/image55.emf"/><Relationship Id="rId54" Type="http://schemas.openxmlformats.org/officeDocument/2006/relationships/image" Target="../media/image68.emf"/><Relationship Id="rId1" Type="http://schemas.openxmlformats.org/officeDocument/2006/relationships/slideLayout" Target="../slideLayouts/slideLayout4.xml"/><Relationship Id="rId6" Type="http://schemas.openxmlformats.org/officeDocument/2006/relationships/image" Target="../media/image20.emf"/><Relationship Id="rId11" Type="http://schemas.openxmlformats.org/officeDocument/2006/relationships/image" Target="../media/image25.emf"/><Relationship Id="rId24" Type="http://schemas.openxmlformats.org/officeDocument/2006/relationships/image" Target="../media/image38.emf"/><Relationship Id="rId32" Type="http://schemas.openxmlformats.org/officeDocument/2006/relationships/image" Target="../media/image46.emf"/><Relationship Id="rId37" Type="http://schemas.openxmlformats.org/officeDocument/2006/relationships/image" Target="../media/image51.emf"/><Relationship Id="rId40" Type="http://schemas.openxmlformats.org/officeDocument/2006/relationships/image" Target="../media/image54.emf"/><Relationship Id="rId45" Type="http://schemas.openxmlformats.org/officeDocument/2006/relationships/image" Target="../media/image59.emf"/><Relationship Id="rId53" Type="http://schemas.openxmlformats.org/officeDocument/2006/relationships/image" Target="../media/image67.emf"/><Relationship Id="rId58" Type="http://schemas.openxmlformats.org/officeDocument/2006/relationships/image" Target="../media/image72.emf"/><Relationship Id="rId5" Type="http://schemas.openxmlformats.org/officeDocument/2006/relationships/image" Target="../media/image19.emf"/><Relationship Id="rId15" Type="http://schemas.openxmlformats.org/officeDocument/2006/relationships/image" Target="../media/image29.emf"/><Relationship Id="rId23" Type="http://schemas.openxmlformats.org/officeDocument/2006/relationships/image" Target="../media/image37.emf"/><Relationship Id="rId28" Type="http://schemas.openxmlformats.org/officeDocument/2006/relationships/image" Target="../media/image42.emf"/><Relationship Id="rId36" Type="http://schemas.openxmlformats.org/officeDocument/2006/relationships/image" Target="../media/image50.emf"/><Relationship Id="rId49" Type="http://schemas.openxmlformats.org/officeDocument/2006/relationships/image" Target="../media/image63.emf"/><Relationship Id="rId57" Type="http://schemas.openxmlformats.org/officeDocument/2006/relationships/image" Target="../media/image71.emf"/><Relationship Id="rId61" Type="http://schemas.openxmlformats.org/officeDocument/2006/relationships/image" Target="../media/image75.emf"/><Relationship Id="rId10" Type="http://schemas.openxmlformats.org/officeDocument/2006/relationships/image" Target="../media/image24.emf"/><Relationship Id="rId19" Type="http://schemas.openxmlformats.org/officeDocument/2006/relationships/image" Target="../media/image33.emf"/><Relationship Id="rId31" Type="http://schemas.openxmlformats.org/officeDocument/2006/relationships/image" Target="../media/image45.emf"/><Relationship Id="rId44" Type="http://schemas.openxmlformats.org/officeDocument/2006/relationships/image" Target="../media/image58.emf"/><Relationship Id="rId52" Type="http://schemas.openxmlformats.org/officeDocument/2006/relationships/image" Target="../media/image66.emf"/><Relationship Id="rId60" Type="http://schemas.openxmlformats.org/officeDocument/2006/relationships/image" Target="../media/image74.emf"/><Relationship Id="rId4" Type="http://schemas.microsoft.com/office/2007/relationships/hdphoto" Target="../media/hdphoto1.wdp"/><Relationship Id="rId9" Type="http://schemas.openxmlformats.org/officeDocument/2006/relationships/image" Target="../media/image23.emf"/><Relationship Id="rId14" Type="http://schemas.openxmlformats.org/officeDocument/2006/relationships/image" Target="../media/image28.emf"/><Relationship Id="rId22" Type="http://schemas.openxmlformats.org/officeDocument/2006/relationships/image" Target="../media/image36.emf"/><Relationship Id="rId27" Type="http://schemas.openxmlformats.org/officeDocument/2006/relationships/image" Target="../media/image41.emf"/><Relationship Id="rId30" Type="http://schemas.openxmlformats.org/officeDocument/2006/relationships/image" Target="../media/image44.emf"/><Relationship Id="rId35" Type="http://schemas.openxmlformats.org/officeDocument/2006/relationships/image" Target="../media/image49.emf"/><Relationship Id="rId43" Type="http://schemas.openxmlformats.org/officeDocument/2006/relationships/image" Target="../media/image57.emf"/><Relationship Id="rId48" Type="http://schemas.openxmlformats.org/officeDocument/2006/relationships/image" Target="../media/image62.emf"/><Relationship Id="rId56" Type="http://schemas.openxmlformats.org/officeDocument/2006/relationships/image" Target="../media/image70.emf"/><Relationship Id="rId8" Type="http://schemas.openxmlformats.org/officeDocument/2006/relationships/image" Target="../media/image22.emf"/><Relationship Id="rId51" Type="http://schemas.openxmlformats.org/officeDocument/2006/relationships/image" Target="../media/image65.emf"/><Relationship Id="rId3" Type="http://schemas.openxmlformats.org/officeDocument/2006/relationships/image" Target="../media/image18.png"/><Relationship Id="rId12" Type="http://schemas.openxmlformats.org/officeDocument/2006/relationships/image" Target="../media/image26.emf"/><Relationship Id="rId17" Type="http://schemas.openxmlformats.org/officeDocument/2006/relationships/image" Target="../media/image31.emf"/><Relationship Id="rId25" Type="http://schemas.openxmlformats.org/officeDocument/2006/relationships/image" Target="../media/image39.emf"/><Relationship Id="rId33" Type="http://schemas.openxmlformats.org/officeDocument/2006/relationships/image" Target="../media/image47.emf"/><Relationship Id="rId38" Type="http://schemas.openxmlformats.org/officeDocument/2006/relationships/image" Target="../media/image52.emf"/><Relationship Id="rId46" Type="http://schemas.openxmlformats.org/officeDocument/2006/relationships/image" Target="../media/image60.emf"/><Relationship Id="rId59" Type="http://schemas.openxmlformats.org/officeDocument/2006/relationships/image" Target="../media/image73.emf"/></Relationships>
</file>

<file path=ppt/slides/_rels/slide22.xml.rels><?xml version="1.0" encoding="UTF-8" standalone="yes"?>
<Relationships xmlns="http://schemas.openxmlformats.org/package/2006/relationships"><Relationship Id="rId8" Type="http://schemas.openxmlformats.org/officeDocument/2006/relationships/image" Target="../media/image28.emf"/><Relationship Id="rId13" Type="http://schemas.openxmlformats.org/officeDocument/2006/relationships/image" Target="../media/image35.emf"/><Relationship Id="rId18" Type="http://schemas.openxmlformats.org/officeDocument/2006/relationships/image" Target="../media/image40.emf"/><Relationship Id="rId26" Type="http://schemas.openxmlformats.org/officeDocument/2006/relationships/image" Target="../media/image48.emf"/><Relationship Id="rId3" Type="http://schemas.openxmlformats.org/officeDocument/2006/relationships/image" Target="../media/image18.png"/><Relationship Id="rId21" Type="http://schemas.openxmlformats.org/officeDocument/2006/relationships/image" Target="../media/image43.emf"/><Relationship Id="rId34" Type="http://schemas.openxmlformats.org/officeDocument/2006/relationships/image" Target="../media/image73.emf"/><Relationship Id="rId7" Type="http://schemas.openxmlformats.org/officeDocument/2006/relationships/image" Target="../media/image27.emf"/><Relationship Id="rId12" Type="http://schemas.openxmlformats.org/officeDocument/2006/relationships/image" Target="../media/image34.emf"/><Relationship Id="rId17" Type="http://schemas.openxmlformats.org/officeDocument/2006/relationships/image" Target="../media/image39.emf"/><Relationship Id="rId25" Type="http://schemas.openxmlformats.org/officeDocument/2006/relationships/image" Target="../media/image47.emf"/><Relationship Id="rId33" Type="http://schemas.openxmlformats.org/officeDocument/2006/relationships/image" Target="../media/image72.emf"/><Relationship Id="rId2" Type="http://schemas.openxmlformats.org/officeDocument/2006/relationships/notesSlide" Target="../notesSlides/notesSlide13.xml"/><Relationship Id="rId16" Type="http://schemas.openxmlformats.org/officeDocument/2006/relationships/image" Target="../media/image38.emf"/><Relationship Id="rId20" Type="http://schemas.openxmlformats.org/officeDocument/2006/relationships/image" Target="../media/image42.emf"/><Relationship Id="rId29" Type="http://schemas.openxmlformats.org/officeDocument/2006/relationships/image" Target="../media/image51.emf"/><Relationship Id="rId1" Type="http://schemas.openxmlformats.org/officeDocument/2006/relationships/slideLayout" Target="../slideLayouts/slideLayout4.xml"/><Relationship Id="rId6" Type="http://schemas.openxmlformats.org/officeDocument/2006/relationships/image" Target="../media/image26.emf"/><Relationship Id="rId11" Type="http://schemas.openxmlformats.org/officeDocument/2006/relationships/image" Target="../media/image33.emf"/><Relationship Id="rId24" Type="http://schemas.openxmlformats.org/officeDocument/2006/relationships/image" Target="../media/image46.emf"/><Relationship Id="rId32" Type="http://schemas.openxmlformats.org/officeDocument/2006/relationships/image" Target="../media/image71.emf"/><Relationship Id="rId5" Type="http://schemas.openxmlformats.org/officeDocument/2006/relationships/image" Target="../media/image25.emf"/><Relationship Id="rId15" Type="http://schemas.openxmlformats.org/officeDocument/2006/relationships/image" Target="../media/image37.emf"/><Relationship Id="rId23" Type="http://schemas.openxmlformats.org/officeDocument/2006/relationships/image" Target="../media/image45.emf"/><Relationship Id="rId28" Type="http://schemas.openxmlformats.org/officeDocument/2006/relationships/image" Target="../media/image50.emf"/><Relationship Id="rId36" Type="http://schemas.openxmlformats.org/officeDocument/2006/relationships/image" Target="../media/image75.emf"/><Relationship Id="rId10" Type="http://schemas.openxmlformats.org/officeDocument/2006/relationships/image" Target="../media/image30.emf"/><Relationship Id="rId19" Type="http://schemas.openxmlformats.org/officeDocument/2006/relationships/image" Target="../media/image41.emf"/><Relationship Id="rId31" Type="http://schemas.openxmlformats.org/officeDocument/2006/relationships/image" Target="../media/image53.emf"/><Relationship Id="rId4" Type="http://schemas.microsoft.com/office/2007/relationships/hdphoto" Target="../media/hdphoto1.wdp"/><Relationship Id="rId9" Type="http://schemas.openxmlformats.org/officeDocument/2006/relationships/image" Target="../media/image29.emf"/><Relationship Id="rId14" Type="http://schemas.openxmlformats.org/officeDocument/2006/relationships/image" Target="../media/image36.emf"/><Relationship Id="rId22" Type="http://schemas.openxmlformats.org/officeDocument/2006/relationships/image" Target="../media/image44.emf"/><Relationship Id="rId27" Type="http://schemas.openxmlformats.org/officeDocument/2006/relationships/image" Target="../media/image49.emf"/><Relationship Id="rId30" Type="http://schemas.openxmlformats.org/officeDocument/2006/relationships/image" Target="../media/image52.emf"/><Relationship Id="rId35" Type="http://schemas.openxmlformats.org/officeDocument/2006/relationships/image" Target="../media/image74.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emf"/><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emf"/><Relationship Id="rId4" Type="http://schemas.openxmlformats.org/officeDocument/2006/relationships/image" Target="../media/image77.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docs.microsoft.com/ko-kr/azure/cosmos-d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tiff"/><Relationship Id="rId7" Type="http://schemas.openxmlformats.org/officeDocument/2006/relationships/image" Target="../media/image89.tiff"/><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8.tiff"/><Relationship Id="rId5" Type="http://schemas.openxmlformats.org/officeDocument/2006/relationships/image" Target="../media/image87.tiff"/><Relationship Id="rId4" Type="http://schemas.openxmlformats.org/officeDocument/2006/relationships/image" Target="../media/image86.tiff"/></Relationships>
</file>

<file path=ppt/slides/_rels/slide3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94.jpeg"/><Relationship Id="rId11" Type="http://schemas.openxmlformats.org/officeDocument/2006/relationships/image" Target="../media/image99.png"/><Relationship Id="rId5" Type="http://schemas.openxmlformats.org/officeDocument/2006/relationships/image" Target="../media/image93.jpe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2.png"/><Relationship Id="rId7" Type="http://schemas.openxmlformats.org/officeDocument/2006/relationships/image" Target="../media/image78.emf"/><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7.jpeg"/><Relationship Id="rId4" Type="http://schemas.openxmlformats.org/officeDocument/2006/relationships/image" Target="../media/image113.png"/><Relationship Id="rId9" Type="http://schemas.microsoft.com/office/2007/relationships/hdphoto" Target="../media/hdphoto3.wdp"/></Relationships>
</file>

<file path=ppt/slides/_rels/slide37.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image" Target="../media/image120.emf"/><Relationship Id="rId4" Type="http://schemas.openxmlformats.org/officeDocument/2006/relationships/image" Target="../media/image119.emf"/></Relationships>
</file>

<file path=ppt/slides/_rels/slide3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8" Type="http://schemas.openxmlformats.org/officeDocument/2006/relationships/image" Target="../media/image128.jpe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5.png"/><Relationship Id="rId3" Type="http://schemas.openxmlformats.org/officeDocument/2006/relationships/image" Target="../media/image123.png"/><Relationship Id="rId21" Type="http://schemas.openxmlformats.org/officeDocument/2006/relationships/image" Target="../media/image141.png"/><Relationship Id="rId7" Type="http://schemas.openxmlformats.org/officeDocument/2006/relationships/image" Target="../media/image127.jpe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hyperlink" Target="http://www.asd.gov.au/infosec/irap/index.htm" TargetMode="External"/><Relationship Id="rId33" Type="http://schemas.openxmlformats.org/officeDocument/2006/relationships/image" Target="../media/image151.png"/><Relationship Id="rId2" Type="http://schemas.openxmlformats.org/officeDocument/2006/relationships/image" Target="../media/image122.png"/><Relationship Id="rId16" Type="http://schemas.openxmlformats.org/officeDocument/2006/relationships/image" Target="../media/image136.png"/><Relationship Id="rId20" Type="http://schemas.openxmlformats.org/officeDocument/2006/relationships/image" Target="../media/image140.jpeg"/><Relationship Id="rId29" Type="http://schemas.openxmlformats.org/officeDocument/2006/relationships/image" Target="../media/image147.jpeg"/><Relationship Id="rId1" Type="http://schemas.openxmlformats.org/officeDocument/2006/relationships/slideLayout" Target="../slideLayouts/slideLayout9.xml"/><Relationship Id="rId6" Type="http://schemas.openxmlformats.org/officeDocument/2006/relationships/image" Target="../media/image126.png"/><Relationship Id="rId11" Type="http://schemas.openxmlformats.org/officeDocument/2006/relationships/image" Target="../media/image131.jpeg"/><Relationship Id="rId24" Type="http://schemas.openxmlformats.org/officeDocument/2006/relationships/image" Target="../media/image144.jpeg"/><Relationship Id="rId32" Type="http://schemas.openxmlformats.org/officeDocument/2006/relationships/image" Target="../media/image150.png"/><Relationship Id="rId5" Type="http://schemas.openxmlformats.org/officeDocument/2006/relationships/image" Target="../media/image125.jpe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hyperlink" Target="https://www.fisc.or.jp/" TargetMode="External"/><Relationship Id="rId10" Type="http://schemas.openxmlformats.org/officeDocument/2006/relationships/image" Target="../media/image130.jpeg"/><Relationship Id="rId19" Type="http://schemas.openxmlformats.org/officeDocument/2006/relationships/image" Target="../media/image139.jpeg"/><Relationship Id="rId31" Type="http://schemas.openxmlformats.org/officeDocument/2006/relationships/image" Target="../media/image149.png"/><Relationship Id="rId4" Type="http://schemas.openxmlformats.org/officeDocument/2006/relationships/image" Target="../media/image124.jpe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6.jpeg"/><Relationship Id="rId30" Type="http://schemas.openxmlformats.org/officeDocument/2006/relationships/image" Target="../media/image148.jpeg"/></Relationships>
</file>

<file path=ppt/slides/_rels/slide42.xml.rels><?xml version="1.0" encoding="UTF-8" standalone="yes"?>
<Relationships xmlns="http://schemas.openxmlformats.org/package/2006/relationships"><Relationship Id="rId13" Type="http://schemas.openxmlformats.org/officeDocument/2006/relationships/image" Target="../media/image162.png"/><Relationship Id="rId18" Type="http://schemas.openxmlformats.org/officeDocument/2006/relationships/image" Target="../media/image167.png"/><Relationship Id="rId26" Type="http://schemas.openxmlformats.org/officeDocument/2006/relationships/image" Target="../media/image175.png"/><Relationship Id="rId39" Type="http://schemas.openxmlformats.org/officeDocument/2006/relationships/image" Target="../media/image188.png"/><Relationship Id="rId3" Type="http://schemas.openxmlformats.org/officeDocument/2006/relationships/image" Target="../media/image152.png"/><Relationship Id="rId21" Type="http://schemas.openxmlformats.org/officeDocument/2006/relationships/image" Target="../media/image170.jpeg"/><Relationship Id="rId34" Type="http://schemas.openxmlformats.org/officeDocument/2006/relationships/image" Target="../media/image183.png"/><Relationship Id="rId42" Type="http://schemas.openxmlformats.org/officeDocument/2006/relationships/image" Target="../media/image191.png"/><Relationship Id="rId47" Type="http://schemas.openxmlformats.org/officeDocument/2006/relationships/image" Target="../media/image196.png"/><Relationship Id="rId50" Type="http://schemas.openxmlformats.org/officeDocument/2006/relationships/image" Target="../media/image199.jpeg"/><Relationship Id="rId7" Type="http://schemas.openxmlformats.org/officeDocument/2006/relationships/image" Target="../media/image156.png"/><Relationship Id="rId12" Type="http://schemas.openxmlformats.org/officeDocument/2006/relationships/image" Target="../media/image161.png"/><Relationship Id="rId17" Type="http://schemas.openxmlformats.org/officeDocument/2006/relationships/image" Target="../media/image166.png"/><Relationship Id="rId25" Type="http://schemas.openxmlformats.org/officeDocument/2006/relationships/image" Target="../media/image174.jpeg"/><Relationship Id="rId33" Type="http://schemas.openxmlformats.org/officeDocument/2006/relationships/image" Target="../media/image182.png"/><Relationship Id="rId38" Type="http://schemas.openxmlformats.org/officeDocument/2006/relationships/image" Target="../media/image187.png"/><Relationship Id="rId46" Type="http://schemas.openxmlformats.org/officeDocument/2006/relationships/image" Target="../media/image195.emf"/><Relationship Id="rId2" Type="http://schemas.openxmlformats.org/officeDocument/2006/relationships/notesSlide" Target="../notesSlides/notesSlide30.xml"/><Relationship Id="rId16" Type="http://schemas.openxmlformats.org/officeDocument/2006/relationships/image" Target="../media/image165.png"/><Relationship Id="rId20" Type="http://schemas.openxmlformats.org/officeDocument/2006/relationships/image" Target="../media/image169.png"/><Relationship Id="rId29" Type="http://schemas.openxmlformats.org/officeDocument/2006/relationships/image" Target="../media/image178.png"/><Relationship Id="rId41" Type="http://schemas.openxmlformats.org/officeDocument/2006/relationships/image" Target="../media/image190.png"/><Relationship Id="rId1" Type="http://schemas.openxmlformats.org/officeDocument/2006/relationships/slideLayout" Target="../slideLayouts/slideLayout12.xml"/><Relationship Id="rId6" Type="http://schemas.openxmlformats.org/officeDocument/2006/relationships/image" Target="../media/image155.png"/><Relationship Id="rId11" Type="http://schemas.openxmlformats.org/officeDocument/2006/relationships/image" Target="../media/image160.png"/><Relationship Id="rId24" Type="http://schemas.openxmlformats.org/officeDocument/2006/relationships/image" Target="../media/image173.png"/><Relationship Id="rId32" Type="http://schemas.openxmlformats.org/officeDocument/2006/relationships/image" Target="../media/image181.png"/><Relationship Id="rId37" Type="http://schemas.openxmlformats.org/officeDocument/2006/relationships/image" Target="../media/image186.png"/><Relationship Id="rId40" Type="http://schemas.openxmlformats.org/officeDocument/2006/relationships/image" Target="../media/image189.png"/><Relationship Id="rId45" Type="http://schemas.openxmlformats.org/officeDocument/2006/relationships/image" Target="../media/image194.jpg"/><Relationship Id="rId5" Type="http://schemas.openxmlformats.org/officeDocument/2006/relationships/image" Target="../media/image154.png"/><Relationship Id="rId15" Type="http://schemas.openxmlformats.org/officeDocument/2006/relationships/image" Target="../media/image164.png"/><Relationship Id="rId23" Type="http://schemas.openxmlformats.org/officeDocument/2006/relationships/image" Target="../media/image172.png"/><Relationship Id="rId28" Type="http://schemas.openxmlformats.org/officeDocument/2006/relationships/image" Target="../media/image177.png"/><Relationship Id="rId36" Type="http://schemas.openxmlformats.org/officeDocument/2006/relationships/image" Target="../media/image185.png"/><Relationship Id="rId49" Type="http://schemas.openxmlformats.org/officeDocument/2006/relationships/image" Target="../media/image198.png"/><Relationship Id="rId10" Type="http://schemas.openxmlformats.org/officeDocument/2006/relationships/image" Target="../media/image159.emf"/><Relationship Id="rId19" Type="http://schemas.openxmlformats.org/officeDocument/2006/relationships/image" Target="../media/image168.png"/><Relationship Id="rId31" Type="http://schemas.openxmlformats.org/officeDocument/2006/relationships/image" Target="../media/image180.png"/><Relationship Id="rId44" Type="http://schemas.openxmlformats.org/officeDocument/2006/relationships/image" Target="../media/image193.png"/><Relationship Id="rId4" Type="http://schemas.openxmlformats.org/officeDocument/2006/relationships/image" Target="../media/image153.png"/><Relationship Id="rId9" Type="http://schemas.openxmlformats.org/officeDocument/2006/relationships/image" Target="../media/image158.png"/><Relationship Id="rId14" Type="http://schemas.openxmlformats.org/officeDocument/2006/relationships/image" Target="../media/image163.png"/><Relationship Id="rId22" Type="http://schemas.openxmlformats.org/officeDocument/2006/relationships/image" Target="../media/image171.png"/><Relationship Id="rId27" Type="http://schemas.openxmlformats.org/officeDocument/2006/relationships/image" Target="../media/image176.jpeg"/><Relationship Id="rId30" Type="http://schemas.openxmlformats.org/officeDocument/2006/relationships/image" Target="../media/image179.png"/><Relationship Id="rId35" Type="http://schemas.openxmlformats.org/officeDocument/2006/relationships/image" Target="../media/image184.png"/><Relationship Id="rId43" Type="http://schemas.openxmlformats.org/officeDocument/2006/relationships/image" Target="../media/image192.png"/><Relationship Id="rId48" Type="http://schemas.openxmlformats.org/officeDocument/2006/relationships/image" Target="../media/image197.jpg"/><Relationship Id="rId8" Type="http://schemas.openxmlformats.org/officeDocument/2006/relationships/image" Target="../media/image157.png"/></Relationships>
</file>

<file path=ppt/slides/_rels/slide4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203.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png"/><Relationship Id="rId1" Type="http://schemas.openxmlformats.org/officeDocument/2006/relationships/slideLayout" Target="../slideLayouts/slideLayout8.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48.xml.rels><?xml version="1.0" encoding="UTF-8" standalone="yes"?>
<Relationships xmlns="http://schemas.openxmlformats.org/package/2006/relationships"><Relationship Id="rId8" Type="http://schemas.openxmlformats.org/officeDocument/2006/relationships/image" Target="../media/image215.jpeg"/><Relationship Id="rId3" Type="http://schemas.openxmlformats.org/officeDocument/2006/relationships/image" Target="../media/image210.jpeg"/><Relationship Id="rId7" Type="http://schemas.openxmlformats.org/officeDocument/2006/relationships/image" Target="../media/image214.jpeg"/><Relationship Id="rId2" Type="http://schemas.openxmlformats.org/officeDocument/2006/relationships/image" Target="../media/image209.jpeg"/><Relationship Id="rId1" Type="http://schemas.openxmlformats.org/officeDocument/2006/relationships/slideLayout" Target="../slideLayouts/slideLayout8.xml"/><Relationship Id="rId6" Type="http://schemas.openxmlformats.org/officeDocument/2006/relationships/image" Target="../media/image213.jpeg"/><Relationship Id="rId5" Type="http://schemas.openxmlformats.org/officeDocument/2006/relationships/image" Target="../media/image212.jpeg"/><Relationship Id="rId4" Type="http://schemas.openxmlformats.org/officeDocument/2006/relationships/image" Target="../media/image211.jpeg"/></Relationships>
</file>

<file path=ppt/slides/_rels/slide49.xml.rels><?xml version="1.0" encoding="UTF-8" standalone="yes"?>
<Relationships xmlns="http://schemas.openxmlformats.org/package/2006/relationships"><Relationship Id="rId2" Type="http://schemas.openxmlformats.org/officeDocument/2006/relationships/image" Target="../media/image216.jp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jpg"/><Relationship Id="rId1" Type="http://schemas.openxmlformats.org/officeDocument/2006/relationships/slideLayout" Target="../slideLayouts/slideLayout8.xml"/><Relationship Id="rId4" Type="http://schemas.openxmlformats.org/officeDocument/2006/relationships/image" Target="../media/image219.png"/></Relationships>
</file>

<file path=ppt/slides/_rels/slide5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228.jpeg"/><Relationship Id="rId3" Type="http://schemas.openxmlformats.org/officeDocument/2006/relationships/image" Target="../media/image223.jpg"/><Relationship Id="rId7" Type="http://schemas.openxmlformats.org/officeDocument/2006/relationships/image" Target="../media/image227.jpe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226.png"/><Relationship Id="rId5" Type="http://schemas.openxmlformats.org/officeDocument/2006/relationships/image" Target="../media/image225.jpeg"/><Relationship Id="rId4" Type="http://schemas.openxmlformats.org/officeDocument/2006/relationships/image" Target="../media/image224.png"/><Relationship Id="rId9" Type="http://schemas.openxmlformats.org/officeDocument/2006/relationships/image" Target="../media/image229.png"/></Relationships>
</file>

<file path=ppt/slides/_rels/slide5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2.jpeg"/><Relationship Id="rId7" Type="http://schemas.openxmlformats.org/officeDocument/2006/relationships/image" Target="../media/image235.png"/><Relationship Id="rId12" Type="http://schemas.openxmlformats.org/officeDocument/2006/relationships/image" Target="../media/image238.png"/><Relationship Id="rId2" Type="http://schemas.openxmlformats.org/officeDocument/2006/relationships/image" Target="../media/image231.jpeg"/><Relationship Id="rId1" Type="http://schemas.openxmlformats.org/officeDocument/2006/relationships/slideLayout" Target="../slideLayouts/slideLayout5.xml"/><Relationship Id="rId6" Type="http://schemas.openxmlformats.org/officeDocument/2006/relationships/image" Target="../media/image98.png"/><Relationship Id="rId11" Type="http://schemas.openxmlformats.org/officeDocument/2006/relationships/image" Target="../media/image99.png"/><Relationship Id="rId5" Type="http://schemas.openxmlformats.org/officeDocument/2006/relationships/image" Target="../media/image234.png"/><Relationship Id="rId10" Type="http://schemas.openxmlformats.org/officeDocument/2006/relationships/image" Target="../media/image96.png"/><Relationship Id="rId4" Type="http://schemas.openxmlformats.org/officeDocument/2006/relationships/image" Target="../media/image233.png"/><Relationship Id="rId9" Type="http://schemas.openxmlformats.org/officeDocument/2006/relationships/image" Target="../media/image237.png"/></Relationships>
</file>

<file path=ppt/slides/_rels/slide57.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95.png"/><Relationship Id="rId7" Type="http://schemas.openxmlformats.org/officeDocument/2006/relationships/image" Target="../media/image239.png"/><Relationship Id="rId2" Type="http://schemas.openxmlformats.org/officeDocument/2006/relationships/image" Target="../media/image236.png"/><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237.png"/><Relationship Id="rId4" Type="http://schemas.openxmlformats.org/officeDocument/2006/relationships/image" Target="../media/image96.png"/><Relationship Id="rId9"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240.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42.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image" Target="../media/image243.JP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244.JP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hyperlink" Target="https://docs.microsoft.com/ko-kr/azure/"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image" Target="../media/image245.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hyperlink" Target="https://en.wikipedia.org/wiki/Internet_Assigned_Numbers_Authority" TargetMode="External"/><Relationship Id="rId2" Type="http://schemas.openxmlformats.org/officeDocument/2006/relationships/hyperlink" Target="https://en.wikipedia.org/wiki/Internet_Engineering_Task_Force" TargetMode="External"/><Relationship Id="rId1" Type="http://schemas.openxmlformats.org/officeDocument/2006/relationships/slideLayout" Target="../slideLayouts/slideLayout5.xml"/><Relationship Id="rId5" Type="http://schemas.openxmlformats.org/officeDocument/2006/relationships/hyperlink" Target="https://en.wikipedia.org/wiki/Classless_Inter-Domain_Routing" TargetMode="External"/><Relationship Id="rId4" Type="http://schemas.openxmlformats.org/officeDocument/2006/relationships/hyperlink" Target="https://tools.ietf.org/html/rfc1918"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9.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250.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251.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252.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image" Target="../media/image247.png"/><Relationship Id="rId1" Type="http://schemas.openxmlformats.org/officeDocument/2006/relationships/slideLayout" Target="../slideLayouts/slideLayout5.xml"/><Relationship Id="rId4" Type="http://schemas.openxmlformats.org/officeDocument/2006/relationships/image" Target="../media/image254.png"/></Relationships>
</file>

<file path=ppt/slides/_rels/slide78.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8" Type="http://schemas.openxmlformats.org/officeDocument/2006/relationships/image" Target="../media/image257.jpeg"/><Relationship Id="rId3" Type="http://schemas.openxmlformats.org/officeDocument/2006/relationships/diagramLayout" Target="../diagrams/layout2.xml"/><Relationship Id="rId7" Type="http://schemas.openxmlformats.org/officeDocument/2006/relationships/image" Target="../media/image256.jpe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25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ctrTitle"/>
          </p:nvPr>
        </p:nvSpPr>
        <p:spPr>
          <a:xfrm>
            <a:off x="838200" y="1164324"/>
            <a:ext cx="10515600" cy="2387600"/>
          </a:xfrm>
        </p:spPr>
        <p:txBody>
          <a:bodyPr rtlCol="0" anchor="ctr" anchorCtr="0">
            <a:normAutofit/>
          </a:bodyPr>
          <a:lstStyle/>
          <a:p>
            <a:pPr rtl="0"/>
            <a:r>
              <a:rPr lang="ko-KR" altLang="en-US" sz="4800" dirty="0" err="1" smtClean="0">
                <a:solidFill>
                  <a:schemeClr val="bg1"/>
                </a:solidFill>
              </a:rPr>
              <a:t>클라우드</a:t>
            </a:r>
            <a:r>
              <a:rPr lang="ko-KR" altLang="en-US" sz="4800" dirty="0" smtClean="0">
                <a:solidFill>
                  <a:schemeClr val="bg1"/>
                </a:solidFill>
              </a:rPr>
              <a:t> 컴퓨팅</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부제 2"/>
          <p:cNvSpPr>
            <a:spLocks noGrp="1"/>
          </p:cNvSpPr>
          <p:nvPr>
            <p:ph type="subTitle" idx="4294967295"/>
          </p:nvPr>
        </p:nvSpPr>
        <p:spPr>
          <a:xfrm>
            <a:off x="855620" y="2933105"/>
            <a:ext cx="9582736" cy="1137793"/>
          </a:xfrm>
        </p:spPr>
        <p:txBody>
          <a:bodyPr rtlCol="0">
            <a:normAutofit fontScale="77500" lnSpcReduction="20000"/>
          </a:bodyPr>
          <a:lstStyle/>
          <a:p>
            <a:pPr marL="342900" indent="-342900" rtl="0">
              <a:buFont typeface="Wingdings" panose="05000000000000000000" pitchFamily="2" charset="2"/>
              <a:buChar char="l"/>
            </a:pPr>
            <a:r>
              <a:rPr lang="ko-KR" altLang="en-US" sz="2400" dirty="0" smtClean="0">
                <a:solidFill>
                  <a:schemeClr val="bg1"/>
                </a:solidFill>
                <a:latin typeface="맑은 고딕" panose="020B0503020000020004" pitchFamily="50" charset="-127"/>
                <a:ea typeface="맑은 고딕" panose="020B0503020000020004" pitchFamily="50" charset="-127"/>
              </a:rPr>
              <a:t>초고속망</a:t>
            </a:r>
            <a:endParaRPr lang="en-US" altLang="ko-KR" sz="2400" dirty="0" smtClean="0">
              <a:solidFill>
                <a:schemeClr val="bg1"/>
              </a:solidFill>
              <a:latin typeface="맑은 고딕" panose="020B0503020000020004" pitchFamily="50" charset="-127"/>
              <a:ea typeface="맑은 고딕" panose="020B0503020000020004" pitchFamily="50" charset="-127"/>
            </a:endParaRPr>
          </a:p>
          <a:p>
            <a:pPr marL="342900" indent="-342900" rtl="0">
              <a:buFont typeface="Wingdings" panose="05000000000000000000" pitchFamily="2" charset="2"/>
              <a:buChar char="l"/>
            </a:pPr>
            <a:r>
              <a:rPr lang="ko-KR" altLang="en-US" sz="2400" dirty="0" smtClean="0">
                <a:solidFill>
                  <a:schemeClr val="bg1"/>
                </a:solidFill>
              </a:rPr>
              <a:t>컴퓨터 </a:t>
            </a:r>
            <a:r>
              <a:rPr lang="en-US" altLang="ko-KR" sz="2400" dirty="0" smtClean="0">
                <a:solidFill>
                  <a:schemeClr val="bg1"/>
                </a:solidFill>
              </a:rPr>
              <a:t>SW </a:t>
            </a:r>
            <a:r>
              <a:rPr lang="ko-KR" altLang="en-US" sz="2400" dirty="0" smtClean="0">
                <a:solidFill>
                  <a:schemeClr val="bg1"/>
                </a:solidFill>
              </a:rPr>
              <a:t>공학부  </a:t>
            </a:r>
            <a:r>
              <a:rPr lang="ko-KR" altLang="en-US" sz="2400" dirty="0" err="1" smtClean="0">
                <a:solidFill>
                  <a:schemeClr val="bg1"/>
                </a:solidFill>
              </a:rPr>
              <a:t>노철우</a:t>
            </a:r>
            <a:endParaRPr lang="ko-KR" altLang="en-US" sz="2400" dirty="0">
              <a:solidFill>
                <a:schemeClr val="bg1"/>
              </a:solidFill>
              <a:latin typeface="맑은 고딕" panose="020B0503020000020004" pitchFamily="50" charset="-127"/>
              <a:ea typeface="맑은 고딕" panose="020B0503020000020004" pitchFamily="50" charset="-127"/>
            </a:endParaRPr>
          </a:p>
        </p:txBody>
      </p:sp>
      <p:pic>
        <p:nvPicPr>
          <p:cNvPr id="4" name="그림 3" descr="PowerPoint 로고"/>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907283" y="5209538"/>
            <a:ext cx="2474189" cy="822960"/>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그룹 25"/>
          <p:cNvGrpSpPr/>
          <p:nvPr/>
        </p:nvGrpSpPr>
        <p:grpSpPr>
          <a:xfrm>
            <a:off x="355621" y="1745177"/>
            <a:ext cx="5106287" cy="4414753"/>
            <a:chOff x="355621" y="1350894"/>
            <a:chExt cx="5106287" cy="4414753"/>
          </a:xfrm>
        </p:grpSpPr>
        <p:grpSp>
          <p:nvGrpSpPr>
            <p:cNvPr id="5" name="그룹 4"/>
            <p:cNvGrpSpPr/>
            <p:nvPr/>
          </p:nvGrpSpPr>
          <p:grpSpPr>
            <a:xfrm>
              <a:off x="3559536" y="1350894"/>
              <a:ext cx="1902372" cy="4414753"/>
              <a:chOff x="1135118" y="2122682"/>
              <a:chExt cx="1902372" cy="4414753"/>
            </a:xfrm>
            <a:solidFill>
              <a:srgbClr val="0070C0"/>
            </a:solidFill>
          </p:grpSpPr>
          <p:sp>
            <p:nvSpPr>
              <p:cNvPr id="6" name="직사각형 5"/>
              <p:cNvSpPr/>
              <p:nvPr/>
            </p:nvSpPr>
            <p:spPr>
              <a:xfrm>
                <a:off x="1135118" y="6095999"/>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Networking</a:t>
                </a:r>
                <a:endParaRPr lang="ko-KR" altLang="en-US" dirty="0"/>
              </a:p>
            </p:txBody>
          </p:sp>
          <p:sp>
            <p:nvSpPr>
              <p:cNvPr id="7" name="직사각형 6"/>
              <p:cNvSpPr/>
              <p:nvPr/>
            </p:nvSpPr>
            <p:spPr>
              <a:xfrm>
                <a:off x="1135118" y="559933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Storage</a:t>
                </a:r>
                <a:endParaRPr lang="ko-KR" altLang="en-US" dirty="0"/>
              </a:p>
            </p:txBody>
          </p:sp>
          <p:sp>
            <p:nvSpPr>
              <p:cNvPr id="8" name="직사각형 7"/>
              <p:cNvSpPr/>
              <p:nvPr/>
            </p:nvSpPr>
            <p:spPr>
              <a:xfrm>
                <a:off x="1135118" y="510267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Servers</a:t>
                </a:r>
                <a:endParaRPr lang="ko-KR" altLang="en-US" dirty="0"/>
              </a:p>
            </p:txBody>
          </p:sp>
          <p:sp>
            <p:nvSpPr>
              <p:cNvPr id="9" name="직사각형 8"/>
              <p:cNvSpPr/>
              <p:nvPr/>
            </p:nvSpPr>
            <p:spPr>
              <a:xfrm>
                <a:off x="1135118" y="460600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Virtualization</a:t>
                </a:r>
                <a:endParaRPr lang="ko-KR" altLang="en-US" dirty="0"/>
              </a:p>
            </p:txBody>
          </p:sp>
          <p:sp>
            <p:nvSpPr>
              <p:cNvPr id="10" name="직사각형 9"/>
              <p:cNvSpPr/>
              <p:nvPr/>
            </p:nvSpPr>
            <p:spPr>
              <a:xfrm>
                <a:off x="1135118" y="410934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11" name="직사각형 10"/>
              <p:cNvSpPr/>
              <p:nvPr/>
            </p:nvSpPr>
            <p:spPr>
              <a:xfrm>
                <a:off x="1135118" y="361267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Middleware</a:t>
                </a:r>
                <a:endParaRPr lang="ko-KR" altLang="en-US" dirty="0"/>
              </a:p>
            </p:txBody>
          </p:sp>
          <p:sp>
            <p:nvSpPr>
              <p:cNvPr id="12" name="직사각형 11"/>
              <p:cNvSpPr/>
              <p:nvPr/>
            </p:nvSpPr>
            <p:spPr>
              <a:xfrm>
                <a:off x="1135118" y="311601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Runtime</a:t>
                </a:r>
                <a:endParaRPr lang="ko-KR" altLang="en-US" dirty="0"/>
              </a:p>
            </p:txBody>
          </p:sp>
          <p:sp>
            <p:nvSpPr>
              <p:cNvPr id="13" name="직사각형 12"/>
              <p:cNvSpPr/>
              <p:nvPr/>
            </p:nvSpPr>
            <p:spPr>
              <a:xfrm>
                <a:off x="1135118" y="261934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Application</a:t>
                </a:r>
                <a:endParaRPr lang="ko-KR" altLang="en-US" dirty="0"/>
              </a:p>
            </p:txBody>
          </p:sp>
          <p:sp>
            <p:nvSpPr>
              <p:cNvPr id="14" name="직사각형 13"/>
              <p:cNvSpPr/>
              <p:nvPr/>
            </p:nvSpPr>
            <p:spPr>
              <a:xfrm>
                <a:off x="1135118" y="212268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a:t>
                </a:r>
                <a:endParaRPr lang="ko-KR" altLang="en-US" dirty="0"/>
              </a:p>
            </p:txBody>
          </p:sp>
        </p:grpSp>
        <p:pic>
          <p:nvPicPr>
            <p:cNvPr id="3074" name="Picture 2" descr="관련 이미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21" y="2626249"/>
              <a:ext cx="2776445" cy="2021252"/>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제목 27"/>
          <p:cNvSpPr>
            <a:spLocks noGrp="1"/>
          </p:cNvSpPr>
          <p:nvPr>
            <p:ph type="title"/>
          </p:nvPr>
        </p:nvSpPr>
        <p:spPr/>
        <p:txBody>
          <a:bodyPr/>
          <a:lstStyle/>
          <a:p>
            <a:r>
              <a:rPr lang="ko-KR" altLang="en-US" dirty="0" smtClean="0"/>
              <a:t>개발자 여러분이라면</a:t>
            </a:r>
            <a:r>
              <a:rPr lang="en-US" altLang="ko-KR" dirty="0" smtClean="0"/>
              <a:t>...</a:t>
            </a:r>
            <a:endParaRPr lang="ko-KR" altLang="en-US"/>
          </a:p>
        </p:txBody>
      </p:sp>
      <p:grpSp>
        <p:nvGrpSpPr>
          <p:cNvPr id="33" name="그룹 32"/>
          <p:cNvGrpSpPr/>
          <p:nvPr/>
        </p:nvGrpSpPr>
        <p:grpSpPr>
          <a:xfrm>
            <a:off x="6719519" y="781069"/>
            <a:ext cx="5151732" cy="5378861"/>
            <a:chOff x="6719519" y="781069"/>
            <a:chExt cx="5151732" cy="5378861"/>
          </a:xfrm>
        </p:grpSpPr>
        <p:grpSp>
          <p:nvGrpSpPr>
            <p:cNvPr id="15" name="그룹 14"/>
            <p:cNvGrpSpPr/>
            <p:nvPr/>
          </p:nvGrpSpPr>
          <p:grpSpPr>
            <a:xfrm>
              <a:off x="6719519" y="1745177"/>
              <a:ext cx="1902372" cy="4414753"/>
              <a:chOff x="1135118" y="2122682"/>
              <a:chExt cx="1902372" cy="4414753"/>
            </a:xfrm>
            <a:solidFill>
              <a:srgbClr val="0070C0"/>
            </a:solidFill>
          </p:grpSpPr>
          <p:sp>
            <p:nvSpPr>
              <p:cNvPr id="16" name="직사각형 15"/>
              <p:cNvSpPr/>
              <p:nvPr/>
            </p:nvSpPr>
            <p:spPr>
              <a:xfrm>
                <a:off x="1135118" y="6095999"/>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Networking</a:t>
                </a:r>
                <a:endParaRPr lang="ko-KR" altLang="en-US" dirty="0">
                  <a:solidFill>
                    <a:schemeClr val="bg1"/>
                  </a:solidFill>
                </a:endParaRPr>
              </a:p>
            </p:txBody>
          </p:sp>
          <p:sp>
            <p:nvSpPr>
              <p:cNvPr id="17" name="직사각형 16"/>
              <p:cNvSpPr/>
              <p:nvPr/>
            </p:nvSpPr>
            <p:spPr>
              <a:xfrm>
                <a:off x="1135118" y="5599337"/>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Storage</a:t>
                </a:r>
                <a:endParaRPr lang="ko-KR" altLang="en-US" dirty="0">
                  <a:solidFill>
                    <a:schemeClr val="bg1"/>
                  </a:solidFill>
                </a:endParaRPr>
              </a:p>
            </p:txBody>
          </p:sp>
          <p:sp>
            <p:nvSpPr>
              <p:cNvPr id="18" name="직사각형 17"/>
              <p:cNvSpPr/>
              <p:nvPr/>
            </p:nvSpPr>
            <p:spPr>
              <a:xfrm>
                <a:off x="1135118" y="5102672"/>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Servers</a:t>
                </a:r>
                <a:endParaRPr lang="ko-KR" altLang="en-US" dirty="0">
                  <a:solidFill>
                    <a:schemeClr val="bg1"/>
                  </a:solidFill>
                </a:endParaRPr>
              </a:p>
            </p:txBody>
          </p:sp>
          <p:sp>
            <p:nvSpPr>
              <p:cNvPr id="19" name="직사각형 18"/>
              <p:cNvSpPr/>
              <p:nvPr/>
            </p:nvSpPr>
            <p:spPr>
              <a:xfrm>
                <a:off x="1135118" y="4606007"/>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Virtualization</a:t>
                </a:r>
                <a:endParaRPr lang="ko-KR" altLang="en-US" dirty="0">
                  <a:solidFill>
                    <a:schemeClr val="bg1"/>
                  </a:solidFill>
                </a:endParaRPr>
              </a:p>
            </p:txBody>
          </p:sp>
          <p:sp>
            <p:nvSpPr>
              <p:cNvPr id="20" name="직사각형 19"/>
              <p:cNvSpPr/>
              <p:nvPr/>
            </p:nvSpPr>
            <p:spPr>
              <a:xfrm>
                <a:off x="1135118" y="4109342"/>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O/S</a:t>
                </a:r>
                <a:endParaRPr lang="ko-KR" altLang="en-US" dirty="0">
                  <a:solidFill>
                    <a:schemeClr val="bg1"/>
                  </a:solidFill>
                </a:endParaRPr>
              </a:p>
            </p:txBody>
          </p:sp>
          <p:sp>
            <p:nvSpPr>
              <p:cNvPr id="21" name="직사각형 20"/>
              <p:cNvSpPr/>
              <p:nvPr/>
            </p:nvSpPr>
            <p:spPr>
              <a:xfrm>
                <a:off x="1135118" y="3612677"/>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Middleware</a:t>
                </a:r>
                <a:endParaRPr lang="ko-KR" altLang="en-US" dirty="0">
                  <a:solidFill>
                    <a:schemeClr val="bg1"/>
                  </a:solidFill>
                </a:endParaRPr>
              </a:p>
            </p:txBody>
          </p:sp>
          <p:sp>
            <p:nvSpPr>
              <p:cNvPr id="22" name="직사각형 21"/>
              <p:cNvSpPr/>
              <p:nvPr/>
            </p:nvSpPr>
            <p:spPr>
              <a:xfrm>
                <a:off x="1135118" y="3116012"/>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Runtime</a:t>
                </a:r>
                <a:endParaRPr lang="ko-KR" altLang="en-US" dirty="0">
                  <a:solidFill>
                    <a:schemeClr val="bg1"/>
                  </a:solidFill>
                </a:endParaRPr>
              </a:p>
            </p:txBody>
          </p:sp>
          <p:sp>
            <p:nvSpPr>
              <p:cNvPr id="23" name="직사각형 22"/>
              <p:cNvSpPr/>
              <p:nvPr/>
            </p:nvSpPr>
            <p:spPr>
              <a:xfrm>
                <a:off x="1135118" y="261934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Application</a:t>
                </a:r>
                <a:endParaRPr lang="ko-KR" altLang="en-US" dirty="0">
                  <a:solidFill>
                    <a:schemeClr val="bg1"/>
                  </a:solidFill>
                </a:endParaRPr>
              </a:p>
            </p:txBody>
          </p:sp>
          <p:sp>
            <p:nvSpPr>
              <p:cNvPr id="24" name="직사각형 23"/>
              <p:cNvSpPr/>
              <p:nvPr/>
            </p:nvSpPr>
            <p:spPr>
              <a:xfrm>
                <a:off x="1135118" y="212268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Data</a:t>
                </a:r>
                <a:endParaRPr lang="ko-KR" altLang="en-US" dirty="0">
                  <a:solidFill>
                    <a:schemeClr val="bg1"/>
                  </a:solidFill>
                </a:endParaRPr>
              </a:p>
            </p:txBody>
          </p:sp>
        </p:grpSp>
        <p:pic>
          <p:nvPicPr>
            <p:cNvPr id="25" name="그림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3080" name="Picture 8" descr="google cloud platform에 대한 이미지 검색결과"/>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32" name="그림 31"/>
            <p:cNvPicPr>
              <a:picLocks noChangeAspect="1"/>
            </p:cNvPicPr>
            <p:nvPr/>
          </p:nvPicPr>
          <p:blipFill rotWithShape="1">
            <a:blip r:embed="rId5"/>
            <a:srcRect b="4630"/>
            <a:stretch/>
          </p:blipFill>
          <p:spPr>
            <a:xfrm>
              <a:off x="8707772" y="781069"/>
              <a:ext cx="3125657" cy="1760796"/>
            </a:xfrm>
            <a:prstGeom prst="rect">
              <a:avLst/>
            </a:prstGeom>
          </p:spPr>
        </p:pic>
      </p:grpSp>
    </p:spTree>
    <p:extLst>
      <p:ext uri="{BB962C8B-B14F-4D97-AF65-F5344CB8AC3E}">
        <p14:creationId xmlns:p14="http://schemas.microsoft.com/office/powerpoint/2010/main" val="106969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righ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left)">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p:cNvSpPr>
            <a:spLocks noGrp="1"/>
          </p:cNvSpPr>
          <p:nvPr>
            <p:ph idx="1"/>
          </p:nvPr>
        </p:nvSpPr>
        <p:spPr/>
        <p:txBody>
          <a:bodyPr>
            <a:normAutofit fontScale="55000" lnSpcReduction="20000"/>
          </a:bodyPr>
          <a:lstStyle/>
          <a:p>
            <a:r>
              <a:rPr lang="en-US" altLang="ko-KR" dirty="0" smtClean="0"/>
              <a:t>PaaS</a:t>
            </a:r>
            <a:r>
              <a:rPr lang="ko-KR" altLang="en-US" smtClean="0"/>
              <a:t>는 만능이 아니다</a:t>
            </a:r>
            <a:endParaRPr lang="en-US" altLang="ko-KR" dirty="0" smtClean="0"/>
          </a:p>
          <a:p>
            <a:pPr lvl="1"/>
            <a:r>
              <a:rPr lang="ko-KR" altLang="en-US" dirty="0" smtClean="0"/>
              <a:t>내가 쓰고 싶은 특정 버전을 지원하지 않는다면</a:t>
            </a:r>
            <a:r>
              <a:rPr lang="en-US" altLang="ko-KR" dirty="0" smtClean="0"/>
              <a:t>?</a:t>
            </a:r>
          </a:p>
          <a:p>
            <a:pPr lvl="1"/>
            <a:r>
              <a:rPr lang="en-US" altLang="ko-KR" dirty="0" smtClean="0"/>
              <a:t>OS</a:t>
            </a:r>
            <a:r>
              <a:rPr lang="ko-KR" altLang="en-US" smtClean="0"/>
              <a:t>를 조작해야 하는 코드가 들어간다면</a:t>
            </a:r>
            <a:r>
              <a:rPr lang="en-US" altLang="ko-KR" dirty="0" smtClean="0"/>
              <a:t>?</a:t>
            </a:r>
          </a:p>
          <a:p>
            <a:pPr lvl="1"/>
            <a:endParaRPr lang="en-US" altLang="ko-KR" dirty="0"/>
          </a:p>
          <a:p>
            <a:r>
              <a:rPr lang="ko-KR" altLang="en-US" dirty="0" smtClean="0"/>
              <a:t>조금 더 최적화된 서비스를 위해 </a:t>
            </a:r>
            <a:r>
              <a:rPr lang="en-US" altLang="ko-KR" dirty="0" smtClean="0"/>
              <a:t>OS</a:t>
            </a:r>
            <a:r>
              <a:rPr lang="ko-KR" altLang="en-US" smtClean="0"/>
              <a:t>설정을 변경하고 싶다</a:t>
            </a:r>
            <a:r>
              <a:rPr lang="en-US" altLang="ko-KR" dirty="0" smtClean="0"/>
              <a:t>.</a:t>
            </a:r>
          </a:p>
          <a:p>
            <a:endParaRPr lang="en-US" altLang="ko-KR" dirty="0"/>
          </a:p>
          <a:p>
            <a:r>
              <a:rPr lang="en-US" altLang="ko-KR" dirty="0" smtClean="0"/>
              <a:t>AWS</a:t>
            </a:r>
            <a:r>
              <a:rPr lang="ko-KR" altLang="en-US" smtClean="0"/>
              <a:t> 쓰래요</a:t>
            </a:r>
            <a:r>
              <a:rPr lang="en-US" altLang="ko-KR" dirty="0" smtClean="0"/>
              <a:t>...</a:t>
            </a:r>
            <a:endParaRPr lang="ko-KR" altLang="en-US"/>
          </a:p>
        </p:txBody>
      </p:sp>
      <p:pic>
        <p:nvPicPr>
          <p:cNvPr id="4098" name="Picture 2" descr="aws에 대한 이미지 검색결과"/>
          <p:cNvPicPr>
            <a:picLocks noChangeAspect="1" noChangeArrowheads="1"/>
          </p:cNvPicPr>
          <p:nvPr/>
        </p:nvPicPr>
        <p:blipFill rotWithShape="1">
          <a:blip r:embed="rId2">
            <a:extLst>
              <a:ext uri="{28A0092B-C50C-407E-A947-70E740481C1C}">
                <a14:useLocalDpi xmlns:a14="http://schemas.microsoft.com/office/drawing/2010/main" val="0"/>
              </a:ext>
            </a:extLst>
          </a:blip>
          <a:srcRect l="22766" r="23250"/>
          <a:stretch/>
        </p:blipFill>
        <p:spPr bwMode="auto">
          <a:xfrm>
            <a:off x="6115324" y="2204360"/>
            <a:ext cx="3045205" cy="2961562"/>
          </a:xfrm>
          <a:prstGeom prst="rect">
            <a:avLst/>
          </a:prstGeom>
          <a:noFill/>
          <a:extLst>
            <a:ext uri="{909E8E84-426E-40DD-AFC4-6F175D3DCCD1}">
              <a14:hiddenFill xmlns:a14="http://schemas.microsoft.com/office/drawing/2010/main">
                <a:solidFill>
                  <a:srgbClr val="FFFFFF"/>
                </a:solidFill>
              </a14:hiddenFill>
            </a:ext>
          </a:extLst>
        </p:spPr>
      </p:pic>
      <p:sp>
        <p:nvSpPr>
          <p:cNvPr id="3" name="제목 2"/>
          <p:cNvSpPr>
            <a:spLocks noGrp="1"/>
          </p:cNvSpPr>
          <p:nvPr>
            <p:ph type="title"/>
          </p:nvPr>
        </p:nvSpPr>
        <p:spPr/>
        <p:txBody>
          <a:bodyPr/>
          <a:lstStyle/>
          <a:p>
            <a:endParaRPr lang="ko-KR" altLang="en-US"/>
          </a:p>
        </p:txBody>
      </p:sp>
    </p:spTree>
    <p:extLst>
      <p:ext uri="{BB962C8B-B14F-4D97-AF65-F5344CB8AC3E}">
        <p14:creationId xmlns:p14="http://schemas.microsoft.com/office/powerpoint/2010/main" val="696169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smtClean="0"/>
              <a:t>클라우드</a:t>
            </a:r>
            <a:r>
              <a:rPr lang="ko-KR" altLang="en-US" dirty="0" smtClean="0"/>
              <a:t> 엔지니어</a:t>
            </a:r>
            <a:endParaRPr lang="ko-KR" altLang="en-US" dirty="0"/>
          </a:p>
        </p:txBody>
      </p:sp>
      <p:sp>
        <p:nvSpPr>
          <p:cNvPr id="5" name="내용 개체 틀 4"/>
          <p:cNvSpPr>
            <a:spLocks noGrp="1"/>
          </p:cNvSpPr>
          <p:nvPr>
            <p:ph sz="quarter" idx="13"/>
          </p:nvPr>
        </p:nvSpPr>
        <p:spPr/>
        <p:txBody>
          <a:bodyPr/>
          <a:lstStyle/>
          <a:p>
            <a:pPr marL="342900" indent="-342900">
              <a:buFont typeface="Wingdings" panose="05000000000000000000" pitchFamily="2" charset="2"/>
              <a:buChar char="Ø"/>
            </a:pPr>
            <a:endParaRPr lang="ko-KR" altLang="en-US" dirty="0"/>
          </a:p>
        </p:txBody>
      </p:sp>
    </p:spTree>
    <p:extLst>
      <p:ext uri="{BB962C8B-B14F-4D97-AF65-F5344CB8AC3E}">
        <p14:creationId xmlns:p14="http://schemas.microsoft.com/office/powerpoint/2010/main" val="358125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b="1" dirty="0" err="1" smtClean="0"/>
              <a:t>클라우드</a:t>
            </a:r>
            <a:r>
              <a:rPr lang="ko-KR" altLang="en-US" b="1" dirty="0" smtClean="0"/>
              <a:t> 엔지니어 </a:t>
            </a:r>
            <a:endParaRPr lang="ko-KR" altLang="en-US" dirty="0"/>
          </a:p>
        </p:txBody>
      </p:sp>
      <p:graphicFrame>
        <p:nvGraphicFramePr>
          <p:cNvPr id="4" name="내용 개체 틀 3"/>
          <p:cNvGraphicFramePr>
            <a:graphicFrameLocks noGrp="1"/>
          </p:cNvGraphicFramePr>
          <p:nvPr>
            <p:ph idx="1"/>
            <p:extLst/>
          </p:nvPr>
        </p:nvGraphicFramePr>
        <p:xfrm>
          <a:off x="1079143" y="1272208"/>
          <a:ext cx="10867691" cy="5406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바닥글 개체 틀 2"/>
          <p:cNvSpPr>
            <a:spLocks noGrp="1"/>
          </p:cNvSpPr>
          <p:nvPr>
            <p:ph type="ftr" sz="quarter" idx="4294967295"/>
          </p:nvPr>
        </p:nvSpPr>
        <p:spPr/>
        <p:txBody>
          <a:bodyPr/>
          <a:lstStyle/>
          <a:p>
            <a:endParaRPr lang="en-US" dirty="0"/>
          </a:p>
        </p:txBody>
      </p:sp>
      <p:sp>
        <p:nvSpPr>
          <p:cNvPr id="5" name="슬라이드 번호 개체 틀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3277499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ko-KR" altLang="en-US" dirty="0" err="1" smtClean="0"/>
              <a:t>클라우드</a:t>
            </a:r>
            <a:r>
              <a:rPr lang="ko-KR" altLang="en-US" dirty="0" smtClean="0"/>
              <a:t> 애플리케이션 개발에 관심있는 개발자</a:t>
            </a:r>
            <a:r>
              <a:rPr lang="en-US" altLang="ko-KR" dirty="0" smtClean="0"/>
              <a:t>/QA/</a:t>
            </a:r>
            <a:r>
              <a:rPr lang="ko-KR" altLang="en-US" dirty="0" smtClean="0"/>
              <a:t>운영자</a:t>
            </a:r>
            <a:r>
              <a:rPr lang="en-US" altLang="ko-KR" dirty="0" smtClean="0"/>
              <a:t>/</a:t>
            </a:r>
            <a:r>
              <a:rPr lang="ko-KR" altLang="en-US" dirty="0" smtClean="0"/>
              <a:t>매니저</a:t>
            </a:r>
          </a:p>
          <a:p>
            <a:r>
              <a:rPr lang="ko-KR" altLang="en-US" dirty="0" smtClean="0"/>
              <a:t>개발과 운영에 대한 경험의 깊이를 더 하고 싶은 졸업생 및 신입 개발자</a:t>
            </a:r>
          </a:p>
          <a:p>
            <a:r>
              <a:rPr lang="ko-KR" altLang="en-US" dirty="0" smtClean="0"/>
              <a:t>다음 기술에 대한 관심이 있는 분</a:t>
            </a:r>
          </a:p>
          <a:p>
            <a:r>
              <a:rPr lang="en-US" altLang="ko-KR" dirty="0" smtClean="0"/>
              <a:t>Font-end: bootstrap, angular.js, typescript, ionic, react native, nightwatch.js</a:t>
            </a:r>
          </a:p>
          <a:p>
            <a:r>
              <a:rPr lang="en-US" altLang="ko-KR" dirty="0" smtClean="0"/>
              <a:t>Back-end: node.js, typescript, </a:t>
            </a:r>
            <a:r>
              <a:rPr lang="en-US" altLang="ko-KR" dirty="0" err="1" smtClean="0"/>
              <a:t>docker</a:t>
            </a:r>
            <a:r>
              <a:rPr lang="en-US" altLang="ko-KR" dirty="0" smtClean="0"/>
              <a:t>, </a:t>
            </a:r>
            <a:r>
              <a:rPr lang="en-US" altLang="ko-KR" dirty="0" err="1" smtClean="0"/>
              <a:t>etcd</a:t>
            </a:r>
            <a:r>
              <a:rPr lang="en-US" altLang="ko-KR" dirty="0" smtClean="0"/>
              <a:t>, </a:t>
            </a:r>
            <a:r>
              <a:rPr lang="en-US" altLang="ko-KR" dirty="0" err="1" smtClean="0"/>
              <a:t>haproxy</a:t>
            </a:r>
            <a:r>
              <a:rPr lang="en-US" altLang="ko-KR" dirty="0" smtClean="0"/>
              <a:t>, </a:t>
            </a:r>
            <a:r>
              <a:rPr lang="en-US" altLang="ko-KR" dirty="0" err="1" smtClean="0"/>
              <a:t>ansible</a:t>
            </a:r>
            <a:r>
              <a:rPr lang="en-US" altLang="ko-KR" dirty="0" smtClean="0"/>
              <a:t>, </a:t>
            </a:r>
            <a:r>
              <a:rPr lang="en-US" altLang="ko-KR" dirty="0" err="1" smtClean="0"/>
              <a:t>zabbix</a:t>
            </a:r>
            <a:r>
              <a:rPr lang="en-US" altLang="ko-KR" dirty="0" smtClean="0"/>
              <a:t>, </a:t>
            </a:r>
            <a:r>
              <a:rPr lang="en-US" altLang="ko-KR" dirty="0" err="1" smtClean="0"/>
              <a:t>mongodb</a:t>
            </a:r>
            <a:r>
              <a:rPr lang="en-US" altLang="ko-KR" dirty="0" smtClean="0"/>
              <a:t>, </a:t>
            </a:r>
            <a:r>
              <a:rPr lang="en-US" altLang="ko-KR" dirty="0" err="1" smtClean="0"/>
              <a:t>redis</a:t>
            </a:r>
            <a:endParaRPr lang="ko-KR" altLang="en-US" dirty="0"/>
          </a:p>
        </p:txBody>
      </p:sp>
      <p:sp>
        <p:nvSpPr>
          <p:cNvPr id="2" name="Title 1"/>
          <p:cNvSpPr>
            <a:spLocks noGrp="1"/>
          </p:cNvSpPr>
          <p:nvPr>
            <p:ph type="title"/>
          </p:nvPr>
        </p:nvSpPr>
        <p:spPr/>
        <p:txBody>
          <a:bodyPr/>
          <a:lstStyle/>
          <a:p>
            <a:r>
              <a:rPr lang="ko-KR" altLang="en-US" smtClean="0"/>
              <a:t>웹 기반 서비스</a:t>
            </a:r>
            <a:r>
              <a:rPr lang="en-US" altLang="ko-KR" smtClean="0"/>
              <a:t>(SaaS)</a:t>
            </a:r>
            <a:r>
              <a:rPr lang="ko-KR" altLang="en-US" smtClean="0"/>
              <a:t>개발을 위한 </a:t>
            </a:r>
            <a:r>
              <a:rPr lang="en-US" altLang="ko-KR" smtClean="0"/>
              <a:t>DevOps </a:t>
            </a:r>
            <a:r>
              <a:rPr lang="ko-KR" altLang="en-US" smtClean="0"/>
              <a:t>워크샵</a:t>
            </a:r>
            <a:endParaRPr lang="ko-KR" altLang="en-US" dirty="0"/>
          </a:p>
        </p:txBody>
      </p:sp>
      <p:sp>
        <p:nvSpPr>
          <p:cNvPr id="8" name="Content Placeholder 7"/>
          <p:cNvSpPr>
            <a:spLocks noGrp="1"/>
          </p:cNvSpPr>
          <p:nvPr>
            <p:ph sz="quarter" idx="15"/>
          </p:nvPr>
        </p:nvSpPr>
        <p:spPr/>
        <p:txBody>
          <a:bodyPr/>
          <a:lstStyle/>
          <a:p>
            <a:r>
              <a:rPr lang="en-US" altLang="ko-KR" dirty="0" smtClean="0"/>
              <a:t>|  </a:t>
            </a:r>
            <a:r>
              <a:rPr lang="ko-KR" altLang="en-US" dirty="0" smtClean="0"/>
              <a:t>워크샵 대상</a:t>
            </a:r>
            <a:endParaRPr lang="ko-KR" altLang="en-US" dirty="0"/>
          </a:p>
        </p:txBody>
      </p:sp>
      <p:sp>
        <p:nvSpPr>
          <p:cNvPr id="23" name="슬라이드 번호 개체 틀 22"/>
          <p:cNvSpPr>
            <a:spLocks noGrp="1"/>
          </p:cNvSpPr>
          <p:nvPr>
            <p:ph type="sldNum" sz="quarter" idx="12"/>
          </p:nvPr>
        </p:nvSpPr>
        <p:spPr/>
        <p:txBody>
          <a:bodyPr/>
          <a:lstStyle/>
          <a:p>
            <a:fld id="{83821006-830A-4DC9-931C-0BF3622F5775}" type="slidenum">
              <a:rPr lang="ko-KR" altLang="en-US" smtClean="0"/>
              <a:pPr/>
              <a:t>14</a:t>
            </a:fld>
            <a:endParaRPr lang="ko-KR" altLang="en-US" dirty="0"/>
          </a:p>
        </p:txBody>
      </p:sp>
      <p:sp>
        <p:nvSpPr>
          <p:cNvPr id="22" name="텍스트 개체 틀 21"/>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8240659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396042" y="2811627"/>
            <a:ext cx="9697077" cy="2569850"/>
          </a:xfrm>
        </p:spPr>
        <p:txBody>
          <a:bodyPr>
            <a:noAutofit/>
          </a:bodyPr>
          <a:lstStyle/>
          <a:p>
            <a:pPr>
              <a:lnSpc>
                <a:spcPct val="80000"/>
              </a:lnSpc>
            </a:pPr>
            <a:r>
              <a:rPr lang="ko-KR" altLang="en-US" sz="2400" dirty="0" smtClean="0"/>
              <a:t>연동 가능한 </a:t>
            </a:r>
            <a:r>
              <a:rPr lang="ko-KR" altLang="en-US" sz="2400" dirty="0" err="1" smtClean="0"/>
              <a:t>챗봇</a:t>
            </a:r>
            <a:r>
              <a:rPr lang="ko-KR" altLang="en-US" sz="2400" dirty="0" smtClean="0"/>
              <a:t> 클러스터 직접 구현 및 구축</a:t>
            </a:r>
            <a:endParaRPr lang="en-US" altLang="ko-KR" sz="2400" dirty="0" smtClean="0"/>
          </a:p>
          <a:p>
            <a:pPr>
              <a:lnSpc>
                <a:spcPct val="80000"/>
              </a:lnSpc>
            </a:pPr>
            <a:r>
              <a:rPr lang="en-US" altLang="ko-KR" sz="2400" dirty="0" err="1" smtClean="0"/>
              <a:t>Ansible</a:t>
            </a:r>
            <a:r>
              <a:rPr lang="ko-KR" altLang="en-US" sz="2400" dirty="0" smtClean="0"/>
              <a:t>을 통한 지속적 배포</a:t>
            </a:r>
            <a:r>
              <a:rPr lang="en-US" altLang="ko-KR" sz="2400" dirty="0" smtClean="0"/>
              <a:t>(CD)</a:t>
            </a:r>
          </a:p>
          <a:p>
            <a:pPr>
              <a:lnSpc>
                <a:spcPct val="80000"/>
              </a:lnSpc>
            </a:pPr>
            <a:r>
              <a:rPr lang="en-US" altLang="ko-KR" sz="2400" dirty="0" err="1" smtClean="0"/>
              <a:t>Github</a:t>
            </a:r>
            <a:r>
              <a:rPr lang="ko-KR" altLang="en-US" sz="2400" dirty="0" smtClean="0"/>
              <a:t>와 연동하여 수행되는 오픈 소스인 </a:t>
            </a:r>
            <a:r>
              <a:rPr lang="ko-KR" altLang="en-US" sz="2400" dirty="0" err="1" smtClean="0"/>
              <a:t>깃플의</a:t>
            </a:r>
            <a:r>
              <a:rPr lang="ko-KR" altLang="en-US" sz="2400" dirty="0" smtClean="0"/>
              <a:t> </a:t>
            </a:r>
            <a:r>
              <a:rPr lang="en-US" altLang="ko-KR" sz="2400" dirty="0" smtClean="0"/>
              <a:t>CI </a:t>
            </a:r>
            <a:r>
              <a:rPr lang="ko-KR" altLang="en-US" sz="2400" dirty="0" smtClean="0"/>
              <a:t>도구를 이용</a:t>
            </a:r>
            <a:endParaRPr lang="en-US" altLang="ko-KR" sz="2400" dirty="0" smtClean="0"/>
          </a:p>
          <a:p>
            <a:pPr>
              <a:lnSpc>
                <a:spcPct val="80000"/>
              </a:lnSpc>
            </a:pPr>
            <a:r>
              <a:rPr lang="en-US" altLang="ko-KR" sz="2400" dirty="0" smtClean="0"/>
              <a:t>typescript</a:t>
            </a:r>
            <a:r>
              <a:rPr lang="ko-KR" altLang="en-US" sz="2400" dirty="0" smtClean="0"/>
              <a:t>로 </a:t>
            </a:r>
            <a:r>
              <a:rPr lang="en-US" altLang="ko-KR" sz="2400" dirty="0" smtClean="0"/>
              <a:t>node express </a:t>
            </a:r>
            <a:r>
              <a:rPr lang="ko-KR" altLang="en-US" sz="2400" dirty="0" smtClean="0"/>
              <a:t>어플리케이션을 제작</a:t>
            </a:r>
            <a:r>
              <a:rPr lang="en-US" altLang="ko-KR" sz="2400" dirty="0" smtClean="0"/>
              <a:t> </a:t>
            </a:r>
            <a:r>
              <a:rPr lang="ko-KR" altLang="en-US" sz="2400" dirty="0" smtClean="0"/>
              <a:t>및 단위 테스트</a:t>
            </a:r>
            <a:endParaRPr lang="en-US" altLang="ko-KR" sz="2400" dirty="0" smtClean="0"/>
          </a:p>
          <a:p>
            <a:pPr>
              <a:lnSpc>
                <a:spcPct val="80000"/>
              </a:lnSpc>
            </a:pPr>
            <a:r>
              <a:rPr lang="en-US" altLang="ko-KR" sz="2400" dirty="0" smtClean="0"/>
              <a:t>AWS</a:t>
            </a:r>
            <a:r>
              <a:rPr lang="ko-KR" altLang="en-US" sz="2400" dirty="0" smtClean="0"/>
              <a:t>의 다양한 서비스를 이용한 서버 </a:t>
            </a:r>
            <a:r>
              <a:rPr lang="ko-KR" altLang="en-US" sz="2400" dirty="0" err="1" smtClean="0"/>
              <a:t>아키텍쳐</a:t>
            </a:r>
            <a:endParaRPr lang="ko-KR" altLang="en-US" sz="2400" dirty="0"/>
          </a:p>
        </p:txBody>
      </p:sp>
      <p:sp>
        <p:nvSpPr>
          <p:cNvPr id="2" name="Title 1"/>
          <p:cNvSpPr>
            <a:spLocks noGrp="1"/>
          </p:cNvSpPr>
          <p:nvPr>
            <p:ph type="title"/>
          </p:nvPr>
        </p:nvSpPr>
        <p:spPr>
          <a:xfrm>
            <a:off x="2363889" y="337631"/>
            <a:ext cx="8830278" cy="667318"/>
          </a:xfrm>
        </p:spPr>
        <p:txBody>
          <a:bodyPr/>
          <a:lstStyle/>
          <a:p>
            <a:r>
              <a:rPr lang="ko-KR" altLang="en-US" dirty="0" smtClean="0"/>
              <a:t>웹 기반 서비스</a:t>
            </a:r>
            <a:r>
              <a:rPr lang="en-US" altLang="ko-KR" dirty="0" smtClean="0"/>
              <a:t>(SaaS)</a:t>
            </a:r>
            <a:r>
              <a:rPr lang="ko-KR" altLang="en-US" dirty="0" smtClean="0"/>
              <a:t>개발을 위한 </a:t>
            </a:r>
            <a:r>
              <a:rPr lang="en-US" altLang="ko-KR" dirty="0" smtClean="0"/>
              <a:t>DevOps </a:t>
            </a:r>
            <a:r>
              <a:rPr lang="ko-KR" altLang="en-US" dirty="0" smtClean="0"/>
              <a:t>워크샵</a:t>
            </a:r>
            <a:endParaRPr lang="ko-KR" altLang="en-US" dirty="0"/>
          </a:p>
        </p:txBody>
      </p:sp>
      <p:sp>
        <p:nvSpPr>
          <p:cNvPr id="8" name="Content Placeholder 7"/>
          <p:cNvSpPr>
            <a:spLocks noGrp="1"/>
          </p:cNvSpPr>
          <p:nvPr>
            <p:ph sz="quarter" idx="15"/>
          </p:nvPr>
        </p:nvSpPr>
        <p:spPr>
          <a:xfrm>
            <a:off x="2359305" y="1164496"/>
            <a:ext cx="8834862" cy="487536"/>
          </a:xfrm>
        </p:spPr>
        <p:txBody>
          <a:bodyPr/>
          <a:lstStyle/>
          <a:p>
            <a:r>
              <a:rPr lang="en-US" altLang="ko-KR" sz="2800" dirty="0" smtClean="0"/>
              <a:t>|  </a:t>
            </a:r>
            <a:r>
              <a:rPr lang="ko-KR" altLang="en-US" sz="2400" dirty="0" smtClean="0"/>
              <a:t>배우고 경험할 내용 </a:t>
            </a:r>
            <a:r>
              <a:rPr lang="en-US" altLang="ko-KR" sz="2400" dirty="0" smtClean="0"/>
              <a:t>— </a:t>
            </a:r>
            <a:r>
              <a:rPr lang="ko-KR" altLang="en-US" sz="2400" dirty="0" smtClean="0"/>
              <a:t>기술 파트</a:t>
            </a:r>
            <a:endParaRPr lang="ko-KR" altLang="en-US" sz="2400" dirty="0"/>
          </a:p>
        </p:txBody>
      </p:sp>
      <p:sp>
        <p:nvSpPr>
          <p:cNvPr id="11" name="슬라이드 번호 개체 틀 10"/>
          <p:cNvSpPr>
            <a:spLocks noGrp="1"/>
          </p:cNvSpPr>
          <p:nvPr>
            <p:ph type="sldNum" sz="quarter" idx="12"/>
          </p:nvPr>
        </p:nvSpPr>
        <p:spPr/>
        <p:txBody>
          <a:bodyPr/>
          <a:lstStyle/>
          <a:p>
            <a:fld id="{83821006-830A-4DC9-931C-0BF3622F5775}" type="slidenum">
              <a:rPr lang="ko-KR" altLang="en-US" smtClean="0"/>
              <a:pPr/>
              <a:t>15</a:t>
            </a:fld>
            <a:endParaRPr lang="ko-KR" altLang="en-US" dirty="0"/>
          </a:p>
        </p:txBody>
      </p:sp>
      <p:sp>
        <p:nvSpPr>
          <p:cNvPr id="19" name="텍스트 개체 틀 18"/>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312134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3889" y="337631"/>
            <a:ext cx="8830278" cy="667318"/>
          </a:xfrm>
        </p:spPr>
        <p:txBody>
          <a:bodyPr/>
          <a:lstStyle/>
          <a:p>
            <a:r>
              <a:rPr lang="ko-KR" altLang="en-US" dirty="0" smtClean="0"/>
              <a:t>웹 기반 서비스</a:t>
            </a:r>
            <a:r>
              <a:rPr lang="en-US" altLang="ko-KR" dirty="0" smtClean="0"/>
              <a:t>(SaaS)</a:t>
            </a:r>
            <a:r>
              <a:rPr lang="ko-KR" altLang="en-US" dirty="0" smtClean="0"/>
              <a:t>개발을 위한 </a:t>
            </a:r>
            <a:r>
              <a:rPr lang="en-US" altLang="ko-KR" dirty="0" smtClean="0"/>
              <a:t>DevOps </a:t>
            </a:r>
            <a:r>
              <a:rPr lang="ko-KR" altLang="en-US" dirty="0" smtClean="0"/>
              <a:t>워크샵</a:t>
            </a:r>
            <a:endParaRPr lang="ko-KR" altLang="en-US" dirty="0"/>
          </a:p>
        </p:txBody>
      </p:sp>
      <p:sp>
        <p:nvSpPr>
          <p:cNvPr id="11" name="슬라이드 번호 개체 틀 10"/>
          <p:cNvSpPr>
            <a:spLocks noGrp="1"/>
          </p:cNvSpPr>
          <p:nvPr>
            <p:ph type="sldNum" sz="quarter" idx="12"/>
          </p:nvPr>
        </p:nvSpPr>
        <p:spPr/>
        <p:txBody>
          <a:bodyPr/>
          <a:lstStyle/>
          <a:p>
            <a:fld id="{83821006-830A-4DC9-931C-0BF3622F5775}" type="slidenum">
              <a:rPr lang="ko-KR" altLang="en-US" smtClean="0"/>
              <a:pPr/>
              <a:t>16</a:t>
            </a:fld>
            <a:endParaRPr lang="ko-KR" altLang="en-US" dirty="0"/>
          </a:p>
        </p:txBody>
      </p:sp>
      <p:sp>
        <p:nvSpPr>
          <p:cNvPr id="19" name="텍스트 개체 틀 18"/>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
        <p:nvSpPr>
          <p:cNvPr id="9" name="Content Placeholder 4"/>
          <p:cNvSpPr txBox="1">
            <a:spLocks/>
          </p:cNvSpPr>
          <p:nvPr/>
        </p:nvSpPr>
        <p:spPr>
          <a:xfrm>
            <a:off x="1875013" y="2185356"/>
            <a:ext cx="8727370" cy="1863113"/>
          </a:xfrm>
          <a:prstGeom prst="rect">
            <a:avLst/>
          </a:prstGeom>
        </p:spPr>
        <p:txBody>
          <a:bodyPr vert="horz" lIns="109728" tIns="54864" rIns="109728" bIns="54864" rtlCol="0" anchor="t">
            <a:noAutofit/>
          </a:bodyPr>
          <a:lstStyle>
            <a:lvl1pPr marL="342900" indent="-342900" algn="l" defTabSz="685800" rtl="0" eaLnBrk="1" latinLnBrk="1" hangingPunct="1">
              <a:lnSpc>
                <a:spcPct val="150000"/>
              </a:lnSpc>
              <a:spcBef>
                <a:spcPts val="750"/>
              </a:spcBef>
              <a:buFont typeface="Arial" panose="020B0604020202020204" pitchFamily="34" charset="0"/>
              <a:buChar char="•"/>
              <a:defRPr sz="1100" b="1" kern="1200">
                <a:ln>
                  <a:solidFill>
                    <a:schemeClr val="bg1">
                      <a:alpha val="0"/>
                    </a:schemeClr>
                  </a:solidFill>
                </a:ln>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628650" indent="-285750" algn="l" defTabSz="685800" rtl="0" eaLnBrk="1" latinLnBrk="1" hangingPunct="1">
              <a:lnSpc>
                <a:spcPct val="150000"/>
              </a:lnSpc>
              <a:spcBef>
                <a:spcPts val="375"/>
              </a:spcBef>
              <a:buFont typeface="Wingdings" panose="05000000000000000000" pitchFamily="2" charset="2"/>
              <a:buChar char="§"/>
              <a:defRPr sz="1050" b="1" kern="1200">
                <a:ln>
                  <a:solidFill>
                    <a:schemeClr val="bg1">
                      <a:alpha val="0"/>
                    </a:schemeClr>
                  </a:solidFill>
                </a:ln>
                <a:solidFill>
                  <a:schemeClr val="tx1">
                    <a:lumMod val="65000"/>
                    <a:lumOff val="35000"/>
                  </a:schemeClr>
                </a:solidFill>
                <a:latin typeface="맑은 고딕" panose="020B0503020000020004" pitchFamily="50" charset="-127"/>
                <a:ea typeface="맑은 고딕" panose="020B0503020000020004" pitchFamily="50" charset="-127"/>
                <a:cs typeface="+mn-cs"/>
              </a:defRPr>
            </a:lvl2pPr>
            <a:lvl3pPr marL="685800" indent="0" algn="l" defTabSz="685800" rtl="0" eaLnBrk="1" latinLnBrk="1" hangingPunct="1">
              <a:lnSpc>
                <a:spcPct val="150000"/>
              </a:lnSpc>
              <a:spcBef>
                <a:spcPts val="375"/>
              </a:spcBef>
              <a:buFont typeface="Arial" panose="020B0604020202020204" pitchFamily="34" charset="0"/>
              <a:buNone/>
              <a:defRPr sz="1400" kern="1200">
                <a:ln>
                  <a:solidFill>
                    <a:schemeClr val="bg1">
                      <a:alpha val="0"/>
                    </a:schemeClr>
                  </a:solidFill>
                </a:ln>
                <a:solidFill>
                  <a:schemeClr val="tx1">
                    <a:lumMod val="65000"/>
                    <a:lumOff val="35000"/>
                  </a:schemeClr>
                </a:solidFill>
                <a:latin typeface="맑은 고딕" panose="020B0503020000020004" pitchFamily="50" charset="-127"/>
                <a:ea typeface="맑은 고딕" panose="020B0503020000020004" pitchFamily="50" charset="-127"/>
                <a:cs typeface="+mn-cs"/>
              </a:defRPr>
            </a:lvl3pPr>
            <a:lvl4pPr marL="1028700" indent="0" algn="l" defTabSz="685800" rtl="0" eaLnBrk="1" latinLnBrk="1" hangingPunct="1">
              <a:lnSpc>
                <a:spcPct val="150000"/>
              </a:lnSpc>
              <a:spcBef>
                <a:spcPts val="375"/>
              </a:spcBef>
              <a:buFont typeface="Arial" panose="020B0604020202020204" pitchFamily="34" charset="0"/>
              <a:buNone/>
              <a:defRPr sz="1200" kern="1200">
                <a:ln>
                  <a:solidFill>
                    <a:schemeClr val="bg1">
                      <a:alpha val="0"/>
                    </a:schemeClr>
                  </a:solidFill>
                </a:ln>
                <a:solidFill>
                  <a:schemeClr val="tx1">
                    <a:lumMod val="65000"/>
                    <a:lumOff val="35000"/>
                  </a:schemeClr>
                </a:solidFill>
                <a:latin typeface="맑은 고딕" panose="020B0503020000020004" pitchFamily="50" charset="-127"/>
                <a:ea typeface="맑은 고딕" panose="020B0503020000020004" pitchFamily="50" charset="-127"/>
                <a:cs typeface="+mn-cs"/>
              </a:defRPr>
            </a:lvl4pPr>
            <a:lvl5pPr marL="1371600" indent="0" algn="l" defTabSz="685800" rtl="0" eaLnBrk="1" latinLnBrk="1" hangingPunct="1">
              <a:lnSpc>
                <a:spcPct val="150000"/>
              </a:lnSpc>
              <a:spcBef>
                <a:spcPts val="375"/>
              </a:spcBef>
              <a:buFont typeface="Arial" panose="020B0604020202020204" pitchFamily="34" charset="0"/>
              <a:buNone/>
              <a:defRPr sz="1200" kern="1200">
                <a:ln>
                  <a:solidFill>
                    <a:schemeClr val="bg1">
                      <a:alpha val="0"/>
                    </a:schemeClr>
                  </a:solidFill>
                </a:ln>
                <a:solidFill>
                  <a:schemeClr val="tx1">
                    <a:lumMod val="65000"/>
                    <a:lumOff val="35000"/>
                  </a:schemeClr>
                </a:solidFill>
                <a:latin typeface="맑은 고딕" panose="020B0503020000020004" pitchFamily="50" charset="-127"/>
                <a:ea typeface="맑은 고딕" panose="020B0503020000020004" pitchFamily="50" charset="-127"/>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ko-KR" altLang="en-US" sz="2000" dirty="0" err="1"/>
              <a:t>클라우드</a:t>
            </a:r>
            <a:r>
              <a:rPr lang="ko-KR" altLang="en-US" sz="2000" dirty="0"/>
              <a:t> 어플리케이션</a:t>
            </a:r>
            <a:r>
              <a:rPr lang="en-US" altLang="ko-KR" sz="2000" dirty="0"/>
              <a:t>(SaaS)</a:t>
            </a:r>
            <a:r>
              <a:rPr lang="ko-KR" altLang="en-US" sz="2000" dirty="0"/>
              <a:t>을 지속적으로 개선해 나가는 </a:t>
            </a:r>
            <a:r>
              <a:rPr lang="en-US" altLang="ko-KR" sz="2000" dirty="0"/>
              <a:t>DevOps </a:t>
            </a:r>
            <a:r>
              <a:rPr lang="ko-KR" altLang="en-US" sz="2000" dirty="0"/>
              <a:t>팀의 프로세스 경험</a:t>
            </a:r>
            <a:endParaRPr lang="en-US" altLang="ko-KR" sz="2000" dirty="0"/>
          </a:p>
          <a:p>
            <a:r>
              <a:rPr lang="ko-KR" altLang="en-US" sz="2000" dirty="0"/>
              <a:t>기존의 독립적인 개발 팀</a:t>
            </a:r>
            <a:r>
              <a:rPr lang="en-US" altLang="ko-KR" sz="2000" dirty="0"/>
              <a:t>, </a:t>
            </a:r>
            <a:r>
              <a:rPr lang="ko-KR" altLang="en-US" sz="2000" dirty="0"/>
              <a:t>운영 팀 및 </a:t>
            </a:r>
            <a:r>
              <a:rPr lang="en-US" altLang="ko-KR" sz="2000" dirty="0"/>
              <a:t>QA </a:t>
            </a:r>
            <a:r>
              <a:rPr lang="ko-KR" altLang="en-US" sz="2000" dirty="0"/>
              <a:t>팀을 </a:t>
            </a:r>
            <a:r>
              <a:rPr lang="en-US" altLang="ko-KR" sz="2000" dirty="0"/>
              <a:t>DevOps </a:t>
            </a:r>
            <a:r>
              <a:rPr lang="ko-KR" altLang="en-US" sz="2000" dirty="0"/>
              <a:t>팀으로 바꾸어 나가는 노하우 공유</a:t>
            </a:r>
            <a:endParaRPr lang="en-US" altLang="ko-KR" sz="2000" dirty="0"/>
          </a:p>
          <a:p>
            <a:r>
              <a:rPr lang="ko-KR" altLang="en-US" sz="2000" dirty="0"/>
              <a:t>글로벌 회사에서 개발 팀 및 </a:t>
            </a:r>
            <a:r>
              <a:rPr lang="en-US" altLang="ko-KR" sz="2000" dirty="0"/>
              <a:t>QA </a:t>
            </a:r>
            <a:r>
              <a:rPr lang="ko-KR" altLang="en-US" sz="2000" dirty="0"/>
              <a:t>팀을 </a:t>
            </a:r>
            <a:r>
              <a:rPr lang="ko-KR" altLang="en-US" sz="2000" dirty="0" err="1"/>
              <a:t>매니징한</a:t>
            </a:r>
            <a:r>
              <a:rPr lang="ko-KR" altLang="en-US" sz="2000" dirty="0"/>
              <a:t> 경험</a:t>
            </a:r>
            <a:r>
              <a:rPr lang="en-US" altLang="ko-KR" sz="2000" dirty="0"/>
              <a:t> </a:t>
            </a:r>
            <a:r>
              <a:rPr lang="ko-KR" altLang="en-US" sz="2000" dirty="0"/>
              <a:t>및 서비스 기업에서 개발 팀과 </a:t>
            </a:r>
            <a:r>
              <a:rPr lang="ko-KR" altLang="en-US" sz="2000" dirty="0" err="1"/>
              <a:t>운영팀</a:t>
            </a:r>
            <a:r>
              <a:rPr lang="ko-KR" altLang="en-US" sz="2000" dirty="0"/>
              <a:t> 을 </a:t>
            </a:r>
            <a:r>
              <a:rPr lang="ko-KR" altLang="en-US" sz="2000" dirty="0" err="1"/>
              <a:t>매니징한</a:t>
            </a:r>
            <a:r>
              <a:rPr lang="ko-KR" altLang="en-US" sz="2000" dirty="0"/>
              <a:t> 경험을 공유</a:t>
            </a:r>
          </a:p>
        </p:txBody>
      </p:sp>
      <p:sp>
        <p:nvSpPr>
          <p:cNvPr id="10" name="Content Placeholder 7"/>
          <p:cNvSpPr txBox="1">
            <a:spLocks/>
          </p:cNvSpPr>
          <p:nvPr/>
        </p:nvSpPr>
        <p:spPr>
          <a:xfrm>
            <a:off x="2707647" y="1490991"/>
            <a:ext cx="8834862" cy="487536"/>
          </a:xfrm>
          <a:prstGeom prst="rect">
            <a:avLst/>
          </a:prstGeom>
        </p:spPr>
        <p:txBody>
          <a:bodyPr vert="horz" lIns="0" tIns="54864" rIns="0" bIns="54864" rtlCol="0" anchor="t">
            <a:noAutofit/>
          </a:bodyPr>
          <a:lstStyle>
            <a:lvl1pPr marL="0" indent="0" algn="l" defTabSz="685800" rtl="0" eaLnBrk="1" latinLnBrk="1" hangingPunct="1">
              <a:lnSpc>
                <a:spcPct val="150000"/>
              </a:lnSpc>
              <a:spcBef>
                <a:spcPts val="750"/>
              </a:spcBef>
              <a:buFont typeface="Arial" panose="020B0604020202020204" pitchFamily="34" charset="0"/>
              <a:buNone/>
              <a:defRPr sz="1200" b="1" kern="1200">
                <a:ln>
                  <a:solidFill>
                    <a:schemeClr val="bg1">
                      <a:alpha val="0"/>
                    </a:schemeClr>
                  </a:solidFill>
                </a:ln>
                <a:solidFill>
                  <a:schemeClr val="tx1">
                    <a:lumMod val="50000"/>
                    <a:lumOff val="50000"/>
                  </a:schemeClr>
                </a:solidFill>
                <a:latin typeface="맑은 고딕" panose="020B0503020000020004" pitchFamily="50" charset="-127"/>
                <a:ea typeface="맑은 고딕" panose="020B0503020000020004" pitchFamily="50" charset="-127"/>
                <a:cs typeface="+mn-cs"/>
              </a:defRPr>
            </a:lvl1pPr>
            <a:lvl2pPr marL="342900" indent="0" algn="l" defTabSz="685800" rtl="0" eaLnBrk="1" latinLnBrk="1" hangingPunct="1">
              <a:lnSpc>
                <a:spcPct val="150000"/>
              </a:lnSpc>
              <a:spcBef>
                <a:spcPts val="375"/>
              </a:spcBef>
              <a:buFont typeface="Arial" panose="020B0604020202020204" pitchFamily="34" charset="0"/>
              <a:buNone/>
              <a:defRPr sz="1600" kern="1200">
                <a:ln>
                  <a:solidFill>
                    <a:schemeClr val="bg1">
                      <a:alpha val="0"/>
                    </a:schemeClr>
                  </a:solidFill>
                </a:ln>
                <a:solidFill>
                  <a:schemeClr val="tx1">
                    <a:lumMod val="65000"/>
                    <a:lumOff val="35000"/>
                  </a:schemeClr>
                </a:solidFill>
                <a:latin typeface="맑은 고딕" panose="020B0503020000020004" pitchFamily="50" charset="-127"/>
                <a:ea typeface="맑은 고딕" panose="020B0503020000020004" pitchFamily="50" charset="-127"/>
                <a:cs typeface="+mn-cs"/>
              </a:defRPr>
            </a:lvl2pPr>
            <a:lvl3pPr marL="685800" indent="0" algn="l" defTabSz="685800" rtl="0" eaLnBrk="1" latinLnBrk="1" hangingPunct="1">
              <a:lnSpc>
                <a:spcPct val="150000"/>
              </a:lnSpc>
              <a:spcBef>
                <a:spcPts val="375"/>
              </a:spcBef>
              <a:buFont typeface="Arial" panose="020B0604020202020204" pitchFamily="34" charset="0"/>
              <a:buNone/>
              <a:defRPr sz="1400" kern="1200">
                <a:ln>
                  <a:solidFill>
                    <a:schemeClr val="bg1">
                      <a:alpha val="0"/>
                    </a:schemeClr>
                  </a:solidFill>
                </a:ln>
                <a:solidFill>
                  <a:schemeClr val="tx1">
                    <a:lumMod val="65000"/>
                    <a:lumOff val="35000"/>
                  </a:schemeClr>
                </a:solidFill>
                <a:latin typeface="맑은 고딕" panose="020B0503020000020004" pitchFamily="50" charset="-127"/>
                <a:ea typeface="맑은 고딕" panose="020B0503020000020004" pitchFamily="50" charset="-127"/>
                <a:cs typeface="+mn-cs"/>
              </a:defRPr>
            </a:lvl3pPr>
            <a:lvl4pPr marL="1028700" indent="0" algn="l" defTabSz="685800" rtl="0" eaLnBrk="1" latinLnBrk="1" hangingPunct="1">
              <a:lnSpc>
                <a:spcPct val="150000"/>
              </a:lnSpc>
              <a:spcBef>
                <a:spcPts val="375"/>
              </a:spcBef>
              <a:buFont typeface="Arial" panose="020B0604020202020204" pitchFamily="34" charset="0"/>
              <a:buNone/>
              <a:defRPr sz="1200" kern="1200">
                <a:ln>
                  <a:solidFill>
                    <a:schemeClr val="bg1">
                      <a:alpha val="0"/>
                    </a:schemeClr>
                  </a:solidFill>
                </a:ln>
                <a:solidFill>
                  <a:schemeClr val="tx1">
                    <a:lumMod val="65000"/>
                    <a:lumOff val="35000"/>
                  </a:schemeClr>
                </a:solidFill>
                <a:latin typeface="맑은 고딕" panose="020B0503020000020004" pitchFamily="50" charset="-127"/>
                <a:ea typeface="맑은 고딕" panose="020B0503020000020004" pitchFamily="50" charset="-127"/>
                <a:cs typeface="+mn-cs"/>
              </a:defRPr>
            </a:lvl4pPr>
            <a:lvl5pPr marL="1371600" indent="0" algn="l" defTabSz="685800" rtl="0" eaLnBrk="1" latinLnBrk="1" hangingPunct="1">
              <a:lnSpc>
                <a:spcPct val="150000"/>
              </a:lnSpc>
              <a:spcBef>
                <a:spcPts val="375"/>
              </a:spcBef>
              <a:buFont typeface="Arial" panose="020B0604020202020204" pitchFamily="34" charset="0"/>
              <a:buNone/>
              <a:defRPr sz="1200" kern="1200">
                <a:ln>
                  <a:solidFill>
                    <a:schemeClr val="bg1">
                      <a:alpha val="0"/>
                    </a:schemeClr>
                  </a:solidFill>
                </a:ln>
                <a:solidFill>
                  <a:schemeClr val="tx1">
                    <a:lumMod val="65000"/>
                    <a:lumOff val="35000"/>
                  </a:schemeClr>
                </a:solidFill>
                <a:latin typeface="맑은 고딕" panose="020B0503020000020004" pitchFamily="50" charset="-127"/>
                <a:ea typeface="맑은 고딕" panose="020B0503020000020004" pitchFamily="50" charset="-127"/>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ko-KR" sz="1440" dirty="0"/>
              <a:t>|  </a:t>
            </a:r>
            <a:r>
              <a:rPr lang="ko-KR" altLang="en-US" sz="2400" dirty="0"/>
              <a:t>배우고 경험할 내용 </a:t>
            </a:r>
            <a:r>
              <a:rPr lang="en-US" altLang="ko-KR" sz="2400" dirty="0"/>
              <a:t>— </a:t>
            </a:r>
            <a:r>
              <a:rPr lang="ko-KR" altLang="en-US" sz="2400" dirty="0"/>
              <a:t>프로세스 및 개발 문화 파트</a:t>
            </a:r>
          </a:p>
        </p:txBody>
      </p:sp>
    </p:spTree>
    <p:extLst>
      <p:ext uri="{BB962C8B-B14F-4D97-AF65-F5344CB8AC3E}">
        <p14:creationId xmlns:p14="http://schemas.microsoft.com/office/powerpoint/2010/main" val="6507290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378" y="1651636"/>
            <a:ext cx="8032550" cy="4888230"/>
          </a:xfrm>
        </p:spPr>
      </p:pic>
      <p:sp>
        <p:nvSpPr>
          <p:cNvPr id="2" name="Title 1"/>
          <p:cNvSpPr>
            <a:spLocks noGrp="1"/>
          </p:cNvSpPr>
          <p:nvPr>
            <p:ph type="title"/>
          </p:nvPr>
        </p:nvSpPr>
        <p:spPr/>
        <p:txBody>
          <a:bodyPr/>
          <a:lstStyle/>
          <a:p>
            <a:r>
              <a:rPr lang="ko-KR" altLang="en-US" smtClean="0"/>
              <a:t>웹 기반 서비스</a:t>
            </a:r>
            <a:r>
              <a:rPr lang="en-US" altLang="ko-KR" smtClean="0"/>
              <a:t>(SaaS)</a:t>
            </a:r>
            <a:r>
              <a:rPr lang="ko-KR" altLang="en-US" smtClean="0"/>
              <a:t>개발을 위한 </a:t>
            </a:r>
            <a:r>
              <a:rPr lang="en-US" altLang="ko-KR" smtClean="0"/>
              <a:t>DevOps </a:t>
            </a:r>
            <a:r>
              <a:rPr lang="ko-KR" altLang="en-US" smtClean="0"/>
              <a:t>워크샵</a:t>
            </a:r>
            <a:endParaRPr lang="ko-KR" altLang="en-US" dirty="0"/>
          </a:p>
        </p:txBody>
      </p:sp>
      <p:sp>
        <p:nvSpPr>
          <p:cNvPr id="3" name="Content Placeholder 2"/>
          <p:cNvSpPr>
            <a:spLocks noGrp="1"/>
          </p:cNvSpPr>
          <p:nvPr>
            <p:ph sz="quarter" idx="15"/>
          </p:nvPr>
        </p:nvSpPr>
        <p:spPr/>
        <p:txBody>
          <a:bodyPr/>
          <a:lstStyle/>
          <a:p>
            <a:r>
              <a:rPr lang="en-US" altLang="ko-KR" smtClean="0"/>
              <a:t>| DevOps </a:t>
            </a:r>
            <a:r>
              <a:rPr lang="ko-KR" altLang="en-US" smtClean="0"/>
              <a:t>워크샵을 제공</a:t>
            </a:r>
            <a:endParaRPr lang="ko-KR" altLang="en-US" dirty="0"/>
          </a:p>
        </p:txBody>
      </p:sp>
      <p:sp>
        <p:nvSpPr>
          <p:cNvPr id="8" name="슬라이드 번호 개체 틀 7"/>
          <p:cNvSpPr>
            <a:spLocks noGrp="1"/>
          </p:cNvSpPr>
          <p:nvPr>
            <p:ph type="sldNum" sz="quarter" idx="12"/>
          </p:nvPr>
        </p:nvSpPr>
        <p:spPr/>
        <p:txBody>
          <a:bodyPr/>
          <a:lstStyle/>
          <a:p>
            <a:fld id="{83821006-830A-4DC9-931C-0BF3622F5775}" type="slidenum">
              <a:rPr lang="ko-KR" altLang="en-US" smtClean="0"/>
              <a:pPr/>
              <a:t>17</a:t>
            </a:fld>
            <a:endParaRPr lang="ko-KR" altLang="en-US" dirty="0"/>
          </a:p>
        </p:txBody>
      </p:sp>
      <p:sp>
        <p:nvSpPr>
          <p:cNvPr id="16" name="텍스트 개체 틀 15"/>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762708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smtClean="0"/>
              <a:t>웹 기반 서비스</a:t>
            </a:r>
            <a:r>
              <a:rPr lang="en-US" altLang="ko-KR" dirty="0" smtClean="0"/>
              <a:t>(SaaS)</a:t>
            </a:r>
            <a:r>
              <a:rPr lang="ko-KR" altLang="en-US" dirty="0" smtClean="0"/>
              <a:t>개발을 위한 </a:t>
            </a:r>
            <a:r>
              <a:rPr lang="en-US" altLang="ko-KR" dirty="0" smtClean="0"/>
              <a:t>DevOps </a:t>
            </a:r>
            <a:r>
              <a:rPr lang="ko-KR" altLang="en-US" dirty="0" smtClean="0"/>
              <a:t>워크샵</a:t>
            </a:r>
            <a:endParaRPr lang="ko-KR" altLang="en-US" dirty="0"/>
          </a:p>
        </p:txBody>
      </p:sp>
      <p:sp>
        <p:nvSpPr>
          <p:cNvPr id="4" name="내용 개체 틀 3"/>
          <p:cNvSpPr>
            <a:spLocks noGrp="1"/>
          </p:cNvSpPr>
          <p:nvPr>
            <p:ph sz="quarter" idx="15"/>
          </p:nvPr>
        </p:nvSpPr>
        <p:spPr/>
        <p:txBody>
          <a:bodyPr/>
          <a:lstStyle/>
          <a:p>
            <a:r>
              <a:rPr lang="en-US" altLang="ko-KR" dirty="0" smtClean="0"/>
              <a:t>| </a:t>
            </a:r>
            <a:r>
              <a:rPr lang="ko-KR" altLang="en-US" dirty="0" smtClean="0"/>
              <a:t>강사</a:t>
            </a:r>
            <a:r>
              <a:rPr lang="en-US" altLang="ko-KR" dirty="0" smtClean="0"/>
              <a:t>(</a:t>
            </a:r>
            <a:r>
              <a:rPr lang="en-US" altLang="ko-KR" dirty="0" err="1" smtClean="0"/>
              <a:t>giple</a:t>
            </a:r>
            <a:r>
              <a:rPr lang="ko-KR" altLang="en-US" dirty="0" smtClean="0"/>
              <a:t>팀</a:t>
            </a:r>
            <a:r>
              <a:rPr lang="en-US" altLang="ko-KR" dirty="0" smtClean="0"/>
              <a:t>) </a:t>
            </a:r>
            <a:r>
              <a:rPr lang="ko-KR" altLang="en-US" dirty="0" smtClean="0"/>
              <a:t>소개</a:t>
            </a:r>
            <a:endParaRPr lang="ko-KR" altLang="en-US" dirty="0"/>
          </a:p>
        </p:txBody>
      </p:sp>
      <p:pic>
        <p:nvPicPr>
          <p:cNvPr id="59" name="그림 개체 틀 58"/>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5809" b="5809"/>
          <a:stretch>
            <a:fillRect/>
          </a:stretch>
        </p:blipFill>
        <p:spPr/>
      </p:pic>
      <p:sp>
        <p:nvSpPr>
          <p:cNvPr id="7" name="텍스트 개체 틀 6"/>
          <p:cNvSpPr>
            <a:spLocks noGrp="1"/>
          </p:cNvSpPr>
          <p:nvPr>
            <p:ph type="body" sz="quarter" idx="16"/>
          </p:nvPr>
        </p:nvSpPr>
        <p:spPr/>
        <p:txBody>
          <a:bodyPr/>
          <a:lstStyle/>
          <a:p>
            <a:r>
              <a:rPr lang="ko-KR" altLang="en-US" smtClean="0"/>
              <a:t>이영수 </a:t>
            </a:r>
            <a:r>
              <a:rPr lang="en-US" altLang="ko-KR" smtClean="0"/>
              <a:t>(giple </a:t>
            </a:r>
            <a:r>
              <a:rPr lang="ko-KR" altLang="en-US" smtClean="0"/>
              <a:t>대표</a:t>
            </a:r>
            <a:r>
              <a:rPr lang="en-US" altLang="ko-KR" smtClean="0"/>
              <a:t>)</a:t>
            </a:r>
            <a:endParaRPr lang="en-US" altLang="ko-KR" dirty="0"/>
          </a:p>
        </p:txBody>
      </p:sp>
      <p:sp>
        <p:nvSpPr>
          <p:cNvPr id="43" name="텍스트 개체 틀 42"/>
          <p:cNvSpPr>
            <a:spLocks noGrp="1"/>
          </p:cNvSpPr>
          <p:nvPr>
            <p:ph type="body" sz="quarter" idx="17"/>
          </p:nvPr>
        </p:nvSpPr>
        <p:spPr/>
        <p:txBody>
          <a:bodyPr/>
          <a:lstStyle/>
          <a:p>
            <a:r>
              <a:rPr lang="ko-KR" altLang="en-US" dirty="0" smtClean="0"/>
              <a:t>글로벌 개발조직에서의 개발 리더 경험과 </a:t>
            </a:r>
            <a:r>
              <a:rPr lang="ko-KR" altLang="en-US" dirty="0" err="1" smtClean="0"/>
              <a:t>임베디드</a:t>
            </a:r>
            <a:r>
              <a:rPr lang="en-US" altLang="ko-KR" dirty="0" smtClean="0"/>
              <a:t>/</a:t>
            </a:r>
            <a:r>
              <a:rPr lang="ko-KR" altLang="en-US" dirty="0" err="1" smtClean="0"/>
              <a:t>백엔드</a:t>
            </a:r>
            <a:r>
              <a:rPr lang="en-US" altLang="ko-KR" dirty="0" smtClean="0"/>
              <a:t>/</a:t>
            </a:r>
            <a:r>
              <a:rPr lang="ko-KR" altLang="en-US" dirty="0" err="1" smtClean="0"/>
              <a:t>프런트엔드</a:t>
            </a:r>
            <a:r>
              <a:rPr lang="ko-KR" altLang="en-US" dirty="0" smtClean="0"/>
              <a:t> 분야를 두루 섭렵한 개발자 출신의 대표</a:t>
            </a:r>
          </a:p>
          <a:p>
            <a:r>
              <a:rPr lang="en-US" altLang="ko-KR" dirty="0" err="1" smtClean="0"/>
              <a:t>Openstack</a:t>
            </a:r>
            <a:r>
              <a:rPr lang="en-US" altLang="ko-KR" dirty="0" smtClean="0"/>
              <a:t> Public Cloud Service </a:t>
            </a:r>
            <a:r>
              <a:rPr lang="ko-KR" altLang="en-US" dirty="0" smtClean="0"/>
              <a:t>개발팀 총괄 </a:t>
            </a:r>
            <a:r>
              <a:rPr lang="en-US" altLang="ko-KR" dirty="0" smtClean="0"/>
              <a:t>(KINX)</a:t>
            </a:r>
          </a:p>
          <a:p>
            <a:r>
              <a:rPr lang="en-US" altLang="ko-KR" dirty="0" err="1" smtClean="0"/>
              <a:t>IoT</a:t>
            </a:r>
            <a:r>
              <a:rPr lang="en-US" altLang="ko-KR" dirty="0" smtClean="0"/>
              <a:t> </a:t>
            </a:r>
            <a:r>
              <a:rPr lang="ko-KR" altLang="en-US" dirty="0" smtClean="0"/>
              <a:t>플랫폼 서비스 </a:t>
            </a:r>
            <a:r>
              <a:rPr lang="en-US" altLang="ko-KR" dirty="0" smtClean="0"/>
              <a:t>CTO (</a:t>
            </a:r>
            <a:r>
              <a:rPr lang="en-US" altLang="ko-KR" dirty="0" err="1" smtClean="0"/>
              <a:t>Daliworks</a:t>
            </a:r>
            <a:r>
              <a:rPr lang="en-US" altLang="ko-KR" dirty="0" smtClean="0"/>
              <a:t>)</a:t>
            </a:r>
            <a:endParaRPr lang="ko-KR" altLang="en-US" dirty="0"/>
          </a:p>
        </p:txBody>
      </p:sp>
      <p:pic>
        <p:nvPicPr>
          <p:cNvPr id="60" name="그림 개체 틀 59"/>
          <p:cNvPicPr>
            <a:picLocks noGrp="1" noChangeAspect="1"/>
          </p:cNvPicPr>
          <p:nvPr>
            <p:ph type="pic" sz="quarter" idx="18"/>
          </p:nvPr>
        </p:nvPicPr>
        <p:blipFill>
          <a:blip r:embed="rId4">
            <a:extLst>
              <a:ext uri="{28A0092B-C50C-407E-A947-70E740481C1C}">
                <a14:useLocalDpi xmlns:a14="http://schemas.microsoft.com/office/drawing/2010/main" val="0"/>
              </a:ext>
            </a:extLst>
          </a:blip>
          <a:srcRect t="5809" b="5809"/>
          <a:stretch>
            <a:fillRect/>
          </a:stretch>
        </p:blipFill>
        <p:spPr/>
      </p:pic>
      <p:sp>
        <p:nvSpPr>
          <p:cNvPr id="10" name="텍스트 개체 틀 9"/>
          <p:cNvSpPr>
            <a:spLocks noGrp="1"/>
          </p:cNvSpPr>
          <p:nvPr>
            <p:ph type="body" sz="quarter" idx="19"/>
          </p:nvPr>
        </p:nvSpPr>
        <p:spPr/>
        <p:txBody>
          <a:bodyPr/>
          <a:lstStyle/>
          <a:p>
            <a:r>
              <a:rPr lang="ko-KR" altLang="en-US" smtClean="0"/>
              <a:t>임재용 </a:t>
            </a:r>
            <a:r>
              <a:rPr lang="en-US" altLang="ko-KR" smtClean="0"/>
              <a:t>(giple CTO)</a:t>
            </a:r>
            <a:endParaRPr lang="en-US" altLang="ko-KR" dirty="0"/>
          </a:p>
        </p:txBody>
      </p:sp>
      <p:sp>
        <p:nvSpPr>
          <p:cNvPr id="45" name="텍스트 개체 틀 44"/>
          <p:cNvSpPr>
            <a:spLocks noGrp="1"/>
          </p:cNvSpPr>
          <p:nvPr>
            <p:ph type="body" sz="quarter" idx="20"/>
          </p:nvPr>
        </p:nvSpPr>
        <p:spPr/>
        <p:txBody>
          <a:bodyPr/>
          <a:lstStyle/>
          <a:p>
            <a:r>
              <a:rPr lang="en-US" altLang="ko-KR" dirty="0" err="1" smtClean="0"/>
              <a:t>IoT</a:t>
            </a:r>
            <a:r>
              <a:rPr lang="en-US" altLang="ko-KR" dirty="0" smtClean="0"/>
              <a:t> </a:t>
            </a:r>
            <a:r>
              <a:rPr lang="ko-KR" altLang="en-US" dirty="0" smtClean="0"/>
              <a:t>플랫폼 개발 </a:t>
            </a:r>
            <a:r>
              <a:rPr lang="en-US" altLang="ko-KR" dirty="0" smtClean="0"/>
              <a:t>— </a:t>
            </a:r>
            <a:r>
              <a:rPr lang="ko-KR" altLang="en-US" dirty="0" err="1" smtClean="0"/>
              <a:t>프런트엔드</a:t>
            </a:r>
            <a:r>
              <a:rPr lang="ko-KR" altLang="en-US" dirty="0" smtClean="0"/>
              <a:t> 리더</a:t>
            </a:r>
          </a:p>
          <a:p>
            <a:r>
              <a:rPr lang="ko-KR" altLang="en-US" dirty="0" smtClean="0"/>
              <a:t>웹 플랫폼 및 브라우저 엔진 및 </a:t>
            </a:r>
            <a:r>
              <a:rPr lang="en-US" altLang="ko-KR" dirty="0" err="1" smtClean="0"/>
              <a:t>Javascript</a:t>
            </a:r>
            <a:r>
              <a:rPr lang="en-US" altLang="ko-KR" dirty="0" smtClean="0"/>
              <a:t> </a:t>
            </a:r>
            <a:r>
              <a:rPr lang="ko-KR" altLang="en-US" dirty="0" smtClean="0"/>
              <a:t>컴파일러</a:t>
            </a:r>
            <a:r>
              <a:rPr lang="en-US" altLang="ko-KR" dirty="0" smtClean="0"/>
              <a:t>(</a:t>
            </a:r>
            <a:r>
              <a:rPr lang="ko-KR" altLang="en-US" dirty="0" smtClean="0"/>
              <a:t>하드웨어 가속</a:t>
            </a:r>
            <a:r>
              <a:rPr lang="en-US" altLang="ko-KR" dirty="0" smtClean="0"/>
              <a:t>) </a:t>
            </a:r>
            <a:r>
              <a:rPr lang="ko-KR" altLang="en-US" dirty="0" smtClean="0"/>
              <a:t>개발</a:t>
            </a:r>
          </a:p>
          <a:p>
            <a:r>
              <a:rPr lang="ko-KR" altLang="en-US" dirty="0" smtClean="0"/>
              <a:t>모바일</a:t>
            </a:r>
            <a:r>
              <a:rPr lang="en-US" altLang="ko-KR" dirty="0" smtClean="0"/>
              <a:t>/</a:t>
            </a:r>
            <a:r>
              <a:rPr lang="ko-KR" altLang="en-US" dirty="0" smtClean="0"/>
              <a:t>보안</a:t>
            </a:r>
            <a:r>
              <a:rPr lang="en-US" altLang="ko-KR" dirty="0" smtClean="0"/>
              <a:t>/</a:t>
            </a:r>
            <a:r>
              <a:rPr lang="ko-KR" altLang="en-US" dirty="0" smtClean="0"/>
              <a:t>자동차</a:t>
            </a:r>
            <a:r>
              <a:rPr lang="en-US" altLang="ko-KR" dirty="0" smtClean="0"/>
              <a:t>/</a:t>
            </a:r>
            <a:r>
              <a:rPr lang="en-US" altLang="ko-KR" dirty="0" err="1" smtClean="0"/>
              <a:t>IoT</a:t>
            </a:r>
            <a:r>
              <a:rPr lang="en-US" altLang="ko-KR" dirty="0" smtClean="0"/>
              <a:t> </a:t>
            </a:r>
            <a:r>
              <a:rPr lang="ko-KR" altLang="en-US" dirty="0" smtClean="0"/>
              <a:t>등 다양한 환경의 클라이언트 경험</a:t>
            </a:r>
            <a:endParaRPr lang="ko-KR" altLang="en-US" dirty="0"/>
          </a:p>
        </p:txBody>
      </p:sp>
      <p:pic>
        <p:nvPicPr>
          <p:cNvPr id="61" name="그림 개체 틀 60"/>
          <p:cNvPicPr>
            <a:picLocks noGrp="1" noChangeAspect="1"/>
          </p:cNvPicPr>
          <p:nvPr>
            <p:ph type="pic" sz="quarter" idx="21"/>
          </p:nvPr>
        </p:nvPicPr>
        <p:blipFill>
          <a:blip r:embed="rId5">
            <a:extLst>
              <a:ext uri="{28A0092B-C50C-407E-A947-70E740481C1C}">
                <a14:useLocalDpi xmlns:a14="http://schemas.microsoft.com/office/drawing/2010/main" val="0"/>
              </a:ext>
            </a:extLst>
          </a:blip>
          <a:srcRect t="5809" b="5809"/>
          <a:stretch>
            <a:fillRect/>
          </a:stretch>
        </p:blipFill>
        <p:spPr/>
      </p:pic>
      <p:sp>
        <p:nvSpPr>
          <p:cNvPr id="13" name="텍스트 개체 틀 12"/>
          <p:cNvSpPr>
            <a:spLocks noGrp="1"/>
          </p:cNvSpPr>
          <p:nvPr>
            <p:ph type="body" sz="quarter" idx="22"/>
          </p:nvPr>
        </p:nvSpPr>
        <p:spPr/>
        <p:txBody>
          <a:bodyPr/>
          <a:lstStyle/>
          <a:p>
            <a:r>
              <a:rPr lang="ko-KR" altLang="en-US" smtClean="0"/>
              <a:t>서영교 </a:t>
            </a:r>
            <a:r>
              <a:rPr lang="en-US" altLang="ko-KR" smtClean="0"/>
              <a:t>(giple </a:t>
            </a:r>
            <a:r>
              <a:rPr lang="ko-KR" altLang="en-US" smtClean="0"/>
              <a:t>아키텍트 </a:t>
            </a:r>
            <a:r>
              <a:rPr lang="en-US" altLang="ko-KR" smtClean="0"/>
              <a:t>)</a:t>
            </a:r>
            <a:endParaRPr lang="en-US" altLang="ko-KR" dirty="0"/>
          </a:p>
        </p:txBody>
      </p:sp>
      <p:sp>
        <p:nvSpPr>
          <p:cNvPr id="47" name="텍스트 개체 틀 46"/>
          <p:cNvSpPr>
            <a:spLocks noGrp="1"/>
          </p:cNvSpPr>
          <p:nvPr>
            <p:ph type="body" sz="quarter" idx="23"/>
          </p:nvPr>
        </p:nvSpPr>
        <p:spPr/>
        <p:txBody>
          <a:bodyPr/>
          <a:lstStyle/>
          <a:p>
            <a:r>
              <a:rPr lang="ko-KR" altLang="en-US" smtClean="0"/>
              <a:t>임베디드</a:t>
            </a:r>
            <a:r>
              <a:rPr lang="en-US" altLang="ko-KR" smtClean="0"/>
              <a:t>, </a:t>
            </a:r>
            <a:r>
              <a:rPr lang="ko-KR" altLang="en-US" smtClean="0"/>
              <a:t>앱</a:t>
            </a:r>
            <a:r>
              <a:rPr lang="en-US" altLang="ko-KR" smtClean="0"/>
              <a:t>, </a:t>
            </a:r>
            <a:r>
              <a:rPr lang="ko-KR" altLang="en-US" smtClean="0"/>
              <a:t>프런트엔드</a:t>
            </a:r>
            <a:r>
              <a:rPr lang="en-US" altLang="ko-KR" smtClean="0"/>
              <a:t>, </a:t>
            </a:r>
            <a:r>
              <a:rPr lang="ko-KR" altLang="en-US" smtClean="0"/>
              <a:t>백엔드 등 다양한 경험을 갖춘 풀스택 개발자</a:t>
            </a:r>
          </a:p>
          <a:p>
            <a:r>
              <a:rPr lang="en-US" altLang="ko-KR" smtClean="0"/>
              <a:t>IoT </a:t>
            </a:r>
            <a:r>
              <a:rPr lang="ko-KR" altLang="en-US" smtClean="0"/>
              <a:t>플랫폼 개발 </a:t>
            </a:r>
            <a:r>
              <a:rPr lang="en-US" altLang="ko-KR" smtClean="0"/>
              <a:t>— </a:t>
            </a:r>
            <a:r>
              <a:rPr lang="ko-KR" altLang="en-US" smtClean="0"/>
              <a:t>백엔드 리더 및 </a:t>
            </a:r>
            <a:r>
              <a:rPr lang="en-US" altLang="ko-KR" smtClean="0"/>
              <a:t>IoT </a:t>
            </a:r>
            <a:r>
              <a:rPr lang="ko-KR" altLang="en-US" smtClean="0"/>
              <a:t>데이터 분석</a:t>
            </a:r>
          </a:p>
          <a:p>
            <a:r>
              <a:rPr lang="en-US" altLang="ko-KR" smtClean="0"/>
              <a:t>Web Platform </a:t>
            </a:r>
            <a:r>
              <a:rPr lang="ko-KR" altLang="en-US" smtClean="0"/>
              <a:t>아키텍트</a:t>
            </a:r>
            <a:endParaRPr lang="ko-KR" altLang="en-US" dirty="0"/>
          </a:p>
        </p:txBody>
      </p:sp>
      <p:pic>
        <p:nvPicPr>
          <p:cNvPr id="62" name="그림 개체 틀 61"/>
          <p:cNvPicPr>
            <a:picLocks noGrp="1" noChangeAspect="1"/>
          </p:cNvPicPr>
          <p:nvPr>
            <p:ph type="pic" sz="quarter" idx="24"/>
          </p:nvPr>
        </p:nvPicPr>
        <p:blipFill>
          <a:blip r:embed="rId6">
            <a:extLst>
              <a:ext uri="{28A0092B-C50C-407E-A947-70E740481C1C}">
                <a14:useLocalDpi xmlns:a14="http://schemas.microsoft.com/office/drawing/2010/main" val="0"/>
              </a:ext>
            </a:extLst>
          </a:blip>
          <a:srcRect t="5766" b="5766"/>
          <a:stretch>
            <a:fillRect/>
          </a:stretch>
        </p:blipFill>
        <p:spPr/>
      </p:pic>
      <p:sp>
        <p:nvSpPr>
          <p:cNvPr id="16" name="텍스트 개체 틀 15"/>
          <p:cNvSpPr>
            <a:spLocks noGrp="1"/>
          </p:cNvSpPr>
          <p:nvPr>
            <p:ph type="body" sz="quarter" idx="25"/>
          </p:nvPr>
        </p:nvSpPr>
        <p:spPr/>
        <p:txBody>
          <a:bodyPr/>
          <a:lstStyle/>
          <a:p>
            <a:r>
              <a:rPr lang="ko-KR" altLang="en-US" smtClean="0"/>
              <a:t>김병정 </a:t>
            </a:r>
            <a:r>
              <a:rPr lang="en-US" altLang="ko-KR" smtClean="0"/>
              <a:t>(giple Product Owner)</a:t>
            </a:r>
            <a:endParaRPr lang="en-US" altLang="ko-KR" dirty="0"/>
          </a:p>
        </p:txBody>
      </p:sp>
      <p:sp>
        <p:nvSpPr>
          <p:cNvPr id="49" name="텍스트 개체 틀 48"/>
          <p:cNvSpPr>
            <a:spLocks noGrp="1"/>
          </p:cNvSpPr>
          <p:nvPr>
            <p:ph type="body" sz="quarter" idx="26"/>
          </p:nvPr>
        </p:nvSpPr>
        <p:spPr/>
        <p:txBody>
          <a:bodyPr/>
          <a:lstStyle/>
          <a:p>
            <a:r>
              <a:rPr lang="ko-KR" altLang="en-US" smtClean="0"/>
              <a:t>웹 및 브라우져 관련 개발자 출신의 </a:t>
            </a:r>
            <a:r>
              <a:rPr lang="en-US" altLang="ko-KR" smtClean="0"/>
              <a:t>SaaS</a:t>
            </a:r>
            <a:r>
              <a:rPr lang="ko-KR" altLang="en-US" smtClean="0"/>
              <a:t>형 서비스</a:t>
            </a:r>
            <a:r>
              <a:rPr lang="en-US" altLang="ko-KR" smtClean="0"/>
              <a:t>/</a:t>
            </a:r>
            <a:r>
              <a:rPr lang="ko-KR" altLang="en-US" smtClean="0"/>
              <a:t>제품 기획자</a:t>
            </a:r>
          </a:p>
          <a:p>
            <a:r>
              <a:rPr lang="ko-KR" altLang="en-US" smtClean="0"/>
              <a:t>해외상용화 및 표준업무를 통한 글로벌 협업 경험</a:t>
            </a:r>
          </a:p>
          <a:p>
            <a:r>
              <a:rPr lang="en-US" altLang="ko-KR" smtClean="0"/>
              <a:t>IoT </a:t>
            </a:r>
            <a:r>
              <a:rPr lang="ko-KR" altLang="en-US" smtClean="0"/>
              <a:t>플랫폼 제품 기획 및 설계</a:t>
            </a:r>
          </a:p>
          <a:p>
            <a:r>
              <a:rPr lang="ko-KR" altLang="en-US" smtClean="0"/>
              <a:t>웹 플랫폼 개발 및 국제표준화 참여</a:t>
            </a:r>
            <a:endParaRPr lang="ko-KR" altLang="en-US" dirty="0"/>
          </a:p>
        </p:txBody>
      </p:sp>
      <p:sp>
        <p:nvSpPr>
          <p:cNvPr id="24" name="슬라이드 번호 개체 틀 23"/>
          <p:cNvSpPr>
            <a:spLocks noGrp="1"/>
          </p:cNvSpPr>
          <p:nvPr>
            <p:ph type="sldNum" sz="quarter" idx="12"/>
          </p:nvPr>
        </p:nvSpPr>
        <p:spPr/>
        <p:txBody>
          <a:bodyPr/>
          <a:lstStyle/>
          <a:p>
            <a:fld id="{83821006-830A-4DC9-931C-0BF3622F5775}" type="slidenum">
              <a:rPr lang="ko-KR" altLang="en-US" smtClean="0"/>
              <a:pPr/>
              <a:t>18</a:t>
            </a:fld>
            <a:endParaRPr lang="ko-KR" altLang="en-US" dirty="0"/>
          </a:p>
        </p:txBody>
      </p:sp>
      <p:sp>
        <p:nvSpPr>
          <p:cNvPr id="41" name="텍스트 개체 틀 40"/>
          <p:cNvSpPr>
            <a:spLocks noGrp="1"/>
          </p:cNvSpPr>
          <p:nvPr>
            <p:ph type="body" sz="quarter" idx="13"/>
          </p:nvPr>
        </p:nvSpPr>
        <p:spPr/>
        <p:txBody>
          <a:bodyPr/>
          <a:lstStyle/>
          <a:p>
            <a:r>
              <a:rPr lang="en-US" altLang="ko-KR" smtClean="0"/>
              <a:t>SILLA</a:t>
            </a:r>
          </a:p>
          <a:p>
            <a:r>
              <a:rPr lang="en-US" altLang="ko-KR" smtClean="0"/>
              <a:t>UNIVERSITY</a:t>
            </a:r>
            <a:endParaRPr lang="ko-KR" altLang="en-US" dirty="0"/>
          </a:p>
        </p:txBody>
      </p:sp>
    </p:spTree>
    <p:extLst>
      <p:ext uri="{BB962C8B-B14F-4D97-AF65-F5344CB8AC3E}">
        <p14:creationId xmlns:p14="http://schemas.microsoft.com/office/powerpoint/2010/main" val="39339008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a:xfrm>
            <a:off x="539496" y="1155192"/>
            <a:ext cx="6876288" cy="640080"/>
          </a:xfrm>
        </p:spPr>
        <p:txBody>
          <a:bodyPr>
            <a:normAutofit fontScale="90000"/>
          </a:bodyPr>
          <a:lstStyle/>
          <a:p>
            <a:r>
              <a:rPr lang="en-US" altLang="ko-KR" dirty="0"/>
              <a:t/>
            </a:r>
            <a:br>
              <a:rPr lang="en-US" altLang="ko-KR" dirty="0"/>
            </a:br>
            <a:r>
              <a:rPr lang="en-US" altLang="ko-KR" dirty="0"/>
              <a:t>All about Azure</a:t>
            </a:r>
            <a:endParaRPr lang="ko-KR" altLang="en-US" dirty="0"/>
          </a:p>
        </p:txBody>
      </p:sp>
      <p:sp>
        <p:nvSpPr>
          <p:cNvPr id="5" name="내용 개체 틀 4"/>
          <p:cNvSpPr>
            <a:spLocks noGrp="1"/>
          </p:cNvSpPr>
          <p:nvPr>
            <p:ph sz="quarter" idx="13"/>
          </p:nvPr>
        </p:nvSpPr>
        <p:spPr/>
        <p:txBody>
          <a:bodyPr/>
          <a:lstStyle/>
          <a:p>
            <a:pPr marL="400050" lvl="1" indent="-171450">
              <a:buFont typeface="Wingdings" panose="05000000000000000000" pitchFamily="2" charset="2"/>
              <a:buChar char="§"/>
            </a:pPr>
            <a:r>
              <a:rPr lang="en-US" altLang="ko-KR" sz="2000" dirty="0" smtClean="0"/>
              <a:t>Microsoft MVP </a:t>
            </a:r>
            <a:r>
              <a:rPr lang="ko-KR" altLang="en-US" sz="2000" dirty="0" smtClean="0"/>
              <a:t>주민규 주</a:t>
            </a:r>
            <a:r>
              <a:rPr lang="en-US" altLang="ko-KR" sz="2000" dirty="0" smtClean="0"/>
              <a:t>)</a:t>
            </a:r>
            <a:r>
              <a:rPr lang="en-US" altLang="ko-KR" sz="2000" dirty="0" err="1" smtClean="0"/>
              <a:t>Recursivesfot</a:t>
            </a:r>
            <a:r>
              <a:rPr lang="en-US" altLang="ko-KR" sz="2000" dirty="0" smtClean="0"/>
              <a:t> CEO</a:t>
            </a:r>
          </a:p>
          <a:p>
            <a:pPr marL="342900" indent="-342900">
              <a:buFont typeface="Wingdings" panose="05000000000000000000" pitchFamily="2" charset="2"/>
              <a:buChar char="Ø"/>
            </a:pPr>
            <a:endParaRPr lang="ko-KR" altLang="en-US" dirty="0"/>
          </a:p>
        </p:txBody>
      </p:sp>
    </p:spTree>
    <p:extLst>
      <p:ext uri="{BB962C8B-B14F-4D97-AF65-F5344CB8AC3E}">
        <p14:creationId xmlns:p14="http://schemas.microsoft.com/office/powerpoint/2010/main" val="2810216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ko-KR" altLang="en-US" dirty="0"/>
              <a:t>최</a:t>
            </a:r>
            <a:r>
              <a:rPr lang="ko-KR" altLang="en-US" dirty="0" smtClean="0"/>
              <a:t>신 기술 트렌드</a:t>
            </a:r>
            <a:endParaRPr lang="ko-KR" altLang="en-US" dirty="0"/>
          </a:p>
        </p:txBody>
      </p:sp>
      <p:sp>
        <p:nvSpPr>
          <p:cNvPr id="2" name="내용 개체 틀 1"/>
          <p:cNvSpPr>
            <a:spLocks noGrp="1"/>
          </p:cNvSpPr>
          <p:nvPr>
            <p:ph idx="1"/>
          </p:nvPr>
        </p:nvSpPr>
        <p:spPr>
          <a:xfrm>
            <a:off x="539495" y="1435607"/>
            <a:ext cx="10668436" cy="5317889"/>
          </a:xfrm>
        </p:spPr>
        <p:txBody>
          <a:bodyPr>
            <a:noAutofit/>
          </a:bodyPr>
          <a:lstStyle/>
          <a:p>
            <a:pPr marL="171450" indent="-171450">
              <a:buFont typeface="Wingdings" panose="05000000000000000000" pitchFamily="2" charset="2"/>
              <a:buChar char="§"/>
            </a:pPr>
            <a:r>
              <a:rPr lang="ko-KR" altLang="en-US" sz="3200" dirty="0" smtClean="0"/>
              <a:t>기술개발 안함 </a:t>
            </a:r>
            <a:r>
              <a:rPr lang="en-US" altLang="ko-KR" sz="3200" dirty="0" smtClean="0">
                <a:sym typeface="Wingdings" panose="05000000000000000000" pitchFamily="2" charset="2"/>
              </a:rPr>
              <a:t> </a:t>
            </a:r>
            <a:r>
              <a:rPr lang="ko-KR" altLang="en-US" sz="3200" dirty="0" smtClean="0">
                <a:sym typeface="Wingdings" panose="05000000000000000000" pitchFamily="2" charset="2"/>
              </a:rPr>
              <a:t>도입해서 사용 </a:t>
            </a:r>
            <a:endParaRPr lang="en-US" altLang="ko-KR" sz="3200" dirty="0" smtClean="0">
              <a:sym typeface="Wingdings" panose="05000000000000000000" pitchFamily="2" charset="2"/>
            </a:endParaRPr>
          </a:p>
          <a:p>
            <a:pPr marL="171450" indent="-171450">
              <a:buFont typeface="Wingdings" panose="05000000000000000000" pitchFamily="2" charset="2"/>
              <a:buChar char="§"/>
            </a:pPr>
            <a:r>
              <a:rPr lang="en-US" altLang="ko-KR" sz="3200" dirty="0">
                <a:sym typeface="Wingdings" panose="05000000000000000000" pitchFamily="2" charset="2"/>
              </a:rPr>
              <a:t> </a:t>
            </a:r>
            <a:r>
              <a:rPr lang="en-US" altLang="ko-KR" sz="3200" dirty="0" smtClean="0">
                <a:sym typeface="Wingdings" panose="05000000000000000000" pitchFamily="2" charset="2"/>
              </a:rPr>
              <a:t>App vs  </a:t>
            </a:r>
            <a:r>
              <a:rPr lang="ko-KR" altLang="en-US" sz="3200" dirty="0" smtClean="0">
                <a:sym typeface="Wingdings" panose="05000000000000000000" pitchFamily="2" charset="2"/>
              </a:rPr>
              <a:t>메신저 플랫폼</a:t>
            </a:r>
            <a:r>
              <a:rPr lang="en-US" altLang="ko-KR" sz="3200" dirty="0" smtClean="0">
                <a:sym typeface="Wingdings" panose="05000000000000000000" pitchFamily="2" charset="2"/>
              </a:rPr>
              <a:t>, </a:t>
            </a:r>
            <a:r>
              <a:rPr lang="ko-KR" altLang="en-US" sz="3200" dirty="0" err="1" smtClean="0">
                <a:sym typeface="Wingdings" panose="05000000000000000000" pitchFamily="2" charset="2"/>
              </a:rPr>
              <a:t>카카오톡</a:t>
            </a:r>
            <a:r>
              <a:rPr lang="en-US" altLang="ko-KR" sz="3200" dirty="0" smtClean="0">
                <a:sym typeface="Wingdings" panose="05000000000000000000" pitchFamily="2" charset="2"/>
              </a:rPr>
              <a:t>, </a:t>
            </a:r>
            <a:r>
              <a:rPr lang="ko-KR" altLang="en-US" sz="3200" dirty="0" smtClean="0">
                <a:sym typeface="Wingdings" panose="05000000000000000000" pitchFamily="2" charset="2"/>
              </a:rPr>
              <a:t>페이스북</a:t>
            </a:r>
            <a:r>
              <a:rPr lang="en-US" altLang="ko-KR" sz="3200" dirty="0" smtClean="0">
                <a:sym typeface="Wingdings" panose="05000000000000000000" pitchFamily="2" charset="2"/>
              </a:rPr>
              <a:t>,</a:t>
            </a:r>
            <a:r>
              <a:rPr lang="ko-KR" altLang="en-US" sz="3200" dirty="0" smtClean="0">
                <a:sym typeface="Wingdings" panose="05000000000000000000" pitchFamily="2" charset="2"/>
              </a:rPr>
              <a:t>네이버 톡톡</a:t>
            </a:r>
            <a:endParaRPr lang="en-US" altLang="ko-KR" sz="3200" dirty="0" smtClean="0">
              <a:sym typeface="Wingdings" panose="05000000000000000000" pitchFamily="2" charset="2"/>
            </a:endParaRPr>
          </a:p>
          <a:p>
            <a:pPr marL="171450" indent="-171450">
              <a:buFont typeface="Wingdings" panose="05000000000000000000" pitchFamily="2" charset="2"/>
              <a:buChar char="§"/>
            </a:pPr>
            <a:r>
              <a:rPr lang="ko-KR" altLang="en-US" sz="3200" dirty="0" smtClean="0">
                <a:sym typeface="Wingdings" panose="05000000000000000000" pitchFamily="2" charset="2"/>
              </a:rPr>
              <a:t>수단 </a:t>
            </a:r>
            <a:r>
              <a:rPr lang="en-US" altLang="ko-KR" sz="3200" dirty="0" smtClean="0">
                <a:sym typeface="Wingdings" panose="05000000000000000000" pitchFamily="2" charset="2"/>
              </a:rPr>
              <a:t>: Web vs App vs </a:t>
            </a:r>
            <a:r>
              <a:rPr lang="en-US" altLang="ko-KR" sz="3200" dirty="0" err="1" smtClean="0">
                <a:sym typeface="Wingdings" panose="05000000000000000000" pitchFamily="2" charset="2"/>
              </a:rPr>
              <a:t>Chatbot</a:t>
            </a:r>
            <a:endParaRPr lang="en-US" altLang="ko-KR" sz="3200" dirty="0" smtClean="0">
              <a:sym typeface="Wingdings" panose="05000000000000000000" pitchFamily="2" charset="2"/>
            </a:endParaRPr>
          </a:p>
          <a:p>
            <a:pPr marL="457200" indent="-457200">
              <a:buFont typeface="Arial" panose="020B0604020202020204" pitchFamily="34" charset="0"/>
              <a:buChar char="•"/>
            </a:pPr>
            <a:r>
              <a:rPr lang="en-US" altLang="ko-KR" sz="3200" dirty="0">
                <a:sym typeface="Wingdings" panose="05000000000000000000" pitchFamily="2" charset="2"/>
              </a:rPr>
              <a:t> </a:t>
            </a:r>
            <a:r>
              <a:rPr lang="en-US" altLang="ko-KR" sz="3200" dirty="0" smtClean="0">
                <a:sym typeface="Wingdings" panose="05000000000000000000" pitchFamily="2" charset="2"/>
              </a:rPr>
              <a:t>             </a:t>
            </a:r>
            <a:r>
              <a:rPr lang="en-US" altLang="ko-KR" sz="3200" dirty="0" err="1" smtClean="0">
                <a:sym typeface="Wingdings" panose="05000000000000000000" pitchFamily="2" charset="2"/>
              </a:rPr>
              <a:t>Chatbot</a:t>
            </a:r>
            <a:r>
              <a:rPr lang="en-US" altLang="ko-KR" sz="3200" dirty="0" smtClean="0">
                <a:sym typeface="Wingdings" panose="05000000000000000000" pitchFamily="2" charset="2"/>
              </a:rPr>
              <a:t> + Web</a:t>
            </a:r>
          </a:p>
        </p:txBody>
      </p:sp>
    </p:spTree>
    <p:extLst>
      <p:ext uri="{BB962C8B-B14F-4D97-AF65-F5344CB8AC3E}">
        <p14:creationId xmlns:p14="http://schemas.microsoft.com/office/powerpoint/2010/main" val="959491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p:txBody>
          <a:bodyPr/>
          <a:lstStyle/>
          <a:p>
            <a:r>
              <a:rPr lang="en-US" altLang="ko-KR" dirty="0"/>
              <a:t>All about Azure</a:t>
            </a:r>
            <a:endParaRPr lang="ko-KR" altLang="en-US" dirty="0"/>
          </a:p>
        </p:txBody>
      </p:sp>
      <p:sp>
        <p:nvSpPr>
          <p:cNvPr id="4" name="Rectangle 61">
            <a:extLst>
              <a:ext uri="{FF2B5EF4-FFF2-40B4-BE49-F238E27FC236}">
                <a16:creationId xmlns:a16="http://schemas.microsoft.com/office/drawing/2014/main" id="{5E74F741-66AB-4583-89D0-E7B7586B7FC1}"/>
              </a:ext>
            </a:extLst>
          </p:cNvPr>
          <p:cNvSpPr/>
          <p:nvPr/>
        </p:nvSpPr>
        <p:spPr bwMode="auto">
          <a:xfrm>
            <a:off x="0" y="1188529"/>
            <a:ext cx="12192000" cy="56753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 name="TextBox 4">
            <a:extLst>
              <a:ext uri="{FF2B5EF4-FFF2-40B4-BE49-F238E27FC236}">
                <a16:creationId xmlns:a16="http://schemas.microsoft.com/office/drawing/2014/main" id="{1CDA54FA-BF6F-43F0-94E0-120A1916072A}"/>
              </a:ext>
            </a:extLst>
          </p:cNvPr>
          <p:cNvSpPr txBox="1"/>
          <p:nvPr/>
        </p:nvSpPr>
        <p:spPr>
          <a:xfrm>
            <a:off x="2739339" y="1902543"/>
            <a:ext cx="4528457" cy="4247317"/>
          </a:xfrm>
          <a:prstGeom prst="rect">
            <a:avLst/>
          </a:prstGeom>
          <a:noFill/>
        </p:spPr>
        <p:txBody>
          <a:bodyPr wrap="square" rtlCol="0">
            <a:spAutoFit/>
          </a:bodyPr>
          <a:lstStyle/>
          <a:p>
            <a:pPr marL="285750" indent="-285750">
              <a:lnSpc>
                <a:spcPct val="150000"/>
              </a:lnSpc>
              <a:buFontTx/>
              <a:buChar char="-"/>
            </a:pPr>
            <a:r>
              <a:rPr lang="en-US" altLang="ko-KR" b="1" dirty="0">
                <a:solidFill>
                  <a:srgbClr val="FFC000"/>
                </a:solidFill>
              </a:rPr>
              <a:t>Automatic Software Updates</a:t>
            </a:r>
          </a:p>
          <a:p>
            <a:pPr marL="285750" indent="-285750">
              <a:lnSpc>
                <a:spcPct val="150000"/>
              </a:lnSpc>
              <a:buFontTx/>
              <a:buChar char="-"/>
            </a:pPr>
            <a:r>
              <a:rPr lang="en-US" altLang="ko-KR" b="1" dirty="0">
                <a:solidFill>
                  <a:srgbClr val="FFC000"/>
                </a:solidFill>
              </a:rPr>
              <a:t>Maintains Productivity</a:t>
            </a:r>
          </a:p>
          <a:p>
            <a:pPr marL="285750" indent="-285750">
              <a:lnSpc>
                <a:spcPct val="150000"/>
              </a:lnSpc>
              <a:buFontTx/>
              <a:buChar char="-"/>
            </a:pPr>
            <a:r>
              <a:rPr lang="en-US" altLang="ko-KR" b="1" dirty="0">
                <a:solidFill>
                  <a:srgbClr val="FFC000"/>
                </a:solidFill>
              </a:rPr>
              <a:t>Support Accessibility</a:t>
            </a:r>
          </a:p>
          <a:p>
            <a:pPr marL="285750" indent="-285750">
              <a:lnSpc>
                <a:spcPct val="150000"/>
              </a:lnSpc>
              <a:buFontTx/>
              <a:buChar char="-"/>
            </a:pPr>
            <a:r>
              <a:rPr lang="en-US" altLang="ko-KR" b="1" dirty="0">
                <a:solidFill>
                  <a:srgbClr val="FFC000"/>
                </a:solidFill>
              </a:rPr>
              <a:t>Ensure Security</a:t>
            </a:r>
          </a:p>
          <a:p>
            <a:pPr marL="285750" indent="-285750">
              <a:lnSpc>
                <a:spcPct val="150000"/>
              </a:lnSpc>
              <a:buFontTx/>
              <a:buChar char="-"/>
            </a:pPr>
            <a:r>
              <a:rPr lang="en-US" altLang="ko-KR" b="1" dirty="0">
                <a:solidFill>
                  <a:srgbClr val="FFC000"/>
                </a:solidFill>
              </a:rPr>
              <a:t>Save Money</a:t>
            </a:r>
          </a:p>
          <a:p>
            <a:pPr marL="285750" indent="-285750">
              <a:lnSpc>
                <a:spcPct val="150000"/>
              </a:lnSpc>
              <a:buFontTx/>
              <a:buChar char="-"/>
            </a:pPr>
            <a:r>
              <a:rPr lang="en-US" altLang="ko-KR" b="1" dirty="0">
                <a:solidFill>
                  <a:srgbClr val="FFC000"/>
                </a:solidFill>
              </a:rPr>
              <a:t>Offers Reliability</a:t>
            </a:r>
          </a:p>
          <a:p>
            <a:pPr marL="285750" indent="-285750">
              <a:lnSpc>
                <a:spcPct val="150000"/>
              </a:lnSpc>
              <a:buFontTx/>
              <a:buChar char="-"/>
            </a:pPr>
            <a:r>
              <a:rPr lang="en-US" altLang="ko-KR" b="1" dirty="0">
                <a:solidFill>
                  <a:srgbClr val="FFC000"/>
                </a:solidFill>
              </a:rPr>
              <a:t>Increased Collaboration</a:t>
            </a:r>
          </a:p>
          <a:p>
            <a:pPr marL="285750" indent="-285750">
              <a:lnSpc>
                <a:spcPct val="150000"/>
              </a:lnSpc>
              <a:buFontTx/>
              <a:buChar char="-"/>
            </a:pPr>
            <a:r>
              <a:rPr lang="en-US" altLang="ko-KR" b="1" dirty="0">
                <a:solidFill>
                  <a:schemeClr val="accent3">
                    <a:lumMod val="20000"/>
                    <a:lumOff val="80000"/>
                  </a:schemeClr>
                </a:solidFill>
              </a:rPr>
              <a:t>Flexibility</a:t>
            </a:r>
          </a:p>
          <a:p>
            <a:pPr marL="285750" indent="-285750">
              <a:lnSpc>
                <a:spcPct val="150000"/>
              </a:lnSpc>
              <a:buFontTx/>
              <a:buChar char="-"/>
            </a:pPr>
            <a:r>
              <a:rPr lang="en-US" altLang="ko-KR" b="1" dirty="0">
                <a:solidFill>
                  <a:schemeClr val="accent3">
                    <a:lumMod val="20000"/>
                    <a:lumOff val="80000"/>
                  </a:schemeClr>
                </a:solidFill>
              </a:rPr>
              <a:t>Offers better insight</a:t>
            </a:r>
          </a:p>
          <a:p>
            <a:pPr marL="285750" indent="-285750">
              <a:lnSpc>
                <a:spcPct val="150000"/>
              </a:lnSpc>
              <a:buFontTx/>
              <a:buChar char="-"/>
            </a:pPr>
            <a:r>
              <a:rPr lang="en-US" altLang="ko-KR" b="1" dirty="0">
                <a:solidFill>
                  <a:schemeClr val="accent3">
                    <a:lumMod val="20000"/>
                    <a:lumOff val="80000"/>
                  </a:schemeClr>
                </a:solidFill>
              </a:rPr>
              <a:t>Friendly Environmentally</a:t>
            </a:r>
          </a:p>
        </p:txBody>
      </p:sp>
      <p:sp>
        <p:nvSpPr>
          <p:cNvPr id="6" name="TextBox 5">
            <a:extLst>
              <a:ext uri="{FF2B5EF4-FFF2-40B4-BE49-F238E27FC236}">
                <a16:creationId xmlns:a16="http://schemas.microsoft.com/office/drawing/2014/main" id="{47080305-F56B-463C-83CA-3D05E816CC72}"/>
              </a:ext>
            </a:extLst>
          </p:cNvPr>
          <p:cNvSpPr txBox="1"/>
          <p:nvPr/>
        </p:nvSpPr>
        <p:spPr>
          <a:xfrm>
            <a:off x="249382" y="3241371"/>
            <a:ext cx="2705019" cy="1569660"/>
          </a:xfrm>
          <a:prstGeom prst="rect">
            <a:avLst/>
          </a:prstGeom>
          <a:noFill/>
        </p:spPr>
        <p:txBody>
          <a:bodyPr wrap="square" rtlCol="0">
            <a:spAutoFit/>
          </a:bodyPr>
          <a:lstStyle/>
          <a:p>
            <a:r>
              <a:rPr lang="en-US" altLang="ko-KR" sz="4800" b="1" dirty="0">
                <a:solidFill>
                  <a:schemeClr val="bg1"/>
                </a:solidFill>
              </a:rPr>
              <a:t>Why Cloud?</a:t>
            </a:r>
            <a:endParaRPr lang="ko-KR" altLang="en-US" sz="4800" b="1" dirty="0">
              <a:solidFill>
                <a:schemeClr val="bg1"/>
              </a:solidFill>
            </a:endParaRPr>
          </a:p>
        </p:txBody>
      </p:sp>
      <p:sp>
        <p:nvSpPr>
          <p:cNvPr id="7" name="화살표: 오른쪽 6">
            <a:extLst>
              <a:ext uri="{FF2B5EF4-FFF2-40B4-BE49-F238E27FC236}">
                <a16:creationId xmlns:a16="http://schemas.microsoft.com/office/drawing/2014/main" id="{EA87E5F5-C7D5-4BA5-8B3F-DCF476A431BF}"/>
              </a:ext>
            </a:extLst>
          </p:cNvPr>
          <p:cNvSpPr/>
          <p:nvPr/>
        </p:nvSpPr>
        <p:spPr>
          <a:xfrm>
            <a:off x="5865845" y="3866460"/>
            <a:ext cx="2002971" cy="3194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6E817E5-B6D4-481B-903A-7EBD080FCB8D}"/>
              </a:ext>
            </a:extLst>
          </p:cNvPr>
          <p:cNvSpPr txBox="1"/>
          <p:nvPr/>
        </p:nvSpPr>
        <p:spPr>
          <a:xfrm>
            <a:off x="8289522" y="3056705"/>
            <a:ext cx="3779435" cy="1938992"/>
          </a:xfrm>
          <a:prstGeom prst="rect">
            <a:avLst/>
          </a:prstGeom>
          <a:noFill/>
        </p:spPr>
        <p:txBody>
          <a:bodyPr wrap="square" rtlCol="0">
            <a:spAutoFit/>
          </a:bodyPr>
          <a:lstStyle/>
          <a:p>
            <a:r>
              <a:rPr lang="en-US" altLang="ko-KR" sz="6000" b="1" dirty="0">
                <a:solidFill>
                  <a:schemeClr val="accent4">
                    <a:lumMod val="60000"/>
                    <a:lumOff val="40000"/>
                  </a:schemeClr>
                </a:solidFill>
              </a:rPr>
              <a:t>Managed</a:t>
            </a:r>
          </a:p>
          <a:p>
            <a:r>
              <a:rPr lang="en-US" altLang="ko-KR" sz="6000" b="1" dirty="0">
                <a:solidFill>
                  <a:schemeClr val="accent4">
                    <a:lumMod val="60000"/>
                    <a:lumOff val="40000"/>
                  </a:schemeClr>
                </a:solidFill>
              </a:rPr>
              <a:t>Service!</a:t>
            </a:r>
            <a:endParaRPr lang="ko-KR" altLang="en-US" sz="6000" b="1" dirty="0">
              <a:solidFill>
                <a:schemeClr val="accent4">
                  <a:lumMod val="60000"/>
                  <a:lumOff val="40000"/>
                </a:schemeClr>
              </a:solidFill>
            </a:endParaRPr>
          </a:p>
        </p:txBody>
      </p:sp>
    </p:spTree>
    <p:extLst>
      <p:ext uri="{BB962C8B-B14F-4D97-AF65-F5344CB8AC3E}">
        <p14:creationId xmlns:p14="http://schemas.microsoft.com/office/powerpoint/2010/main" val="19736219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kumimoji="1" lang="en-US" altLang="ko-KR" dirty="0"/>
              <a:t>All about Azure</a:t>
            </a:r>
            <a:endParaRPr kumimoji="1" lang="ko-KR" altLang="en-US" dirty="0"/>
          </a:p>
        </p:txBody>
      </p:sp>
      <p:sp>
        <p:nvSpPr>
          <p:cNvPr id="3" name="AutoShape 7"/>
          <p:cNvSpPr>
            <a:spLocks noChangeArrowheads="1"/>
          </p:cNvSpPr>
          <p:nvPr/>
        </p:nvSpPr>
        <p:spPr bwMode="auto">
          <a:xfrm>
            <a:off x="0" y="119431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13228" y="1290325"/>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81"/>
          <p:cNvGrpSpPr/>
          <p:nvPr/>
        </p:nvGrpSpPr>
        <p:grpSpPr>
          <a:xfrm>
            <a:off x="4899092" y="5398181"/>
            <a:ext cx="2196765" cy="1458000"/>
            <a:chOff x="6528755" y="7421754"/>
            <a:chExt cx="3254468" cy="2160000"/>
          </a:xfrm>
        </p:grpSpPr>
        <p:sp>
          <p:nvSpPr>
            <p:cNvPr id="6" name="Rounded Rectangle 120"/>
            <p:cNvSpPr/>
            <p:nvPr/>
          </p:nvSpPr>
          <p:spPr bwMode="auto">
            <a:xfrm>
              <a:off x="6528755" y="7421754"/>
              <a:ext cx="3254468" cy="2160000"/>
            </a:xfrm>
            <a:prstGeom prst="roundRect">
              <a:avLst>
                <a:gd name="adj" fmla="val 218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네트워크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(Networking)</a:t>
              </a:r>
            </a:p>
          </p:txBody>
        </p:sp>
        <p:sp>
          <p:nvSpPr>
            <p:cNvPr id="7" name="Rectangle 583"/>
            <p:cNvSpPr/>
            <p:nvPr/>
          </p:nvSpPr>
          <p:spPr bwMode="auto">
            <a:xfrm>
              <a:off x="659970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VPN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Private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Rectangle 584"/>
            <p:cNvSpPr/>
            <p:nvPr/>
          </p:nvSpPr>
          <p:spPr>
            <a:xfrm>
              <a:off x="6635704"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VPN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게이트웨이</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 name="Rectangle 585"/>
            <p:cNvSpPr/>
            <p:nvPr/>
          </p:nvSpPr>
          <p:spPr>
            <a:xfrm>
              <a:off x="6635704"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가상네트워크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 name="Rectangle 586"/>
            <p:cNvSpPr/>
            <p:nvPr/>
          </p:nvSpPr>
          <p:spPr bwMode="auto">
            <a:xfrm>
              <a:off x="8172260" y="782899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전용망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(Dedicated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Rectangle 587"/>
            <p:cNvSpPr/>
            <p:nvPr/>
          </p:nvSpPr>
          <p:spPr>
            <a:xfrm>
              <a:off x="8208260" y="817280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Express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경로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2" name="Rectangle 588"/>
            <p:cNvSpPr/>
            <p:nvPr/>
          </p:nvSpPr>
          <p:spPr bwMode="auto">
            <a:xfrm>
              <a:off x="8172260" y="868261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DNS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(Domain Name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Rectangle 589"/>
            <p:cNvSpPr/>
            <p:nvPr/>
          </p:nvSpPr>
          <p:spPr bwMode="auto">
            <a:xfrm>
              <a:off x="659970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부하분산</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(Load Balancing)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Picture 590"/>
            <p:cNvPicPr>
              <a:picLocks noChangeAspect="1"/>
            </p:cNvPicPr>
            <p:nvPr/>
          </p:nvPicPr>
          <p:blipFill>
            <a:blip r:embed="rId5"/>
            <a:stretch>
              <a:fillRect/>
            </a:stretch>
          </p:blipFill>
          <p:spPr>
            <a:xfrm>
              <a:off x="6699725" y="8051636"/>
              <a:ext cx="330815" cy="195218"/>
            </a:xfrm>
            <a:prstGeom prst="rect">
              <a:avLst/>
            </a:prstGeom>
          </p:spPr>
        </p:pic>
        <p:pic>
          <p:nvPicPr>
            <p:cNvPr id="15" name="Picture 591"/>
            <p:cNvPicPr>
              <a:picLocks noChangeAspect="1"/>
            </p:cNvPicPr>
            <p:nvPr/>
          </p:nvPicPr>
          <p:blipFill>
            <a:blip r:embed="rId6"/>
            <a:stretch>
              <a:fillRect/>
            </a:stretch>
          </p:blipFill>
          <p:spPr>
            <a:xfrm>
              <a:off x="6769590" y="8335653"/>
              <a:ext cx="174625" cy="262304"/>
            </a:xfrm>
            <a:prstGeom prst="rect">
              <a:avLst/>
            </a:prstGeom>
          </p:spPr>
        </p:pic>
        <p:pic>
          <p:nvPicPr>
            <p:cNvPr id="16" name="Picture 592"/>
            <p:cNvPicPr>
              <a:picLocks noChangeAspect="1"/>
            </p:cNvPicPr>
            <p:nvPr/>
          </p:nvPicPr>
          <p:blipFill>
            <a:blip r:embed="rId7"/>
            <a:stretch>
              <a:fillRect/>
            </a:stretch>
          </p:blipFill>
          <p:spPr>
            <a:xfrm>
              <a:off x="8320726" y="8241485"/>
              <a:ext cx="329794" cy="209430"/>
            </a:xfrm>
            <a:prstGeom prst="rect">
              <a:avLst/>
            </a:prstGeom>
          </p:spPr>
        </p:pic>
        <p:sp>
          <p:nvSpPr>
            <p:cNvPr id="17" name="Rectangle 593"/>
            <p:cNvSpPr/>
            <p:nvPr/>
          </p:nvSpPr>
          <p:spPr>
            <a:xfrm>
              <a:off x="6635704" y="91965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트래픽관리자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8" name="Rectangle 594"/>
            <p:cNvSpPr/>
            <p:nvPr/>
          </p:nvSpPr>
          <p:spPr>
            <a:xfrm>
              <a:off x="6635704" y="8885510"/>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부하분산장치</a:t>
              </a:r>
            </a:p>
          </p:txBody>
        </p:sp>
        <p:pic>
          <p:nvPicPr>
            <p:cNvPr id="19" name="Picture 595"/>
            <p:cNvPicPr>
              <a:picLocks noChangeAspect="1"/>
            </p:cNvPicPr>
            <p:nvPr/>
          </p:nvPicPr>
          <p:blipFill>
            <a:blip r:embed="rId8"/>
            <a:stretch>
              <a:fillRect/>
            </a:stretch>
          </p:blipFill>
          <p:spPr>
            <a:xfrm>
              <a:off x="6740454" y="9219629"/>
              <a:ext cx="249356" cy="257760"/>
            </a:xfrm>
            <a:prstGeom prst="rect">
              <a:avLst/>
            </a:prstGeom>
          </p:spPr>
        </p:pic>
        <p:pic>
          <p:nvPicPr>
            <p:cNvPr id="20" name="Picture 596"/>
            <p:cNvPicPr>
              <a:picLocks noChangeAspect="1"/>
            </p:cNvPicPr>
            <p:nvPr/>
          </p:nvPicPr>
          <p:blipFill>
            <a:blip r:embed="rId9"/>
            <a:stretch>
              <a:fillRect/>
            </a:stretch>
          </p:blipFill>
          <p:spPr>
            <a:xfrm>
              <a:off x="6722356" y="8900034"/>
              <a:ext cx="285553" cy="285953"/>
            </a:xfrm>
            <a:prstGeom prst="rect">
              <a:avLst/>
            </a:prstGeom>
          </p:spPr>
        </p:pic>
        <p:sp>
          <p:nvSpPr>
            <p:cNvPr id="21" name="Rectangle 597"/>
            <p:cNvSpPr/>
            <p:nvPr/>
          </p:nvSpPr>
          <p:spPr>
            <a:xfrm>
              <a:off x="8208260" y="904344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DNS</a:t>
              </a:r>
            </a:p>
          </p:txBody>
        </p:sp>
        <p:pic>
          <p:nvPicPr>
            <p:cNvPr id="22" name="Picture 598"/>
            <p:cNvPicPr>
              <a:picLocks noChangeAspect="1"/>
            </p:cNvPicPr>
            <p:nvPr/>
          </p:nvPicPr>
          <p:blipFill>
            <a:blip r:embed="rId10"/>
            <a:stretch>
              <a:fillRect/>
            </a:stretch>
          </p:blipFill>
          <p:spPr>
            <a:xfrm>
              <a:off x="8337097" y="9079296"/>
              <a:ext cx="294911" cy="295323"/>
            </a:xfrm>
            <a:prstGeom prst="rect">
              <a:avLst/>
            </a:prstGeom>
          </p:spPr>
        </p:pic>
      </p:grpSp>
      <p:grpSp>
        <p:nvGrpSpPr>
          <p:cNvPr id="23" name="Group 599"/>
          <p:cNvGrpSpPr/>
          <p:nvPr/>
        </p:nvGrpSpPr>
        <p:grpSpPr>
          <a:xfrm>
            <a:off x="1635431" y="4520061"/>
            <a:ext cx="8723357" cy="841272"/>
            <a:chOff x="1693699" y="6120835"/>
            <a:chExt cx="12923493" cy="1246329"/>
          </a:xfrm>
        </p:grpSpPr>
        <p:grpSp>
          <p:nvGrpSpPr>
            <p:cNvPr id="24" name="Group 600"/>
            <p:cNvGrpSpPr/>
            <p:nvPr/>
          </p:nvGrpSpPr>
          <p:grpSpPr>
            <a:xfrm>
              <a:off x="5084518" y="6120835"/>
              <a:ext cx="9532674" cy="1246329"/>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11"/>
              <a:stretch>
                <a:fillRect/>
              </a:stretch>
            </p:blipFill>
            <p:spPr>
              <a:xfrm>
                <a:off x="6910036" y="6828747"/>
                <a:ext cx="232036" cy="294325"/>
              </a:xfrm>
              <a:prstGeom prst="rect">
                <a:avLst/>
              </a:prstGeom>
            </p:spPr>
          </p:pic>
          <p:pic>
            <p:nvPicPr>
              <p:cNvPr id="47" name="Picture 623"/>
              <p:cNvPicPr>
                <a:picLocks noChangeAspect="1"/>
              </p:cNvPicPr>
              <p:nvPr/>
            </p:nvPicPr>
            <p:blipFill>
              <a:blip r:embed="rId12"/>
              <a:stretch>
                <a:fillRect/>
              </a:stretch>
            </p:blipFill>
            <p:spPr>
              <a:xfrm>
                <a:off x="8451595" y="6808458"/>
                <a:ext cx="360826" cy="338126"/>
              </a:xfrm>
              <a:prstGeom prst="rect">
                <a:avLst/>
              </a:prstGeom>
            </p:spPr>
          </p:pic>
          <p:pic>
            <p:nvPicPr>
              <p:cNvPr id="48" name="Picture 624"/>
              <p:cNvPicPr>
                <a:picLocks noChangeAspect="1"/>
              </p:cNvPicPr>
              <p:nvPr/>
            </p:nvPicPr>
            <p:blipFill>
              <a:blip r:embed="rId13"/>
              <a:stretch>
                <a:fillRect/>
              </a:stretch>
            </p:blipFill>
            <p:spPr>
              <a:xfrm>
                <a:off x="13140590" y="6838689"/>
                <a:ext cx="335261" cy="297826"/>
              </a:xfrm>
              <a:prstGeom prst="rect">
                <a:avLst/>
              </a:prstGeom>
            </p:spPr>
          </p:pic>
          <p:pic>
            <p:nvPicPr>
              <p:cNvPr id="49" name="Picture 625"/>
              <p:cNvPicPr>
                <a:picLocks noChangeAspect="1"/>
              </p:cNvPicPr>
              <p:nvPr/>
            </p:nvPicPr>
            <p:blipFill>
              <a:blip r:embed="rId14"/>
              <a:stretch>
                <a:fillRect/>
              </a:stretch>
            </p:blipFill>
            <p:spPr>
              <a:xfrm>
                <a:off x="11621832" y="6868687"/>
                <a:ext cx="356016" cy="249072"/>
              </a:xfrm>
              <a:prstGeom prst="rect">
                <a:avLst/>
              </a:prstGeom>
            </p:spPr>
          </p:pic>
          <p:pic>
            <p:nvPicPr>
              <p:cNvPr id="50" name="Picture 626"/>
              <p:cNvPicPr>
                <a:picLocks noChangeAspect="1"/>
              </p:cNvPicPr>
              <p:nvPr/>
            </p:nvPicPr>
            <p:blipFill>
              <a:blip r:embed="rId15"/>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6"/>
              <a:stretch>
                <a:fillRect/>
              </a:stretch>
            </p:blipFill>
            <p:spPr>
              <a:xfrm>
                <a:off x="5370454" y="6777911"/>
                <a:ext cx="331617" cy="346731"/>
              </a:xfrm>
              <a:prstGeom prst="rect">
                <a:avLst/>
              </a:prstGeom>
            </p:spPr>
          </p:pic>
        </p:grpSp>
        <p:grpSp>
          <p:nvGrpSpPr>
            <p:cNvPr id="25" name="Group 601"/>
            <p:cNvGrpSpPr/>
            <p:nvPr/>
          </p:nvGrpSpPr>
          <p:grpSpPr>
            <a:xfrm>
              <a:off x="1693699" y="6120835"/>
              <a:ext cx="3296740" cy="1244600"/>
              <a:chOff x="1693699" y="6120835"/>
              <a:chExt cx="3296740" cy="1244600"/>
            </a:xfrm>
          </p:grpSpPr>
          <p:sp>
            <p:nvSpPr>
              <p:cNvPr id="26" name="Rounded Rectangle 119"/>
              <p:cNvSpPr/>
              <p:nvPr/>
            </p:nvSpPr>
            <p:spPr bwMode="auto">
              <a:xfrm>
                <a:off x="1693699" y="6120835"/>
                <a:ext cx="3296740" cy="1244600"/>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미디어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&amp; CDN</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27" name="Rectangle 603"/>
              <p:cNvSpPr/>
              <p:nvPr/>
            </p:nvSpPr>
            <p:spPr bwMode="auto">
              <a:xfrm>
                <a:off x="1813276"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CDN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(Contents Delivery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8" name="Rectangle 604"/>
              <p:cNvSpPr/>
              <p:nvPr/>
            </p:nvSpPr>
            <p:spPr bwMode="auto">
              <a:xfrm>
                <a:off x="3378427"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미디어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(Transcoding)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9" name="Rectangle 605"/>
              <p:cNvSpPr/>
              <p:nvPr/>
            </p:nvSpPr>
            <p:spPr>
              <a:xfrm>
                <a:off x="1849276" y="675952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CDN</a:t>
                </a:r>
              </a:p>
            </p:txBody>
          </p:sp>
          <p:pic>
            <p:nvPicPr>
              <p:cNvPr id="30" name="Picture 606"/>
              <p:cNvPicPr>
                <a:picLocks noChangeAspect="1"/>
              </p:cNvPicPr>
              <p:nvPr/>
            </p:nvPicPr>
            <p:blipFill>
              <a:blip r:embed="rId17"/>
              <a:stretch>
                <a:fillRect/>
              </a:stretch>
            </p:blipFill>
            <p:spPr>
              <a:xfrm>
                <a:off x="1932911" y="6854596"/>
                <a:ext cx="386100" cy="189293"/>
              </a:xfrm>
              <a:prstGeom prst="rect">
                <a:avLst/>
              </a:prstGeom>
            </p:spPr>
          </p:pic>
          <p:sp>
            <p:nvSpPr>
              <p:cNvPr id="31" name="Rectangle 607"/>
              <p:cNvSpPr/>
              <p:nvPr/>
            </p:nvSpPr>
            <p:spPr>
              <a:xfrm>
                <a:off x="3414427" y="678658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미디어서비스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32" name="Picture 608"/>
              <p:cNvPicPr>
                <a:picLocks noChangeAspect="1"/>
              </p:cNvPicPr>
              <p:nvPr/>
            </p:nvPicPr>
            <p:blipFill>
              <a:blip r:embed="rId18"/>
              <a:stretch>
                <a:fillRect/>
              </a:stretch>
            </p:blipFill>
            <p:spPr>
              <a:xfrm>
                <a:off x="3508506" y="6822835"/>
                <a:ext cx="267326" cy="294924"/>
              </a:xfrm>
              <a:prstGeom prst="rect">
                <a:avLst/>
              </a:prstGeom>
            </p:spPr>
          </p:pic>
        </p:grpSp>
      </p:grpSp>
      <p:grpSp>
        <p:nvGrpSpPr>
          <p:cNvPr id="52" name="Group 628"/>
          <p:cNvGrpSpPr/>
          <p:nvPr/>
        </p:nvGrpSpPr>
        <p:grpSpPr>
          <a:xfrm>
            <a:off x="1635432" y="3025213"/>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9"/>
            <a:stretch>
              <a:fillRect/>
            </a:stretch>
          </p:blipFill>
          <p:spPr>
            <a:xfrm>
              <a:off x="1821072" y="4467547"/>
              <a:ext cx="349903" cy="273870"/>
            </a:xfrm>
            <a:prstGeom prst="rect">
              <a:avLst/>
            </a:prstGeom>
          </p:spPr>
        </p:pic>
        <p:pic>
          <p:nvPicPr>
            <p:cNvPr id="60" name="Picture 636"/>
            <p:cNvPicPr>
              <a:picLocks noChangeAspect="1"/>
            </p:cNvPicPr>
            <p:nvPr/>
          </p:nvPicPr>
          <p:blipFill>
            <a:blip r:embed="rId20"/>
            <a:stretch>
              <a:fillRect/>
            </a:stretch>
          </p:blipFill>
          <p:spPr>
            <a:xfrm>
              <a:off x="1889344" y="4791330"/>
              <a:ext cx="261970" cy="262336"/>
            </a:xfrm>
            <a:prstGeom prst="rect">
              <a:avLst/>
            </a:prstGeom>
          </p:spPr>
        </p:pic>
        <p:pic>
          <p:nvPicPr>
            <p:cNvPr id="61" name="Picture 637"/>
            <p:cNvPicPr>
              <a:picLocks noChangeAspect="1"/>
            </p:cNvPicPr>
            <p:nvPr/>
          </p:nvPicPr>
          <p:blipFill>
            <a:blip r:embed="rId21"/>
            <a:stretch>
              <a:fillRect/>
            </a:stretch>
          </p:blipFill>
          <p:spPr>
            <a:xfrm>
              <a:off x="3443206" y="4632172"/>
              <a:ext cx="405444" cy="300749"/>
            </a:xfrm>
            <a:prstGeom prst="rect">
              <a:avLst/>
            </a:prstGeom>
          </p:spPr>
        </p:pic>
        <p:pic>
          <p:nvPicPr>
            <p:cNvPr id="62" name="Picture 638"/>
            <p:cNvPicPr>
              <a:picLocks noChangeAspect="1"/>
            </p:cNvPicPr>
            <p:nvPr/>
          </p:nvPicPr>
          <p:blipFill>
            <a:blip r:embed="rId22"/>
            <a:stretch>
              <a:fillRect/>
            </a:stretch>
          </p:blipFill>
          <p:spPr>
            <a:xfrm>
              <a:off x="5048632" y="4636298"/>
              <a:ext cx="296208" cy="296623"/>
            </a:xfrm>
            <a:prstGeom prst="rect">
              <a:avLst/>
            </a:prstGeom>
          </p:spPr>
        </p:pic>
        <p:pic>
          <p:nvPicPr>
            <p:cNvPr id="63" name="Picture 639"/>
            <p:cNvPicPr>
              <a:picLocks noChangeAspect="1"/>
            </p:cNvPicPr>
            <p:nvPr/>
          </p:nvPicPr>
          <p:blipFill>
            <a:blip r:embed="rId23"/>
            <a:stretch>
              <a:fillRect/>
            </a:stretch>
          </p:blipFill>
          <p:spPr>
            <a:xfrm>
              <a:off x="1901555" y="5538024"/>
              <a:ext cx="235593" cy="249533"/>
            </a:xfrm>
            <a:prstGeom prst="rect">
              <a:avLst/>
            </a:prstGeom>
          </p:spPr>
        </p:pic>
        <p:pic>
          <p:nvPicPr>
            <p:cNvPr id="64" name="Picture 640"/>
            <p:cNvPicPr>
              <a:picLocks noChangeAspect="1"/>
            </p:cNvPicPr>
            <p:nvPr/>
          </p:nvPicPr>
          <p:blipFill>
            <a:blip r:embed="rId24"/>
            <a:stretch>
              <a:fillRect/>
            </a:stretch>
          </p:blipFill>
          <p:spPr>
            <a:xfrm>
              <a:off x="3476368" y="5517643"/>
              <a:ext cx="288514" cy="301932"/>
            </a:xfrm>
            <a:prstGeom prst="rect">
              <a:avLst/>
            </a:prstGeom>
          </p:spPr>
        </p:pic>
        <p:pic>
          <p:nvPicPr>
            <p:cNvPr id="65" name="Picture 641"/>
            <p:cNvPicPr>
              <a:picLocks noChangeAspect="1"/>
            </p:cNvPicPr>
            <p:nvPr/>
          </p:nvPicPr>
          <p:blipFill>
            <a:blip r:embed="rId25"/>
            <a:stretch>
              <a:fillRect/>
            </a:stretch>
          </p:blipFill>
          <p:spPr>
            <a:xfrm>
              <a:off x="5000891" y="5658421"/>
              <a:ext cx="281531" cy="277898"/>
            </a:xfrm>
            <a:prstGeom prst="rect">
              <a:avLst/>
            </a:prstGeom>
          </p:spPr>
        </p:pic>
        <p:pic>
          <p:nvPicPr>
            <p:cNvPr id="66" name="Picture 642"/>
            <p:cNvPicPr>
              <a:picLocks noChangeAspect="1"/>
            </p:cNvPicPr>
            <p:nvPr/>
          </p:nvPicPr>
          <p:blipFill>
            <a:blip r:embed="rId26"/>
            <a:stretch>
              <a:fillRect/>
            </a:stretch>
          </p:blipFill>
          <p:spPr>
            <a:xfrm>
              <a:off x="5004784" y="5359531"/>
              <a:ext cx="269466" cy="273870"/>
            </a:xfrm>
            <a:prstGeom prst="rect">
              <a:avLst/>
            </a:prstGeom>
          </p:spPr>
        </p:pic>
      </p:grpSp>
      <p:grpSp>
        <p:nvGrpSpPr>
          <p:cNvPr id="77" name="Group 653"/>
          <p:cNvGrpSpPr/>
          <p:nvPr/>
        </p:nvGrpSpPr>
        <p:grpSpPr>
          <a:xfrm>
            <a:off x="4901942" y="3025213"/>
            <a:ext cx="5453209" cy="1458000"/>
            <a:chOff x="6532976" y="3906245"/>
            <a:chExt cx="8078829" cy="2160000"/>
          </a:xfrm>
        </p:grpSpPr>
        <p:sp>
          <p:nvSpPr>
            <p:cNvPr id="78" name="Rounded Rectangle 217"/>
            <p:cNvSpPr/>
            <p:nvPr/>
          </p:nvSpPr>
          <p:spPr bwMode="auto">
            <a:xfrm>
              <a:off x="6532976" y="3906245"/>
              <a:ext cx="8078829" cy="2160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6636464" y="427828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8236897" y="4278282"/>
              <a:ext cx="1512000" cy="8280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9837330"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11437763"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13038197"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6635154"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8235587"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9836020" y="5149700"/>
              <a:ext cx="1512000" cy="8280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11436453" y="514970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13036887" y="5149700"/>
              <a:ext cx="1512000" cy="8280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6671154" y="479728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6671154" y="448628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27"/>
            <a:stretch>
              <a:fillRect/>
            </a:stretch>
          </p:blipFill>
          <p:spPr>
            <a:xfrm>
              <a:off x="6804637" y="4827362"/>
              <a:ext cx="287146" cy="242362"/>
            </a:xfrm>
            <a:prstGeom prst="rect">
              <a:avLst/>
            </a:prstGeom>
          </p:spPr>
        </p:pic>
        <p:pic>
          <p:nvPicPr>
            <p:cNvPr id="92" name="Picture 668"/>
            <p:cNvPicPr>
              <a:picLocks noChangeAspect="1"/>
            </p:cNvPicPr>
            <p:nvPr/>
          </p:nvPicPr>
          <p:blipFill>
            <a:blip r:embed="rId28"/>
            <a:stretch>
              <a:fillRect/>
            </a:stretch>
          </p:blipFill>
          <p:spPr>
            <a:xfrm>
              <a:off x="6825669" y="4507465"/>
              <a:ext cx="249356" cy="249705"/>
            </a:xfrm>
            <a:prstGeom prst="rect">
              <a:avLst/>
            </a:prstGeom>
          </p:spPr>
        </p:pic>
        <p:pic>
          <p:nvPicPr>
            <p:cNvPr id="93" name="Picture 669"/>
            <p:cNvPicPr>
              <a:picLocks noChangeAspect="1"/>
            </p:cNvPicPr>
            <p:nvPr/>
          </p:nvPicPr>
          <p:blipFill>
            <a:blip r:embed="rId29"/>
            <a:stretch>
              <a:fillRect/>
            </a:stretch>
          </p:blipFill>
          <p:spPr>
            <a:xfrm>
              <a:off x="8470248" y="4677056"/>
              <a:ext cx="180984" cy="289980"/>
            </a:xfrm>
            <a:prstGeom prst="rect">
              <a:avLst/>
            </a:prstGeom>
          </p:spPr>
        </p:pic>
        <p:sp>
          <p:nvSpPr>
            <p:cNvPr id="94" name="Rectangle 670"/>
            <p:cNvSpPr/>
            <p:nvPr/>
          </p:nvSpPr>
          <p:spPr>
            <a:xfrm>
              <a:off x="9865188" y="463219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30"/>
            <a:stretch>
              <a:fillRect/>
            </a:stretch>
          </p:blipFill>
          <p:spPr>
            <a:xfrm>
              <a:off x="10039854" y="4677770"/>
              <a:ext cx="193050" cy="302063"/>
            </a:xfrm>
            <a:prstGeom prst="rect">
              <a:avLst/>
            </a:prstGeom>
          </p:spPr>
        </p:pic>
        <p:sp>
          <p:nvSpPr>
            <p:cNvPr id="96" name="Rectangle 672"/>
            <p:cNvSpPr/>
            <p:nvPr/>
          </p:nvSpPr>
          <p:spPr>
            <a:xfrm>
              <a:off x="11472453" y="464204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31"/>
            <a:stretch>
              <a:fillRect/>
            </a:stretch>
          </p:blipFill>
          <p:spPr>
            <a:xfrm>
              <a:off x="9995826" y="5514742"/>
              <a:ext cx="281106" cy="281499"/>
            </a:xfrm>
            <a:prstGeom prst="rect">
              <a:avLst/>
            </a:prstGeom>
          </p:spPr>
        </p:pic>
        <p:sp>
          <p:nvSpPr>
            <p:cNvPr id="98" name="Rectangle 674"/>
            <p:cNvSpPr/>
            <p:nvPr/>
          </p:nvSpPr>
          <p:spPr>
            <a:xfrm>
              <a:off x="6671154" y="565640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6671154" y="534540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8272619" y="546332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32"/>
            <a:stretch>
              <a:fillRect/>
            </a:stretch>
          </p:blipFill>
          <p:spPr>
            <a:xfrm>
              <a:off x="8419992" y="5531535"/>
              <a:ext cx="264488" cy="260444"/>
            </a:xfrm>
            <a:prstGeom prst="rect">
              <a:avLst/>
            </a:prstGeom>
          </p:spPr>
        </p:pic>
        <p:pic>
          <p:nvPicPr>
            <p:cNvPr id="102" name="Picture 678"/>
            <p:cNvPicPr>
              <a:picLocks noChangeAspect="1"/>
            </p:cNvPicPr>
            <p:nvPr/>
          </p:nvPicPr>
          <p:blipFill>
            <a:blip r:embed="rId33"/>
            <a:stretch>
              <a:fillRect/>
            </a:stretch>
          </p:blipFill>
          <p:spPr>
            <a:xfrm>
              <a:off x="6831847" y="5683120"/>
              <a:ext cx="253912" cy="294152"/>
            </a:xfrm>
            <a:prstGeom prst="rect">
              <a:avLst/>
            </a:prstGeom>
          </p:spPr>
        </p:pic>
        <p:pic>
          <p:nvPicPr>
            <p:cNvPr id="103" name="Picture 679"/>
            <p:cNvPicPr>
              <a:picLocks noChangeAspect="1"/>
            </p:cNvPicPr>
            <p:nvPr/>
          </p:nvPicPr>
          <p:blipFill>
            <a:blip r:embed="rId34"/>
            <a:stretch>
              <a:fillRect/>
            </a:stretch>
          </p:blipFill>
          <p:spPr>
            <a:xfrm>
              <a:off x="6818992" y="5353338"/>
              <a:ext cx="269558" cy="234944"/>
            </a:xfrm>
            <a:prstGeom prst="rect">
              <a:avLst/>
            </a:prstGeom>
          </p:spPr>
        </p:pic>
        <p:pic>
          <p:nvPicPr>
            <p:cNvPr id="104" name="Picture 680"/>
            <p:cNvPicPr>
              <a:picLocks noChangeAspect="1"/>
            </p:cNvPicPr>
            <p:nvPr/>
          </p:nvPicPr>
          <p:blipFill>
            <a:blip r:embed="rId35"/>
            <a:stretch>
              <a:fillRect/>
            </a:stretch>
          </p:blipFill>
          <p:spPr>
            <a:xfrm>
              <a:off x="13225637" y="5561437"/>
              <a:ext cx="297378" cy="276215"/>
            </a:xfrm>
            <a:prstGeom prst="rect">
              <a:avLst/>
            </a:prstGeom>
          </p:spPr>
        </p:pic>
        <p:pic>
          <p:nvPicPr>
            <p:cNvPr id="105" name="Picture 681"/>
            <p:cNvPicPr>
              <a:picLocks noChangeAspect="1"/>
            </p:cNvPicPr>
            <p:nvPr/>
          </p:nvPicPr>
          <p:blipFill>
            <a:blip r:embed="rId36"/>
            <a:stretch>
              <a:fillRect/>
            </a:stretch>
          </p:blipFill>
          <p:spPr>
            <a:xfrm>
              <a:off x="11590896" y="4679519"/>
              <a:ext cx="291908" cy="292316"/>
            </a:xfrm>
            <a:prstGeom prst="rect">
              <a:avLst/>
            </a:prstGeom>
          </p:spPr>
        </p:pic>
        <p:grpSp>
          <p:nvGrpSpPr>
            <p:cNvPr id="106" name="Group 682"/>
            <p:cNvGrpSpPr/>
            <p:nvPr/>
          </p:nvGrpSpPr>
          <p:grpSpPr>
            <a:xfrm>
              <a:off x="11472453" y="5341984"/>
              <a:ext cx="1440000" cy="599001"/>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37"/>
            <a:stretch>
              <a:fillRect/>
            </a:stretch>
          </p:blipFill>
          <p:spPr>
            <a:xfrm>
              <a:off x="11550389" y="5386259"/>
              <a:ext cx="269466" cy="237623"/>
            </a:xfrm>
            <a:prstGeom prst="rect">
              <a:avLst/>
            </a:prstGeom>
          </p:spPr>
        </p:pic>
        <p:pic>
          <p:nvPicPr>
            <p:cNvPr id="108" name="Picture 684"/>
            <p:cNvPicPr>
              <a:picLocks noChangeAspect="1"/>
            </p:cNvPicPr>
            <p:nvPr/>
          </p:nvPicPr>
          <p:blipFill>
            <a:blip r:embed="rId38"/>
            <a:stretch>
              <a:fillRect/>
            </a:stretch>
          </p:blipFill>
          <p:spPr>
            <a:xfrm>
              <a:off x="11582604" y="5682087"/>
              <a:ext cx="213159" cy="237623"/>
            </a:xfrm>
            <a:prstGeom prst="rect">
              <a:avLst/>
            </a:prstGeom>
          </p:spPr>
        </p:pic>
        <p:sp>
          <p:nvSpPr>
            <p:cNvPr id="109" name="Rectangle 685"/>
            <p:cNvSpPr/>
            <p:nvPr/>
          </p:nvSpPr>
          <p:spPr>
            <a:xfrm>
              <a:off x="13081205" y="462762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9"/>
            <a:stretch>
              <a:fillRect/>
            </a:stretch>
          </p:blipFill>
          <p:spPr>
            <a:xfrm>
              <a:off x="13210009" y="4671844"/>
              <a:ext cx="302819" cy="303243"/>
            </a:xfrm>
            <a:prstGeom prst="rect">
              <a:avLst/>
            </a:prstGeom>
          </p:spPr>
        </p:pic>
      </p:grpSp>
      <p:grpSp>
        <p:nvGrpSpPr>
          <p:cNvPr id="119" name="Group 695"/>
          <p:cNvGrpSpPr/>
          <p:nvPr/>
        </p:nvGrpSpPr>
        <p:grpSpPr>
          <a:xfrm>
            <a:off x="4899093" y="2139641"/>
            <a:ext cx="5456060" cy="841272"/>
            <a:chOff x="6528755" y="2594287"/>
            <a:chExt cx="8083051" cy="1246329"/>
          </a:xfrm>
        </p:grpSpPr>
        <p:sp>
          <p:nvSpPr>
            <p:cNvPr id="120" name="Rounded Rectangle 216"/>
            <p:cNvSpPr/>
            <p:nvPr/>
          </p:nvSpPr>
          <p:spPr bwMode="auto">
            <a:xfrm>
              <a:off x="13001608" y="2594287"/>
              <a:ext cx="1610198"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개발 도구</a:t>
              </a:r>
              <a:endPar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121" name="Rounded Rectangle 219"/>
            <p:cNvSpPr/>
            <p:nvPr/>
          </p:nvSpPr>
          <p:spPr bwMode="auto">
            <a:xfrm>
              <a:off x="6528755" y="2594287"/>
              <a:ext cx="64343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보안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신원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(Security &amp; Identity)</a:t>
              </a:r>
            </a:p>
          </p:txBody>
        </p:sp>
        <p:sp>
          <p:nvSpPr>
            <p:cNvPr id="122" name="Rectangle 698"/>
            <p:cNvSpPr/>
            <p:nvPr/>
          </p:nvSpPr>
          <p:spPr bwMode="auto">
            <a:xfrm>
              <a:off x="6596654" y="296232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디렉토리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(Directory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23" name="Group 699"/>
            <p:cNvGrpSpPr/>
            <p:nvPr/>
          </p:nvGrpSpPr>
          <p:grpSpPr>
            <a:xfrm>
              <a:off x="13047454" y="2969254"/>
              <a:ext cx="1512000" cy="828000"/>
              <a:chOff x="12037983" y="5138446"/>
              <a:chExt cx="1512000" cy="828000"/>
            </a:xfrm>
          </p:grpSpPr>
          <p:sp>
            <p:nvSpPr>
              <p:cNvPr id="140" name="Rectangle 716"/>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Developer Tools</a:t>
                </a:r>
              </a:p>
            </p:txBody>
          </p:sp>
          <p:sp>
            <p:nvSpPr>
              <p:cNvPr id="141" name="Rectangle 717"/>
              <p:cNvSpPr/>
              <p:nvPr/>
            </p:nvSpPr>
            <p:spPr>
              <a:xfrm>
                <a:off x="12064358"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Visual Studio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Team Services</a:t>
                </a:r>
              </a:p>
            </p:txBody>
          </p:sp>
        </p:grpSp>
        <p:sp>
          <p:nvSpPr>
            <p:cNvPr id="124" name="Rectangle 700"/>
            <p:cNvSpPr/>
            <p:nvPr/>
          </p:nvSpPr>
          <p:spPr>
            <a:xfrm>
              <a:off x="6634690" y="328288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Active Directory</a:t>
              </a:r>
            </a:p>
          </p:txBody>
        </p:sp>
        <p:pic>
          <p:nvPicPr>
            <p:cNvPr id="125" name="Picture 701"/>
            <p:cNvPicPr>
              <a:picLocks noChangeAspect="1"/>
            </p:cNvPicPr>
            <p:nvPr/>
          </p:nvPicPr>
          <p:blipFill>
            <a:blip r:embed="rId40"/>
            <a:stretch>
              <a:fillRect/>
            </a:stretch>
          </p:blipFill>
          <p:spPr>
            <a:xfrm>
              <a:off x="6699168" y="3300748"/>
              <a:ext cx="311182" cy="316339"/>
            </a:xfrm>
            <a:prstGeom prst="rect">
              <a:avLst/>
            </a:prstGeom>
          </p:spPr>
        </p:pic>
        <p:grpSp>
          <p:nvGrpSpPr>
            <p:cNvPr id="126" name="Group 702"/>
            <p:cNvGrpSpPr/>
            <p:nvPr/>
          </p:nvGrpSpPr>
          <p:grpSpPr>
            <a:xfrm>
              <a:off x="8197087" y="2969254"/>
              <a:ext cx="1512000" cy="828000"/>
              <a:chOff x="8910180" y="5138446"/>
              <a:chExt cx="1512000" cy="828000"/>
            </a:xfrm>
          </p:grpSpPr>
          <p:sp>
            <p:nvSpPr>
              <p:cNvPr id="138" name="Rectangle 71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보안</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(Security)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9" name="Rectangle 71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보안 센터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27" name="Picture 703"/>
            <p:cNvPicPr>
              <a:picLocks noChangeAspect="1"/>
            </p:cNvPicPr>
            <p:nvPr/>
          </p:nvPicPr>
          <p:blipFill>
            <a:blip r:embed="rId41"/>
            <a:stretch>
              <a:fillRect/>
            </a:stretch>
          </p:blipFill>
          <p:spPr>
            <a:xfrm>
              <a:off x="8420229" y="3376322"/>
              <a:ext cx="209138" cy="273870"/>
            </a:xfrm>
            <a:prstGeom prst="rect">
              <a:avLst/>
            </a:prstGeom>
          </p:spPr>
        </p:pic>
        <p:grpSp>
          <p:nvGrpSpPr>
            <p:cNvPr id="128" name="Group 704"/>
            <p:cNvGrpSpPr/>
            <p:nvPr/>
          </p:nvGrpSpPr>
          <p:grpSpPr>
            <a:xfrm>
              <a:off x="9797520" y="2969254"/>
              <a:ext cx="1512000" cy="828000"/>
              <a:chOff x="8837116" y="2958000"/>
              <a:chExt cx="1512000" cy="828000"/>
            </a:xfrm>
          </p:grpSpPr>
          <p:grpSp>
            <p:nvGrpSpPr>
              <p:cNvPr id="134" name="Group 710"/>
              <p:cNvGrpSpPr/>
              <p:nvPr/>
            </p:nvGrpSpPr>
            <p:grpSpPr>
              <a:xfrm>
                <a:off x="8837116" y="2958000"/>
                <a:ext cx="1512000" cy="828000"/>
                <a:chOff x="8910180" y="5138446"/>
                <a:chExt cx="1512000" cy="828000"/>
              </a:xfrm>
            </p:grpSpPr>
            <p:sp>
              <p:nvSpPr>
                <p:cNvPr id="136" name="Rectangle 712"/>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암호화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(Encryption)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7" name="Rectangle 713"/>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주요 자격 </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증명 모음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35" name="Picture 711"/>
              <p:cNvPicPr>
                <a:picLocks noChangeAspect="1"/>
              </p:cNvPicPr>
              <p:nvPr/>
            </p:nvPicPr>
            <p:blipFill>
              <a:blip r:embed="rId42"/>
              <a:stretch>
                <a:fillRect/>
              </a:stretch>
            </p:blipFill>
            <p:spPr>
              <a:xfrm>
                <a:off x="9012054" y="3326396"/>
                <a:ext cx="301641" cy="334283"/>
              </a:xfrm>
              <a:prstGeom prst="rect">
                <a:avLst/>
              </a:prstGeom>
            </p:spPr>
          </p:pic>
        </p:grpSp>
        <p:grpSp>
          <p:nvGrpSpPr>
            <p:cNvPr id="129" name="Group 705"/>
            <p:cNvGrpSpPr/>
            <p:nvPr/>
          </p:nvGrpSpPr>
          <p:grpSpPr>
            <a:xfrm>
              <a:off x="11378555" y="2975778"/>
              <a:ext cx="1512000" cy="828000"/>
              <a:chOff x="8910180" y="5138446"/>
              <a:chExt cx="1512000" cy="828000"/>
            </a:xfrm>
          </p:grpSpPr>
          <p:sp>
            <p:nvSpPr>
              <p:cNvPr id="132" name="Rectangle 708"/>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2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팩터 인증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(Multi-Factor Authentication)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3" name="Rectangle 709"/>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Multi-Factor Authentication</a:t>
                </a:r>
              </a:p>
            </p:txBody>
          </p:sp>
        </p:grpSp>
        <p:pic>
          <p:nvPicPr>
            <p:cNvPr id="130" name="Picture 706"/>
            <p:cNvPicPr>
              <a:picLocks noChangeAspect="1"/>
            </p:cNvPicPr>
            <p:nvPr/>
          </p:nvPicPr>
          <p:blipFill>
            <a:blip r:embed="rId43"/>
            <a:stretch>
              <a:fillRect/>
            </a:stretch>
          </p:blipFill>
          <p:spPr>
            <a:xfrm>
              <a:off x="13150674" y="3373343"/>
              <a:ext cx="276249" cy="276636"/>
            </a:xfrm>
            <a:prstGeom prst="rect">
              <a:avLst/>
            </a:prstGeom>
          </p:spPr>
        </p:pic>
        <p:pic>
          <p:nvPicPr>
            <p:cNvPr id="131" name="Picture 707"/>
            <p:cNvPicPr>
              <a:picLocks noChangeAspect="1"/>
            </p:cNvPicPr>
            <p:nvPr/>
          </p:nvPicPr>
          <p:blipFill>
            <a:blip r:embed="rId44"/>
            <a:stretch>
              <a:fillRect/>
            </a:stretch>
          </p:blipFill>
          <p:spPr>
            <a:xfrm>
              <a:off x="11581800" y="3324222"/>
              <a:ext cx="193050" cy="358448"/>
            </a:xfrm>
            <a:prstGeom prst="rect">
              <a:avLst/>
            </a:prstGeom>
          </p:spPr>
        </p:pic>
      </p:grpSp>
      <p:grpSp>
        <p:nvGrpSpPr>
          <p:cNvPr id="142" name="Group 718"/>
          <p:cNvGrpSpPr/>
          <p:nvPr/>
        </p:nvGrpSpPr>
        <p:grpSpPr>
          <a:xfrm>
            <a:off x="1635429" y="5398181"/>
            <a:ext cx="3207600" cy="1458000"/>
            <a:chOff x="1693699" y="7421754"/>
            <a:chExt cx="4752000" cy="2160000"/>
          </a:xfrm>
        </p:grpSpPr>
        <p:sp>
          <p:nvSpPr>
            <p:cNvPr id="143" name="Rounded Rectangle 114"/>
            <p:cNvSpPr/>
            <p:nvPr/>
          </p:nvSpPr>
          <p:spPr bwMode="auto">
            <a:xfrm>
              <a:off x="1693699" y="7421754"/>
              <a:ext cx="4752000" cy="2160000"/>
            </a:xfrm>
            <a:prstGeom prst="roundRect">
              <a:avLst>
                <a:gd name="adj" fmla="val 2009"/>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컴퓨팅</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(Compute)</a:t>
              </a: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a:t>
              </a:r>
              <a:endParaRPr 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144" name="Rectangle 720"/>
            <p:cNvSpPr/>
            <p:nvPr/>
          </p:nvSpPr>
          <p:spPr bwMode="auto">
            <a:xfrm>
              <a:off x="1749811"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Machine)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5" name="Rectangle 721"/>
            <p:cNvSpPr/>
            <p:nvPr/>
          </p:nvSpPr>
          <p:spPr bwMode="auto">
            <a:xfrm>
              <a:off x="3314962"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가변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(Auto Scale)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6" name="Rectangle 722"/>
            <p:cNvSpPr/>
            <p:nvPr/>
          </p:nvSpPr>
          <p:spPr bwMode="auto">
            <a:xfrm>
              <a:off x="487761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컨테이너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(Container)</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7" name="Rectangle 723"/>
            <p:cNvSpPr/>
            <p:nvPr/>
          </p:nvSpPr>
          <p:spPr bwMode="auto">
            <a:xfrm>
              <a:off x="1749811"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마이크로서비스</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Microservice</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8" name="Rectangle 724"/>
            <p:cNvSpPr/>
            <p:nvPr/>
          </p:nvSpPr>
          <p:spPr bwMode="auto">
            <a:xfrm>
              <a:off x="3314962"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병렬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배치작업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9" name="Rectangle 725"/>
            <p:cNvSpPr/>
            <p:nvPr/>
          </p:nvSpPr>
          <p:spPr bwMode="auto">
            <a:xfrm>
              <a:off x="487761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재해복구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(Disaster Recovery)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50" name="Rectangle 726"/>
            <p:cNvSpPr/>
            <p:nvPr/>
          </p:nvSpPr>
          <p:spPr>
            <a:xfrm>
              <a:off x="1785811" y="812212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가상컴퓨터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1" name="Rectangle 727"/>
            <p:cNvSpPr/>
            <p:nvPr/>
          </p:nvSpPr>
          <p:spPr>
            <a:xfrm>
              <a:off x="3350962" y="813911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VM Scale Set</a:t>
              </a:r>
            </a:p>
          </p:txBody>
        </p:sp>
        <p:sp>
          <p:nvSpPr>
            <p:cNvPr id="152" name="Rectangle 728"/>
            <p:cNvSpPr/>
            <p:nvPr/>
          </p:nvSpPr>
          <p:spPr>
            <a:xfrm>
              <a:off x="4913614" y="81379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컨테이너</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53" name="Picture 729"/>
            <p:cNvPicPr>
              <a:picLocks noChangeAspect="1"/>
            </p:cNvPicPr>
            <p:nvPr/>
          </p:nvPicPr>
          <p:blipFill>
            <a:blip r:embed="rId45"/>
            <a:stretch>
              <a:fillRect/>
            </a:stretch>
          </p:blipFill>
          <p:spPr>
            <a:xfrm>
              <a:off x="1920690" y="8183689"/>
              <a:ext cx="266727" cy="246151"/>
            </a:xfrm>
            <a:prstGeom prst="rect">
              <a:avLst/>
            </a:prstGeom>
          </p:spPr>
        </p:pic>
        <p:pic>
          <p:nvPicPr>
            <p:cNvPr id="154" name="Picture 730"/>
            <p:cNvPicPr>
              <a:picLocks noChangeAspect="1"/>
            </p:cNvPicPr>
            <p:nvPr/>
          </p:nvPicPr>
          <p:blipFill>
            <a:blip r:embed="rId46"/>
            <a:stretch>
              <a:fillRect/>
            </a:stretch>
          </p:blipFill>
          <p:spPr>
            <a:xfrm>
              <a:off x="5048632" y="8172197"/>
              <a:ext cx="388170" cy="295641"/>
            </a:xfrm>
            <a:prstGeom prst="rect">
              <a:avLst/>
            </a:prstGeom>
          </p:spPr>
        </p:pic>
        <p:pic>
          <p:nvPicPr>
            <p:cNvPr id="155" name="Picture 731"/>
            <p:cNvPicPr>
              <a:picLocks noChangeAspect="1"/>
            </p:cNvPicPr>
            <p:nvPr/>
          </p:nvPicPr>
          <p:blipFill>
            <a:blip r:embed="rId47"/>
            <a:stretch>
              <a:fillRect/>
            </a:stretch>
          </p:blipFill>
          <p:spPr>
            <a:xfrm>
              <a:off x="3429093" y="8172889"/>
              <a:ext cx="321750" cy="326228"/>
            </a:xfrm>
            <a:prstGeom prst="rect">
              <a:avLst/>
            </a:prstGeom>
          </p:spPr>
        </p:pic>
        <p:sp>
          <p:nvSpPr>
            <p:cNvPr id="156" name="Rectangle 732"/>
            <p:cNvSpPr/>
            <p:nvPr/>
          </p:nvSpPr>
          <p:spPr>
            <a:xfrm>
              <a:off x="1785811" y="902413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 패브릭</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7" name="Rectangle 733"/>
            <p:cNvSpPr/>
            <p:nvPr/>
          </p:nvSpPr>
          <p:spPr>
            <a:xfrm>
              <a:off x="3350962" y="904112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배치</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8" name="Rectangle 734"/>
            <p:cNvSpPr/>
            <p:nvPr/>
          </p:nvSpPr>
          <p:spPr>
            <a:xfrm>
              <a:off x="4913614" y="903995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Site Recovery</a:t>
              </a:r>
            </a:p>
          </p:txBody>
        </p:sp>
        <p:pic>
          <p:nvPicPr>
            <p:cNvPr id="159" name="Picture 735"/>
            <p:cNvPicPr>
              <a:picLocks noChangeAspect="1"/>
            </p:cNvPicPr>
            <p:nvPr/>
          </p:nvPicPr>
          <p:blipFill>
            <a:blip r:embed="rId48"/>
            <a:stretch>
              <a:fillRect/>
            </a:stretch>
          </p:blipFill>
          <p:spPr>
            <a:xfrm>
              <a:off x="3462431" y="9081003"/>
              <a:ext cx="285553" cy="277898"/>
            </a:xfrm>
            <a:prstGeom prst="rect">
              <a:avLst/>
            </a:prstGeom>
          </p:spPr>
        </p:pic>
        <p:pic>
          <p:nvPicPr>
            <p:cNvPr id="160" name="Picture 736"/>
            <p:cNvPicPr>
              <a:picLocks noChangeAspect="1"/>
            </p:cNvPicPr>
            <p:nvPr/>
          </p:nvPicPr>
          <p:blipFill>
            <a:blip r:embed="rId49"/>
            <a:stretch>
              <a:fillRect/>
            </a:stretch>
          </p:blipFill>
          <p:spPr>
            <a:xfrm>
              <a:off x="5058962" y="9091072"/>
              <a:ext cx="301641" cy="257760"/>
            </a:xfrm>
            <a:prstGeom prst="rect">
              <a:avLst/>
            </a:prstGeom>
          </p:spPr>
        </p:pic>
        <p:pic>
          <p:nvPicPr>
            <p:cNvPr id="161" name="Picture 737"/>
            <p:cNvPicPr>
              <a:picLocks noChangeAspect="1"/>
            </p:cNvPicPr>
            <p:nvPr/>
          </p:nvPicPr>
          <p:blipFill>
            <a:blip r:embed="rId50"/>
            <a:stretch>
              <a:fillRect/>
            </a:stretch>
          </p:blipFill>
          <p:spPr>
            <a:xfrm>
              <a:off x="1912033" y="9070274"/>
              <a:ext cx="261422" cy="261788"/>
            </a:xfrm>
            <a:prstGeom prst="rect">
              <a:avLst/>
            </a:prstGeom>
          </p:spPr>
        </p:pic>
      </p:grpSp>
      <p:grpSp>
        <p:nvGrpSpPr>
          <p:cNvPr id="162" name="Group 738"/>
          <p:cNvGrpSpPr/>
          <p:nvPr/>
        </p:nvGrpSpPr>
        <p:grpSpPr>
          <a:xfrm>
            <a:off x="4899093" y="1268972"/>
            <a:ext cx="5456060" cy="841272"/>
            <a:chOff x="6528754" y="1304407"/>
            <a:chExt cx="8083052" cy="1246329"/>
          </a:xfrm>
        </p:grpSpPr>
        <p:sp>
          <p:nvSpPr>
            <p:cNvPr id="163" name="Rounded Rectangle 220"/>
            <p:cNvSpPr/>
            <p:nvPr/>
          </p:nvSpPr>
          <p:spPr bwMode="auto">
            <a:xfrm>
              <a:off x="6528754" y="1304407"/>
              <a:ext cx="80830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관리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모니터링</a:t>
              </a:r>
              <a:r>
                <a:rPr lang="ko-KR" alt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(Management &amp; Monitoring)</a:t>
              </a:r>
            </a:p>
          </p:txBody>
        </p:sp>
        <p:sp>
          <p:nvSpPr>
            <p:cNvPr id="164" name="Rectangle 740"/>
            <p:cNvSpPr/>
            <p:nvPr/>
          </p:nvSpPr>
          <p:spPr bwMode="auto">
            <a:xfrm>
              <a:off x="6627170" y="167578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(Administration)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5" name="Rectangle 741"/>
            <p:cNvSpPr/>
            <p:nvPr/>
          </p:nvSpPr>
          <p:spPr bwMode="auto">
            <a:xfrm>
              <a:off x="130289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CLI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(Command Line Interface)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6" name="Rectangle 742"/>
            <p:cNvSpPr/>
            <p:nvPr/>
          </p:nvSpPr>
          <p:spPr>
            <a:xfrm>
              <a:off x="6665206"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Portal</a:t>
              </a:r>
            </a:p>
          </p:txBody>
        </p:sp>
        <p:sp>
          <p:nvSpPr>
            <p:cNvPr id="167" name="Rectangle 743"/>
            <p:cNvSpPr/>
            <p:nvPr/>
          </p:nvSpPr>
          <p:spPr bwMode="auto">
            <a:xfrm>
              <a:off x="82276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모니터링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(Monitoring)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68" name="Group 744"/>
            <p:cNvGrpSpPr/>
            <p:nvPr/>
          </p:nvGrpSpPr>
          <p:grpSpPr>
            <a:xfrm>
              <a:off x="9828036" y="1682719"/>
              <a:ext cx="1512000" cy="828000"/>
              <a:chOff x="8910180" y="5138446"/>
              <a:chExt cx="1512000" cy="828000"/>
            </a:xfrm>
          </p:grpSpPr>
          <p:sp>
            <p:nvSpPr>
              <p:cNvPr id="180" name="Rectangle 756"/>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스케줄링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 Scheduling)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81" name="Rectangle 757"/>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공정관리자</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(Scheduler)</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nvGrpSpPr>
            <p:cNvPr id="169" name="Group 745"/>
            <p:cNvGrpSpPr/>
            <p:nvPr/>
          </p:nvGrpSpPr>
          <p:grpSpPr>
            <a:xfrm>
              <a:off x="11428469" y="1689243"/>
              <a:ext cx="1512000" cy="828000"/>
              <a:chOff x="8910180" y="5138446"/>
              <a:chExt cx="1512000" cy="828000"/>
            </a:xfrm>
          </p:grpSpPr>
          <p:sp>
            <p:nvSpPr>
              <p:cNvPr id="178" name="Rectangle 75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배포관리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(Deployment Orchestration)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79" name="Rectangle 75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자동화</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(Automation)</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70" name="Picture 746"/>
            <p:cNvPicPr>
              <a:picLocks noChangeAspect="1"/>
            </p:cNvPicPr>
            <p:nvPr/>
          </p:nvPicPr>
          <p:blipFill>
            <a:blip r:embed="rId51"/>
            <a:stretch>
              <a:fillRect/>
            </a:stretch>
          </p:blipFill>
          <p:spPr>
            <a:xfrm>
              <a:off x="6739573" y="2023731"/>
              <a:ext cx="385903" cy="289832"/>
            </a:xfrm>
            <a:prstGeom prst="rect">
              <a:avLst/>
            </a:prstGeom>
          </p:spPr>
        </p:pic>
        <p:pic>
          <p:nvPicPr>
            <p:cNvPr id="171" name="Picture 747"/>
            <p:cNvPicPr>
              <a:picLocks noChangeAspect="1"/>
            </p:cNvPicPr>
            <p:nvPr/>
          </p:nvPicPr>
          <p:blipFill>
            <a:blip r:embed="rId52"/>
            <a:stretch>
              <a:fillRect/>
            </a:stretch>
          </p:blipFill>
          <p:spPr>
            <a:xfrm>
              <a:off x="10069157" y="2049828"/>
              <a:ext cx="242946" cy="305214"/>
            </a:xfrm>
            <a:prstGeom prst="rect">
              <a:avLst/>
            </a:prstGeom>
          </p:spPr>
        </p:pic>
        <p:pic>
          <p:nvPicPr>
            <p:cNvPr id="172" name="Picture 748"/>
            <p:cNvPicPr>
              <a:picLocks noChangeAspect="1"/>
            </p:cNvPicPr>
            <p:nvPr/>
          </p:nvPicPr>
          <p:blipFill>
            <a:blip r:embed="rId53"/>
            <a:stretch>
              <a:fillRect/>
            </a:stretch>
          </p:blipFill>
          <p:spPr>
            <a:xfrm>
              <a:off x="11555291" y="2050999"/>
              <a:ext cx="327513" cy="299453"/>
            </a:xfrm>
            <a:prstGeom prst="rect">
              <a:avLst/>
            </a:prstGeom>
          </p:spPr>
        </p:pic>
        <p:sp>
          <p:nvSpPr>
            <p:cNvPr id="173" name="Rectangle 749"/>
            <p:cNvSpPr/>
            <p:nvPr/>
          </p:nvSpPr>
          <p:spPr>
            <a:xfrm>
              <a:off x="8278215"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로그 분석</a:t>
              </a:r>
            </a:p>
          </p:txBody>
        </p:sp>
        <p:pic>
          <p:nvPicPr>
            <p:cNvPr id="174" name="Picture 750"/>
            <p:cNvPicPr>
              <a:picLocks noChangeAspect="1"/>
            </p:cNvPicPr>
            <p:nvPr/>
          </p:nvPicPr>
          <p:blipFill>
            <a:blip r:embed="rId54"/>
            <a:stretch>
              <a:fillRect/>
            </a:stretch>
          </p:blipFill>
          <p:spPr>
            <a:xfrm>
              <a:off x="8378747" y="2049829"/>
              <a:ext cx="274594" cy="274978"/>
            </a:xfrm>
            <a:prstGeom prst="rect">
              <a:avLst/>
            </a:prstGeom>
          </p:spPr>
        </p:pic>
        <p:sp>
          <p:nvSpPr>
            <p:cNvPr id="175" name="Rectangle 751"/>
            <p:cNvSpPr/>
            <p:nvPr/>
          </p:nvSpPr>
          <p:spPr>
            <a:xfrm>
              <a:off x="13065456" y="219809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CLI</a:t>
              </a:r>
            </a:p>
            <a:p>
              <a:pPr algn="ctr" defTabSz="308632" latinLnBrk="0">
                <a:defRPr/>
              </a:pP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(Windows, Mac, Linux)</a:t>
              </a:r>
            </a:p>
          </p:txBody>
        </p:sp>
        <p:sp>
          <p:nvSpPr>
            <p:cNvPr id="176" name="Rectangle 752"/>
            <p:cNvSpPr/>
            <p:nvPr/>
          </p:nvSpPr>
          <p:spPr>
            <a:xfrm>
              <a:off x="13065456" y="188709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Shell</a:t>
              </a:r>
            </a:p>
          </p:txBody>
        </p:sp>
        <p:pic>
          <p:nvPicPr>
            <p:cNvPr id="177" name="Picture 5" descr="http://www.freeiconspng.com/uploads/powershell-icon-4.png"/>
            <p:cNvPicPr>
              <a:picLocks noChangeAspect="1" noChangeArrowheads="1"/>
            </p:cNvPicPr>
            <p:nvPr/>
          </p:nvPicPr>
          <p:blipFill>
            <a:blip r:embed="rId55" cstate="print">
              <a:biLevel thresh="25000"/>
              <a:extLst>
                <a:ext uri="{28A0092B-C50C-407E-A947-70E740481C1C}">
                  <a14:useLocalDpi xmlns:a14="http://schemas.microsoft.com/office/drawing/2010/main" val="0"/>
                </a:ext>
              </a:extLst>
            </a:blip>
            <a:srcRect/>
            <a:stretch>
              <a:fillRect/>
            </a:stretch>
          </p:blipFill>
          <p:spPr bwMode="auto">
            <a:xfrm>
              <a:off x="13166480" y="1918519"/>
              <a:ext cx="244353" cy="244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758"/>
          <p:cNvGrpSpPr/>
          <p:nvPr/>
        </p:nvGrpSpPr>
        <p:grpSpPr>
          <a:xfrm>
            <a:off x="1641944" y="2127391"/>
            <a:ext cx="3213120" cy="850144"/>
            <a:chOff x="14580068" y="2831432"/>
            <a:chExt cx="3851635" cy="1019086"/>
          </a:xfrm>
        </p:grpSpPr>
        <p:grpSp>
          <p:nvGrpSpPr>
            <p:cNvPr id="183" name="Group 759"/>
            <p:cNvGrpSpPr/>
            <p:nvPr/>
          </p:nvGrpSpPr>
          <p:grpSpPr>
            <a:xfrm>
              <a:off x="14580068" y="2831432"/>
              <a:ext cx="3851635" cy="1019086"/>
              <a:chOff x="679725" y="3701625"/>
              <a:chExt cx="3851635" cy="1019086"/>
            </a:xfrm>
          </p:grpSpPr>
          <p:sp>
            <p:nvSpPr>
              <p:cNvPr id="185" name="Rounded Rectangle 1066"/>
              <p:cNvSpPr/>
              <p:nvPr/>
            </p:nvSpPr>
            <p:spPr bwMode="auto">
              <a:xfrm>
                <a:off x="679725" y="3701625"/>
                <a:ext cx="3851635" cy="1019086"/>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66"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인지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(Cognitive Services)</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186" name="Group 762"/>
              <p:cNvGrpSpPr/>
              <p:nvPr/>
            </p:nvGrpSpPr>
            <p:grpSpPr>
              <a:xfrm>
                <a:off x="730651" y="3985356"/>
                <a:ext cx="3752108" cy="683330"/>
                <a:chOff x="683661" y="3985356"/>
                <a:chExt cx="3799098" cy="683330"/>
              </a:xfrm>
            </p:grpSpPr>
            <p:grpSp>
              <p:nvGrpSpPr>
                <p:cNvPr id="187" name="Group 763"/>
                <p:cNvGrpSpPr/>
                <p:nvPr/>
              </p:nvGrpSpPr>
              <p:grpSpPr>
                <a:xfrm>
                  <a:off x="683661" y="3985356"/>
                  <a:ext cx="3799098" cy="683330"/>
                  <a:chOff x="758813" y="2929551"/>
                  <a:chExt cx="4711899" cy="834544"/>
                </a:xfrm>
              </p:grpSpPr>
              <p:grpSp>
                <p:nvGrpSpPr>
                  <p:cNvPr id="198" name="Group 774"/>
                  <p:cNvGrpSpPr/>
                  <p:nvPr/>
                </p:nvGrpSpPr>
                <p:grpSpPr>
                  <a:xfrm>
                    <a:off x="758813" y="2929551"/>
                    <a:ext cx="3516533" cy="834544"/>
                    <a:chOff x="758813" y="2929551"/>
                    <a:chExt cx="4639803" cy="834544"/>
                  </a:xfrm>
                </p:grpSpPr>
                <p:sp>
                  <p:nvSpPr>
                    <p:cNvPr id="200" name="Rectangle 776"/>
                    <p:cNvSpPr/>
                    <p:nvPr/>
                  </p:nvSpPr>
                  <p:spPr bwMode="auto">
                    <a:xfrm>
                      <a:off x="3886616"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음성</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(Speech)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1" name="Rectangle 777"/>
                    <p:cNvSpPr/>
                    <p:nvPr/>
                  </p:nvSpPr>
                  <p:spPr bwMode="auto">
                    <a:xfrm>
                      <a:off x="2322714" y="292955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영상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2" name="Rectangle 778"/>
                    <p:cNvSpPr/>
                    <p:nvPr/>
                  </p:nvSpPr>
                  <p:spPr bwMode="auto">
                    <a:xfrm>
                      <a:off x="758813"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언어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(Language)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sp>
                <p:nvSpPr>
                  <p:cNvPr id="199" name="Rectangle 775"/>
                  <p:cNvSpPr/>
                  <p:nvPr/>
                </p:nvSpPr>
                <p:spPr bwMode="auto">
                  <a:xfrm>
                    <a:off x="4324759" y="2936095"/>
                    <a:ext cx="1145953"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지식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(Knowledge)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grpSp>
              <p:nvGrpSpPr>
                <p:cNvPr id="188" name="Group 764"/>
                <p:cNvGrpSpPr/>
                <p:nvPr/>
              </p:nvGrpSpPr>
              <p:grpSpPr>
                <a:xfrm>
                  <a:off x="709711" y="4156505"/>
                  <a:ext cx="3748644" cy="494302"/>
                  <a:chOff x="709711" y="4156505"/>
                  <a:chExt cx="3748644" cy="494302"/>
                </a:xfrm>
              </p:grpSpPr>
              <p:grpSp>
                <p:nvGrpSpPr>
                  <p:cNvPr id="189" name="Group 765"/>
                  <p:cNvGrpSpPr/>
                  <p:nvPr/>
                </p:nvGrpSpPr>
                <p:grpSpPr>
                  <a:xfrm>
                    <a:off x="709711" y="4156505"/>
                    <a:ext cx="2792567" cy="493931"/>
                    <a:chOff x="790626" y="3138574"/>
                    <a:chExt cx="4562655" cy="603233"/>
                  </a:xfrm>
                </p:grpSpPr>
                <p:sp>
                  <p:nvSpPr>
                    <p:cNvPr id="192" name="Rectangle 768"/>
                    <p:cNvSpPr/>
                    <p:nvPr/>
                  </p:nvSpPr>
                  <p:spPr>
                    <a:xfrm>
                      <a:off x="790626" y="345380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텍스트인식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3" name="Rectangle 769"/>
                    <p:cNvSpPr/>
                    <p:nvPr/>
                  </p:nvSpPr>
                  <p:spPr>
                    <a:xfrm>
                      <a:off x="790626" y="3142806"/>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언어인식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4" name="Rectangle 770"/>
                    <p:cNvSpPr/>
                    <p:nvPr/>
                  </p:nvSpPr>
                  <p:spPr>
                    <a:xfrm>
                      <a:off x="3913281"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발표자인식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5" name="Rectangle 771"/>
                    <p:cNvSpPr/>
                    <p:nvPr/>
                  </p:nvSpPr>
                  <p:spPr>
                    <a:xfrm>
                      <a:off x="3913281"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음성전달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6" name="Rectangle 772"/>
                    <p:cNvSpPr/>
                    <p:nvPr/>
                  </p:nvSpPr>
                  <p:spPr>
                    <a:xfrm>
                      <a:off x="2357699"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감정인식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7" name="Rectangle 773"/>
                    <p:cNvSpPr/>
                    <p:nvPr/>
                  </p:nvSpPr>
                  <p:spPr>
                    <a:xfrm>
                      <a:off x="2357699"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얼굴인식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190" name="Rectangle 766"/>
                  <p:cNvSpPr/>
                  <p:nvPr/>
                </p:nvSpPr>
                <p:spPr>
                  <a:xfrm>
                    <a:off x="3577005" y="441499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검색</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1" name="Rectangle 767"/>
                  <p:cNvSpPr/>
                  <p:nvPr/>
                </p:nvSpPr>
                <p:spPr>
                  <a:xfrm>
                    <a:off x="3577005" y="416034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추천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grpSp>
        <p:pic>
          <p:nvPicPr>
            <p:cNvPr id="184" name="Picture 760"/>
            <p:cNvPicPr>
              <a:picLocks noChangeAspect="1"/>
            </p:cNvPicPr>
            <p:nvPr/>
          </p:nvPicPr>
          <p:blipFill>
            <a:blip r:embed="rId56"/>
            <a:stretch>
              <a:fillRect/>
            </a:stretch>
          </p:blipFill>
          <p:spPr>
            <a:xfrm>
              <a:off x="14646631" y="2870907"/>
              <a:ext cx="283614" cy="175315"/>
            </a:xfrm>
            <a:prstGeom prst="rect">
              <a:avLst/>
            </a:prstGeom>
          </p:spPr>
        </p:pic>
      </p:grpSp>
      <p:grpSp>
        <p:nvGrpSpPr>
          <p:cNvPr id="203" name="Group 779"/>
          <p:cNvGrpSpPr/>
          <p:nvPr/>
        </p:nvGrpSpPr>
        <p:grpSpPr>
          <a:xfrm>
            <a:off x="7151184" y="5398181"/>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57"/>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58"/>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59"/>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59"/>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60"/>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61"/>
            <a:stretch>
              <a:fillRect/>
            </a:stretch>
          </p:blipFill>
          <p:spPr>
            <a:xfrm>
              <a:off x="10063685" y="8173205"/>
              <a:ext cx="314095" cy="275218"/>
            </a:xfrm>
            <a:prstGeom prst="rect">
              <a:avLst/>
            </a:prstGeom>
          </p:spPr>
        </p:pic>
      </p:grpSp>
    </p:spTree>
    <p:extLst>
      <p:ext uri="{BB962C8B-B14F-4D97-AF65-F5344CB8AC3E}">
        <p14:creationId xmlns:p14="http://schemas.microsoft.com/office/powerpoint/2010/main" val="287393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down)">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down)">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down)">
                                      <p:cBhvr>
                                        <p:cTn id="37" dur="500"/>
                                        <p:tgtEl>
                                          <p:spTgt spid="1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wipe(down)">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All about Azure</a:t>
            </a:r>
            <a:endParaRPr kumimoji="1" lang="ko-KR" altLang="en-US" dirty="0"/>
          </a:p>
        </p:txBody>
      </p:sp>
      <p:sp>
        <p:nvSpPr>
          <p:cNvPr id="3" name="AutoShape 7"/>
          <p:cNvSpPr>
            <a:spLocks noChangeArrowheads="1"/>
          </p:cNvSpPr>
          <p:nvPr/>
        </p:nvSpPr>
        <p:spPr bwMode="auto">
          <a:xfrm>
            <a:off x="0" y="118809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3056" y="3669587"/>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600"/>
          <p:cNvGrpSpPr/>
          <p:nvPr/>
        </p:nvGrpSpPr>
        <p:grpSpPr>
          <a:xfrm>
            <a:off x="4123026" y="4470500"/>
            <a:ext cx="6434554" cy="841272"/>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5"/>
            <a:stretch>
              <a:fillRect/>
            </a:stretch>
          </p:blipFill>
          <p:spPr>
            <a:xfrm>
              <a:off x="6910036" y="6828747"/>
              <a:ext cx="232036" cy="294325"/>
            </a:xfrm>
            <a:prstGeom prst="rect">
              <a:avLst/>
            </a:prstGeom>
          </p:spPr>
        </p:pic>
        <p:pic>
          <p:nvPicPr>
            <p:cNvPr id="47" name="Picture 623"/>
            <p:cNvPicPr>
              <a:picLocks noChangeAspect="1"/>
            </p:cNvPicPr>
            <p:nvPr/>
          </p:nvPicPr>
          <p:blipFill>
            <a:blip r:embed="rId6"/>
            <a:stretch>
              <a:fillRect/>
            </a:stretch>
          </p:blipFill>
          <p:spPr>
            <a:xfrm>
              <a:off x="8451595" y="6808458"/>
              <a:ext cx="360826" cy="338126"/>
            </a:xfrm>
            <a:prstGeom prst="rect">
              <a:avLst/>
            </a:prstGeom>
          </p:spPr>
        </p:pic>
        <p:pic>
          <p:nvPicPr>
            <p:cNvPr id="48" name="Picture 624"/>
            <p:cNvPicPr>
              <a:picLocks noChangeAspect="1"/>
            </p:cNvPicPr>
            <p:nvPr/>
          </p:nvPicPr>
          <p:blipFill>
            <a:blip r:embed="rId7"/>
            <a:stretch>
              <a:fillRect/>
            </a:stretch>
          </p:blipFill>
          <p:spPr>
            <a:xfrm>
              <a:off x="13140590" y="6838689"/>
              <a:ext cx="335261" cy="297826"/>
            </a:xfrm>
            <a:prstGeom prst="rect">
              <a:avLst/>
            </a:prstGeom>
          </p:spPr>
        </p:pic>
        <p:pic>
          <p:nvPicPr>
            <p:cNvPr id="49" name="Picture 625"/>
            <p:cNvPicPr>
              <a:picLocks noChangeAspect="1"/>
            </p:cNvPicPr>
            <p:nvPr/>
          </p:nvPicPr>
          <p:blipFill>
            <a:blip r:embed="rId8"/>
            <a:stretch>
              <a:fillRect/>
            </a:stretch>
          </p:blipFill>
          <p:spPr>
            <a:xfrm>
              <a:off x="11621832" y="6868687"/>
              <a:ext cx="356016" cy="249072"/>
            </a:xfrm>
            <a:prstGeom prst="rect">
              <a:avLst/>
            </a:prstGeom>
          </p:spPr>
        </p:pic>
        <p:pic>
          <p:nvPicPr>
            <p:cNvPr id="50" name="Picture 626"/>
            <p:cNvPicPr>
              <a:picLocks noChangeAspect="1"/>
            </p:cNvPicPr>
            <p:nvPr/>
          </p:nvPicPr>
          <p:blipFill>
            <a:blip r:embed="rId9"/>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0"/>
            <a:stretch>
              <a:fillRect/>
            </a:stretch>
          </p:blipFill>
          <p:spPr>
            <a:xfrm>
              <a:off x="5370454" y="6777911"/>
              <a:ext cx="331617" cy="346731"/>
            </a:xfrm>
            <a:prstGeom prst="rect">
              <a:avLst/>
            </a:prstGeom>
          </p:spPr>
        </p:pic>
      </p:grpSp>
      <p:grpSp>
        <p:nvGrpSpPr>
          <p:cNvPr id="52" name="Group 628"/>
          <p:cNvGrpSpPr/>
          <p:nvPr/>
        </p:nvGrpSpPr>
        <p:grpSpPr>
          <a:xfrm>
            <a:off x="4123583" y="2808757"/>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1"/>
            <a:stretch>
              <a:fillRect/>
            </a:stretch>
          </p:blipFill>
          <p:spPr>
            <a:xfrm>
              <a:off x="1821072" y="4467547"/>
              <a:ext cx="349903" cy="273870"/>
            </a:xfrm>
            <a:prstGeom prst="rect">
              <a:avLst/>
            </a:prstGeom>
          </p:spPr>
        </p:pic>
        <p:pic>
          <p:nvPicPr>
            <p:cNvPr id="60" name="Picture 636"/>
            <p:cNvPicPr>
              <a:picLocks noChangeAspect="1"/>
            </p:cNvPicPr>
            <p:nvPr/>
          </p:nvPicPr>
          <p:blipFill>
            <a:blip r:embed="rId12"/>
            <a:stretch>
              <a:fillRect/>
            </a:stretch>
          </p:blipFill>
          <p:spPr>
            <a:xfrm>
              <a:off x="1889344" y="4791330"/>
              <a:ext cx="261970" cy="262336"/>
            </a:xfrm>
            <a:prstGeom prst="rect">
              <a:avLst/>
            </a:prstGeom>
          </p:spPr>
        </p:pic>
        <p:pic>
          <p:nvPicPr>
            <p:cNvPr id="61" name="Picture 637"/>
            <p:cNvPicPr>
              <a:picLocks noChangeAspect="1"/>
            </p:cNvPicPr>
            <p:nvPr/>
          </p:nvPicPr>
          <p:blipFill>
            <a:blip r:embed="rId13"/>
            <a:stretch>
              <a:fillRect/>
            </a:stretch>
          </p:blipFill>
          <p:spPr>
            <a:xfrm>
              <a:off x="3443206" y="4632172"/>
              <a:ext cx="405444" cy="300749"/>
            </a:xfrm>
            <a:prstGeom prst="rect">
              <a:avLst/>
            </a:prstGeom>
          </p:spPr>
        </p:pic>
        <p:pic>
          <p:nvPicPr>
            <p:cNvPr id="62" name="Picture 638"/>
            <p:cNvPicPr>
              <a:picLocks noChangeAspect="1"/>
            </p:cNvPicPr>
            <p:nvPr/>
          </p:nvPicPr>
          <p:blipFill>
            <a:blip r:embed="rId14"/>
            <a:stretch>
              <a:fillRect/>
            </a:stretch>
          </p:blipFill>
          <p:spPr>
            <a:xfrm>
              <a:off x="5048632" y="4636298"/>
              <a:ext cx="296208" cy="296623"/>
            </a:xfrm>
            <a:prstGeom prst="rect">
              <a:avLst/>
            </a:prstGeom>
          </p:spPr>
        </p:pic>
        <p:pic>
          <p:nvPicPr>
            <p:cNvPr id="63" name="Picture 639"/>
            <p:cNvPicPr>
              <a:picLocks noChangeAspect="1"/>
            </p:cNvPicPr>
            <p:nvPr/>
          </p:nvPicPr>
          <p:blipFill>
            <a:blip r:embed="rId15"/>
            <a:stretch>
              <a:fillRect/>
            </a:stretch>
          </p:blipFill>
          <p:spPr>
            <a:xfrm>
              <a:off x="1901555" y="5538024"/>
              <a:ext cx="235593" cy="249533"/>
            </a:xfrm>
            <a:prstGeom prst="rect">
              <a:avLst/>
            </a:prstGeom>
          </p:spPr>
        </p:pic>
        <p:pic>
          <p:nvPicPr>
            <p:cNvPr id="64" name="Picture 640"/>
            <p:cNvPicPr>
              <a:picLocks noChangeAspect="1"/>
            </p:cNvPicPr>
            <p:nvPr/>
          </p:nvPicPr>
          <p:blipFill>
            <a:blip r:embed="rId16"/>
            <a:stretch>
              <a:fillRect/>
            </a:stretch>
          </p:blipFill>
          <p:spPr>
            <a:xfrm>
              <a:off x="3476368" y="5517643"/>
              <a:ext cx="288514" cy="301932"/>
            </a:xfrm>
            <a:prstGeom prst="rect">
              <a:avLst/>
            </a:prstGeom>
          </p:spPr>
        </p:pic>
        <p:pic>
          <p:nvPicPr>
            <p:cNvPr id="65" name="Picture 641"/>
            <p:cNvPicPr>
              <a:picLocks noChangeAspect="1"/>
            </p:cNvPicPr>
            <p:nvPr/>
          </p:nvPicPr>
          <p:blipFill>
            <a:blip r:embed="rId17"/>
            <a:stretch>
              <a:fillRect/>
            </a:stretch>
          </p:blipFill>
          <p:spPr>
            <a:xfrm>
              <a:off x="5000891" y="5658421"/>
              <a:ext cx="281531" cy="277898"/>
            </a:xfrm>
            <a:prstGeom prst="rect">
              <a:avLst/>
            </a:prstGeom>
          </p:spPr>
        </p:pic>
        <p:pic>
          <p:nvPicPr>
            <p:cNvPr id="66" name="Picture 642"/>
            <p:cNvPicPr>
              <a:picLocks noChangeAspect="1"/>
            </p:cNvPicPr>
            <p:nvPr/>
          </p:nvPicPr>
          <p:blipFill>
            <a:blip r:embed="rId18"/>
            <a:stretch>
              <a:fillRect/>
            </a:stretch>
          </p:blipFill>
          <p:spPr>
            <a:xfrm>
              <a:off x="5004784" y="5359531"/>
              <a:ext cx="269466" cy="273870"/>
            </a:xfrm>
            <a:prstGeom prst="rect">
              <a:avLst/>
            </a:prstGeom>
          </p:spPr>
        </p:pic>
      </p:grpSp>
      <p:sp>
        <p:nvSpPr>
          <p:cNvPr id="78" name="Rounded Rectangle 217"/>
          <p:cNvSpPr/>
          <p:nvPr/>
        </p:nvSpPr>
        <p:spPr bwMode="auto">
          <a:xfrm>
            <a:off x="4123026" y="1313193"/>
            <a:ext cx="5453209" cy="1458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4192880" y="1564318"/>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5273173" y="1564318"/>
            <a:ext cx="1020600" cy="5589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6353465"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7433757"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8514050"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4191996"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5272288"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6352580" y="2152525"/>
            <a:ext cx="1020600" cy="5589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7432873" y="2152525"/>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8513165" y="2152525"/>
            <a:ext cx="1020600" cy="5589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4216296" y="191464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4216296" y="1704717"/>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19"/>
          <a:stretch>
            <a:fillRect/>
          </a:stretch>
        </p:blipFill>
        <p:spPr>
          <a:xfrm>
            <a:off x="4306397" y="1934947"/>
            <a:ext cx="193824" cy="163594"/>
          </a:xfrm>
          <a:prstGeom prst="rect">
            <a:avLst/>
          </a:prstGeom>
        </p:spPr>
      </p:pic>
      <p:pic>
        <p:nvPicPr>
          <p:cNvPr id="92" name="Picture 668"/>
          <p:cNvPicPr>
            <a:picLocks noChangeAspect="1"/>
          </p:cNvPicPr>
          <p:nvPr/>
        </p:nvPicPr>
        <p:blipFill>
          <a:blip r:embed="rId20"/>
          <a:stretch>
            <a:fillRect/>
          </a:stretch>
        </p:blipFill>
        <p:spPr>
          <a:xfrm>
            <a:off x="4320594" y="1719017"/>
            <a:ext cx="168315" cy="168551"/>
          </a:xfrm>
          <a:prstGeom prst="rect">
            <a:avLst/>
          </a:prstGeom>
        </p:spPr>
      </p:pic>
      <p:pic>
        <p:nvPicPr>
          <p:cNvPr id="93" name="Picture 669"/>
          <p:cNvPicPr>
            <a:picLocks noChangeAspect="1"/>
          </p:cNvPicPr>
          <p:nvPr/>
        </p:nvPicPr>
        <p:blipFill>
          <a:blip r:embed="rId21"/>
          <a:stretch>
            <a:fillRect/>
          </a:stretch>
        </p:blipFill>
        <p:spPr>
          <a:xfrm>
            <a:off x="5430684" y="1833490"/>
            <a:ext cx="122164" cy="195737"/>
          </a:xfrm>
          <a:prstGeom prst="rect">
            <a:avLst/>
          </a:prstGeom>
        </p:spPr>
      </p:pic>
      <p:sp>
        <p:nvSpPr>
          <p:cNvPr id="94" name="Rectangle 670"/>
          <p:cNvSpPr/>
          <p:nvPr/>
        </p:nvSpPr>
        <p:spPr>
          <a:xfrm>
            <a:off x="6372269" y="1803208"/>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22"/>
          <a:stretch>
            <a:fillRect/>
          </a:stretch>
        </p:blipFill>
        <p:spPr>
          <a:xfrm>
            <a:off x="6490168" y="1833972"/>
            <a:ext cx="130309" cy="203893"/>
          </a:xfrm>
          <a:prstGeom prst="rect">
            <a:avLst/>
          </a:prstGeom>
        </p:spPr>
      </p:pic>
      <p:sp>
        <p:nvSpPr>
          <p:cNvPr id="96" name="Rectangle 672"/>
          <p:cNvSpPr/>
          <p:nvPr/>
        </p:nvSpPr>
        <p:spPr>
          <a:xfrm>
            <a:off x="7457173" y="1809859"/>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23"/>
          <a:stretch>
            <a:fillRect/>
          </a:stretch>
        </p:blipFill>
        <p:spPr>
          <a:xfrm>
            <a:off x="6460450" y="2398928"/>
            <a:ext cx="189747" cy="190012"/>
          </a:xfrm>
          <a:prstGeom prst="rect">
            <a:avLst/>
          </a:prstGeom>
        </p:spPr>
      </p:pic>
      <p:sp>
        <p:nvSpPr>
          <p:cNvPr id="98" name="Rectangle 674"/>
          <p:cNvSpPr/>
          <p:nvPr/>
        </p:nvSpPr>
        <p:spPr>
          <a:xfrm>
            <a:off x="4216296" y="2494549"/>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4216296" y="228462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5297285" y="2364223"/>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24"/>
          <a:stretch>
            <a:fillRect/>
          </a:stretch>
        </p:blipFill>
        <p:spPr>
          <a:xfrm>
            <a:off x="5396762" y="2410264"/>
            <a:ext cx="178529" cy="175800"/>
          </a:xfrm>
          <a:prstGeom prst="rect">
            <a:avLst/>
          </a:prstGeom>
        </p:spPr>
      </p:pic>
      <p:pic>
        <p:nvPicPr>
          <p:cNvPr id="102" name="Picture 678"/>
          <p:cNvPicPr>
            <a:picLocks noChangeAspect="1"/>
          </p:cNvPicPr>
          <p:nvPr/>
        </p:nvPicPr>
        <p:blipFill>
          <a:blip r:embed="rId25"/>
          <a:stretch>
            <a:fillRect/>
          </a:stretch>
        </p:blipFill>
        <p:spPr>
          <a:xfrm>
            <a:off x="4324764" y="2512584"/>
            <a:ext cx="171391" cy="198553"/>
          </a:xfrm>
          <a:prstGeom prst="rect">
            <a:avLst/>
          </a:prstGeom>
        </p:spPr>
      </p:pic>
      <p:pic>
        <p:nvPicPr>
          <p:cNvPr id="103" name="Picture 679"/>
          <p:cNvPicPr>
            <a:picLocks noChangeAspect="1"/>
          </p:cNvPicPr>
          <p:nvPr/>
        </p:nvPicPr>
        <p:blipFill>
          <a:blip r:embed="rId26"/>
          <a:stretch>
            <a:fillRect/>
          </a:stretch>
        </p:blipFill>
        <p:spPr>
          <a:xfrm>
            <a:off x="4316087" y="2289981"/>
            <a:ext cx="181952" cy="158587"/>
          </a:xfrm>
          <a:prstGeom prst="rect">
            <a:avLst/>
          </a:prstGeom>
        </p:spPr>
      </p:pic>
      <p:pic>
        <p:nvPicPr>
          <p:cNvPr id="104" name="Picture 680"/>
          <p:cNvPicPr>
            <a:picLocks noChangeAspect="1"/>
          </p:cNvPicPr>
          <p:nvPr/>
        </p:nvPicPr>
        <p:blipFill>
          <a:blip r:embed="rId27"/>
          <a:stretch>
            <a:fillRect/>
          </a:stretch>
        </p:blipFill>
        <p:spPr>
          <a:xfrm>
            <a:off x="8640572" y="2430448"/>
            <a:ext cx="200730" cy="186445"/>
          </a:xfrm>
          <a:prstGeom prst="rect">
            <a:avLst/>
          </a:prstGeom>
        </p:spPr>
      </p:pic>
      <p:pic>
        <p:nvPicPr>
          <p:cNvPr id="105" name="Picture 681"/>
          <p:cNvPicPr>
            <a:picLocks noChangeAspect="1"/>
          </p:cNvPicPr>
          <p:nvPr/>
        </p:nvPicPr>
        <p:blipFill>
          <a:blip r:embed="rId28"/>
          <a:stretch>
            <a:fillRect/>
          </a:stretch>
        </p:blipFill>
        <p:spPr>
          <a:xfrm>
            <a:off x="7537122" y="1835153"/>
            <a:ext cx="197038" cy="197313"/>
          </a:xfrm>
          <a:prstGeom prst="rect">
            <a:avLst/>
          </a:prstGeom>
        </p:spPr>
      </p:pic>
      <p:grpSp>
        <p:nvGrpSpPr>
          <p:cNvPr id="106" name="Group 682"/>
          <p:cNvGrpSpPr/>
          <p:nvPr/>
        </p:nvGrpSpPr>
        <p:grpSpPr>
          <a:xfrm>
            <a:off x="7457173" y="2282317"/>
            <a:ext cx="972000" cy="404326"/>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29"/>
          <a:stretch>
            <a:fillRect/>
          </a:stretch>
        </p:blipFill>
        <p:spPr>
          <a:xfrm>
            <a:off x="7509779" y="2312202"/>
            <a:ext cx="181890" cy="160396"/>
          </a:xfrm>
          <a:prstGeom prst="rect">
            <a:avLst/>
          </a:prstGeom>
        </p:spPr>
      </p:pic>
      <p:pic>
        <p:nvPicPr>
          <p:cNvPr id="108" name="Picture 684"/>
          <p:cNvPicPr>
            <a:picLocks noChangeAspect="1"/>
          </p:cNvPicPr>
          <p:nvPr/>
        </p:nvPicPr>
        <p:blipFill>
          <a:blip r:embed="rId30"/>
          <a:stretch>
            <a:fillRect/>
          </a:stretch>
        </p:blipFill>
        <p:spPr>
          <a:xfrm>
            <a:off x="7531525" y="2511886"/>
            <a:ext cx="143882" cy="160396"/>
          </a:xfrm>
          <a:prstGeom prst="rect">
            <a:avLst/>
          </a:prstGeom>
        </p:spPr>
      </p:pic>
      <p:sp>
        <p:nvSpPr>
          <p:cNvPr id="109" name="Rectangle 685"/>
          <p:cNvSpPr/>
          <p:nvPr/>
        </p:nvSpPr>
        <p:spPr>
          <a:xfrm>
            <a:off x="8543080" y="1800126"/>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1"/>
          <a:stretch>
            <a:fillRect/>
          </a:stretch>
        </p:blipFill>
        <p:spPr>
          <a:xfrm>
            <a:off x="8630023" y="1829972"/>
            <a:ext cx="204403" cy="204689"/>
          </a:xfrm>
          <a:prstGeom prst="rect">
            <a:avLst/>
          </a:prstGeom>
        </p:spPr>
      </p:pic>
      <p:grpSp>
        <p:nvGrpSpPr>
          <p:cNvPr id="203" name="Group 779"/>
          <p:cNvGrpSpPr/>
          <p:nvPr/>
        </p:nvGrpSpPr>
        <p:grpSpPr>
          <a:xfrm>
            <a:off x="4123026" y="5345430"/>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32"/>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33"/>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34"/>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34"/>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35"/>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36"/>
            <a:stretch>
              <a:fillRect/>
            </a:stretch>
          </p:blipFill>
          <p:spPr>
            <a:xfrm>
              <a:off x="10063685" y="8173205"/>
              <a:ext cx="314095" cy="275218"/>
            </a:xfrm>
            <a:prstGeom prst="rect">
              <a:avLst/>
            </a:prstGeom>
          </p:spPr>
        </p:pic>
      </p:grpSp>
      <p:sp>
        <p:nvSpPr>
          <p:cNvPr id="225" name="TextBox 224">
            <a:extLst>
              <a:ext uri="{FF2B5EF4-FFF2-40B4-BE49-F238E27FC236}">
                <a16:creationId xmlns:a16="http://schemas.microsoft.com/office/drawing/2014/main" id="{68D47819-0A3D-46C9-88EB-78F599FD25EE}"/>
              </a:ext>
            </a:extLst>
          </p:cNvPr>
          <p:cNvSpPr txBox="1"/>
          <p:nvPr/>
        </p:nvSpPr>
        <p:spPr>
          <a:xfrm>
            <a:off x="662839" y="2602019"/>
            <a:ext cx="3075625"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App Services</a:t>
            </a:r>
            <a:r>
              <a:rPr lang="en-US" altLang="ko-KR" b="1" dirty="0">
                <a:solidFill>
                  <a:schemeClr val="bg1"/>
                </a:solidFill>
              </a:rPr>
              <a:t> - PaaS</a:t>
            </a:r>
            <a:endParaRPr lang="ko-KR" altLang="en-US" b="1" dirty="0">
              <a:solidFill>
                <a:schemeClr val="bg1"/>
              </a:solidFill>
            </a:endParaRPr>
          </a:p>
        </p:txBody>
      </p:sp>
      <p:sp>
        <p:nvSpPr>
          <p:cNvPr id="226" name="TextBox 225">
            <a:extLst>
              <a:ext uri="{FF2B5EF4-FFF2-40B4-BE49-F238E27FC236}">
                <a16:creationId xmlns:a16="http://schemas.microsoft.com/office/drawing/2014/main" id="{3A9BA530-D356-4438-B508-DF6CB234980C}"/>
              </a:ext>
            </a:extLst>
          </p:cNvPr>
          <p:cNvSpPr txBox="1"/>
          <p:nvPr/>
        </p:nvSpPr>
        <p:spPr>
          <a:xfrm>
            <a:off x="668201" y="5127106"/>
            <a:ext cx="3176011"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Data Services</a:t>
            </a:r>
            <a:r>
              <a:rPr lang="en-US" altLang="ko-KR" b="1" dirty="0">
                <a:solidFill>
                  <a:schemeClr val="bg1"/>
                </a:solidFill>
              </a:rPr>
              <a:t> - </a:t>
            </a:r>
            <a:r>
              <a:rPr lang="en-US" altLang="ko-KR" b="1" dirty="0" err="1">
                <a:solidFill>
                  <a:schemeClr val="bg1"/>
                </a:solidFill>
              </a:rPr>
              <a:t>DaaS</a:t>
            </a:r>
            <a:endParaRPr lang="ko-KR" altLang="en-US" b="1" dirty="0">
              <a:solidFill>
                <a:schemeClr val="bg1"/>
              </a:solidFill>
            </a:endParaRPr>
          </a:p>
        </p:txBody>
      </p:sp>
      <p:cxnSp>
        <p:nvCxnSpPr>
          <p:cNvPr id="228" name="직선 연결선 227">
            <a:extLst>
              <a:ext uri="{FF2B5EF4-FFF2-40B4-BE49-F238E27FC236}">
                <a16:creationId xmlns:a16="http://schemas.microsoft.com/office/drawing/2014/main" id="{661FD4BD-6EE6-4070-B434-AFAF2781877C}"/>
              </a:ext>
            </a:extLst>
          </p:cNvPr>
          <p:cNvCxnSpPr/>
          <p:nvPr/>
        </p:nvCxnSpPr>
        <p:spPr>
          <a:xfrm>
            <a:off x="4123026" y="4372946"/>
            <a:ext cx="643455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701677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p:txBody>
          <a:bodyPr/>
          <a:lstStyle/>
          <a:p>
            <a:r>
              <a:rPr lang="en-US" altLang="ko-KR" dirty="0"/>
              <a:t>All about Azure</a:t>
            </a:r>
            <a:endParaRPr lang="ko-KR" altLang="en-US" dirty="0"/>
          </a:p>
        </p:txBody>
      </p:sp>
      <p:sp>
        <p:nvSpPr>
          <p:cNvPr id="3" name="TextBox 2">
            <a:extLst>
              <a:ext uri="{FF2B5EF4-FFF2-40B4-BE49-F238E27FC236}">
                <a16:creationId xmlns:a16="http://schemas.microsoft.com/office/drawing/2014/main" id="{B88CF534-BF07-42F9-827E-9A6A1B2B8FE1}"/>
              </a:ext>
            </a:extLst>
          </p:cNvPr>
          <p:cNvSpPr txBox="1"/>
          <p:nvPr/>
        </p:nvSpPr>
        <p:spPr>
          <a:xfrm>
            <a:off x="755073" y="3317133"/>
            <a:ext cx="10355572" cy="1015663"/>
          </a:xfrm>
          <a:prstGeom prst="rect">
            <a:avLst/>
          </a:prstGeom>
          <a:noFill/>
        </p:spPr>
        <p:txBody>
          <a:bodyPr wrap="square" rtlCol="0">
            <a:spAutoFit/>
          </a:bodyPr>
          <a:lstStyle/>
          <a:p>
            <a:r>
              <a:rPr lang="en-US" altLang="ko-KR" sz="6000" b="1" dirty="0">
                <a:solidFill>
                  <a:schemeClr val="accent1"/>
                </a:solidFill>
              </a:rPr>
              <a:t>Full Managed App</a:t>
            </a:r>
            <a:r>
              <a:rPr lang="ko-KR" altLang="en-US" sz="6000" b="1" dirty="0">
                <a:solidFill>
                  <a:schemeClr val="accent1"/>
                </a:solidFill>
              </a:rPr>
              <a:t> </a:t>
            </a:r>
            <a:r>
              <a:rPr lang="en-US" altLang="ko-KR" sz="6000" b="1" dirty="0">
                <a:solidFill>
                  <a:schemeClr val="accent1"/>
                </a:solidFill>
              </a:rPr>
              <a:t>Services!</a:t>
            </a:r>
            <a:endParaRPr lang="ko-KR" altLang="en-US" sz="6000" b="1" dirty="0">
              <a:solidFill>
                <a:schemeClr val="accent1"/>
              </a:solidFill>
            </a:endParaRPr>
          </a:p>
        </p:txBody>
      </p:sp>
    </p:spTree>
    <p:extLst>
      <p:ext uri="{BB962C8B-B14F-4D97-AF65-F5344CB8AC3E}">
        <p14:creationId xmlns:p14="http://schemas.microsoft.com/office/powerpoint/2010/main" val="1514963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45FBF76-30C6-46DB-9DA7-BB9AAED9D85F}"/>
              </a:ext>
            </a:extLst>
          </p:cNvPr>
          <p:cNvSpPr/>
          <p:nvPr/>
        </p:nvSpPr>
        <p:spPr>
          <a:xfrm>
            <a:off x="3941069" y="3929739"/>
            <a:ext cx="8250929"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p:cNvSpPr/>
          <p:nvPr/>
        </p:nvSpPr>
        <p:spPr>
          <a:xfrm>
            <a:off x="2418926" y="1410613"/>
            <a:ext cx="9773073"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6" name="Text Placeholder 4"/>
          <p:cNvSpPr txBox="1">
            <a:spLocks/>
          </p:cNvSpPr>
          <p:nvPr/>
        </p:nvSpPr>
        <p:spPr>
          <a:xfrm>
            <a:off x="2595287" y="1814876"/>
            <a:ext cx="8193939" cy="1436083"/>
          </a:xfrm>
          <a:prstGeom prst="rect">
            <a:avLst/>
          </a:prstGeom>
        </p:spPr>
        <p:txBody>
          <a:bodyPr lIns="179285" rIns="179285" bIns="143428" numCol="2"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빠른 시장 진출</a:t>
            </a: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a:p>
            <a:pPr>
              <a:spcBef>
                <a:spcPts val="588"/>
              </a:spcBef>
              <a:buClr>
                <a:srgbClr val="FFFFFF"/>
              </a:buClr>
              <a:buFont typeface="Wingdings" panose="05000000000000000000" pitchFamily="2" charset="2"/>
              <a:buChar char="ü"/>
            </a:pP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DevOps </a:t>
            </a: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가속화</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통합된 도구와 프로세스</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낮은 위험 수용</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작게 시작한 후 쉽게 확장</a:t>
            </a:r>
            <a:endParaRPr 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재무적으로 보장되는 </a:t>
            </a:r>
            <a:r>
              <a:rPr lang="en-US" altLang="ko-KR"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SLA</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Title 1"/>
          <p:cNvSpPr txBox="1">
            <a:spLocks/>
          </p:cNvSpPr>
          <p:nvPr/>
        </p:nvSpPr>
        <p:spPr>
          <a:xfrm>
            <a:off x="269241" y="247119"/>
            <a:ext cx="11654678" cy="720244"/>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ko-KR" sz="4000" dirty="0">
                <a:solidFill>
                  <a:schemeClr val="bg1"/>
                </a:solidFill>
                <a:ea typeface="+mj-ea"/>
                <a:cs typeface="+mj-cs"/>
              </a:rPr>
              <a:t>Full</a:t>
            </a:r>
            <a:r>
              <a:rPr lang="ko-KR" altLang="en-US" sz="4000" dirty="0">
                <a:solidFill>
                  <a:schemeClr val="bg1"/>
                </a:solidFill>
                <a:ea typeface="+mj-ea"/>
                <a:cs typeface="+mj-cs"/>
              </a:rPr>
              <a:t> </a:t>
            </a:r>
            <a:r>
              <a:rPr lang="en-US" altLang="ko-KR" sz="4000" dirty="0">
                <a:solidFill>
                  <a:schemeClr val="bg1"/>
                </a:solidFill>
                <a:ea typeface="+mj-ea"/>
                <a:cs typeface="+mj-cs"/>
              </a:rPr>
              <a:t>Managed </a:t>
            </a:r>
            <a:r>
              <a:rPr lang="en-US" sz="4000" dirty="0">
                <a:solidFill>
                  <a:schemeClr val="bg1"/>
                </a:solidFill>
                <a:ea typeface="+mj-ea"/>
                <a:cs typeface="+mj-cs"/>
              </a:rPr>
              <a:t>App Services</a:t>
            </a:r>
            <a:endParaRPr sz="4000" dirty="0">
              <a:solidFill>
                <a:schemeClr val="bg1"/>
              </a:solidFill>
              <a:ea typeface="+mj-ea"/>
              <a:cs typeface="+mj-cs"/>
            </a:endParaRPr>
          </a:p>
        </p:txBody>
      </p:sp>
      <p:sp>
        <p:nvSpPr>
          <p:cNvPr id="2" name="Rectangle 1"/>
          <p:cNvSpPr/>
          <p:nvPr/>
        </p:nvSpPr>
        <p:spPr bwMode="auto">
          <a:xfrm>
            <a:off x="1" y="1410615"/>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Text Placeholder 4"/>
          <p:cNvSpPr txBox="1">
            <a:spLocks/>
          </p:cNvSpPr>
          <p:nvPr/>
        </p:nvSpPr>
        <p:spPr>
          <a:xfrm>
            <a:off x="4142775" y="4291446"/>
            <a:ext cx="7921071" cy="1953491"/>
          </a:xfrm>
          <a:prstGeom prst="rect">
            <a:avLst/>
          </a:prstGeom>
        </p:spPr>
        <p:txBody>
          <a:bodyPr lIns="179285" rIns="179285" bIns="143428" numCol="3"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온</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하이브리드</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사용자 지정 혹은 템플릿 기반 솔루션</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내장된 탄력적 규모</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로드 </a:t>
            </a: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밸런싱</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DR</a:t>
            </a: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다중 언어 지원</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버저닝</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롤백</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보안 서비스</a:t>
            </a:r>
            <a:endPar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모니터링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관리</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TextBox 67"/>
          <p:cNvSpPr txBox="1"/>
          <p:nvPr/>
        </p:nvSpPr>
        <p:spPr>
          <a:xfrm>
            <a:off x="269241" y="2164847"/>
            <a:ext cx="2755809"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Rectangle 19"/>
          <p:cNvSpPr/>
          <p:nvPr/>
        </p:nvSpPr>
        <p:spPr bwMode="auto">
          <a:xfrm>
            <a:off x="1522144" y="3929739"/>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 name="TextBox 68"/>
          <p:cNvSpPr txBox="1"/>
          <p:nvPr/>
        </p:nvSpPr>
        <p:spPr>
          <a:xfrm>
            <a:off x="1678027" y="4817306"/>
            <a:ext cx="2861343"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기술적</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2624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2" presetClass="entr" presetSubtype="4"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 grpId="0" animBg="1"/>
      <p:bldP spid="67" grpId="0"/>
      <p:bldP spid="68" grpId="0"/>
      <p:bldP spid="20" grpId="0" animBg="1"/>
      <p:bldP spid="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itle 3"/>
          <p:cNvSpPr>
            <a:spLocks noGrp="1"/>
          </p:cNvSpPr>
          <p:nvPr>
            <p:ph type="title"/>
          </p:nvPr>
        </p:nvSpPr>
        <p:spPr>
          <a:xfrm>
            <a:off x="256308" y="285282"/>
            <a:ext cx="11689773" cy="618548"/>
          </a:xfrm>
        </p:spPr>
        <p:txBody>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웹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SaaS</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와 온</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API </a:t>
            </a: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API</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8"/>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기능</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lang="en-US" altLang="ko-KR"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serverless</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2278091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F44983-3113-4088-A188-A82C3889415A}"/>
              </a:ext>
            </a:extLst>
          </p:cNvPr>
          <p:cNvSpPr>
            <a:spLocks noGrp="1"/>
          </p:cNvSpPr>
          <p:nvPr>
            <p:ph type="title"/>
          </p:nvPr>
        </p:nvSpPr>
        <p:spPr/>
        <p:txBody>
          <a:bodyPr/>
          <a:lstStyle/>
          <a:p>
            <a:r>
              <a:rPr lang="en-US" altLang="ko-KR" dirty="0"/>
              <a:t>Azure</a:t>
            </a:r>
            <a:r>
              <a:rPr lang="ko-KR" altLang="en-US" dirty="0"/>
              <a:t> </a:t>
            </a:r>
            <a:r>
              <a:rPr lang="en-US" altLang="ko-KR" dirty="0"/>
              <a:t>Data</a:t>
            </a:r>
            <a:r>
              <a:rPr lang="ko-KR" altLang="en-US" dirty="0"/>
              <a:t> </a:t>
            </a:r>
            <a:r>
              <a:rPr lang="en-US" altLang="ko-KR" dirty="0"/>
              <a:t>Services</a:t>
            </a:r>
            <a:endParaRPr lang="ko-KR" altLang="en-US" dirty="0"/>
          </a:p>
        </p:txBody>
      </p:sp>
      <p:sp>
        <p:nvSpPr>
          <p:cNvPr id="5" name="TextBox 4">
            <a:extLst>
              <a:ext uri="{FF2B5EF4-FFF2-40B4-BE49-F238E27FC236}">
                <a16:creationId xmlns:a16="http://schemas.microsoft.com/office/drawing/2014/main" id="{2B854ED8-1EC2-4AF0-BC4B-7F666DC62746}"/>
              </a:ext>
            </a:extLst>
          </p:cNvPr>
          <p:cNvSpPr txBox="1"/>
          <p:nvPr/>
        </p:nvSpPr>
        <p:spPr>
          <a:xfrm>
            <a:off x="845128" y="3365624"/>
            <a:ext cx="10965873" cy="1015663"/>
          </a:xfrm>
          <a:prstGeom prst="rect">
            <a:avLst/>
          </a:prstGeom>
          <a:noFill/>
        </p:spPr>
        <p:txBody>
          <a:bodyPr wrap="square" rtlCol="0">
            <a:spAutoFit/>
          </a:bodyPr>
          <a:lstStyle/>
          <a:p>
            <a:r>
              <a:rPr lang="en-US" altLang="ko-KR" sz="6000" b="1" dirty="0">
                <a:solidFill>
                  <a:schemeClr val="accent1"/>
                </a:solidFill>
              </a:rPr>
              <a:t>What about Data Services !</a:t>
            </a:r>
            <a:endParaRPr lang="ko-KR" altLang="en-US" sz="6000" b="1" dirty="0">
              <a:solidFill>
                <a:schemeClr val="accent1"/>
              </a:solidFill>
            </a:endParaRPr>
          </a:p>
        </p:txBody>
      </p:sp>
    </p:spTree>
    <p:extLst>
      <p:ext uri="{BB962C8B-B14F-4D97-AF65-F5344CB8AC3E}">
        <p14:creationId xmlns:p14="http://schemas.microsoft.com/office/powerpoint/2010/main" val="2701302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8">
            <a:extLst>
              <a:ext uri="{FF2B5EF4-FFF2-40B4-BE49-F238E27FC236}">
                <a16:creationId xmlns:a16="http://schemas.microsoft.com/office/drawing/2014/main" id="{8D7E580B-DC81-45AD-BADD-2DE3C76E9283}"/>
              </a:ext>
            </a:extLst>
          </p:cNvPr>
          <p:cNvSpPr>
            <a:spLocks noGrp="1"/>
          </p:cNvSpPr>
          <p:nvPr>
            <p:ph type="body" sz="quarter" idx="10"/>
          </p:nvPr>
        </p:nvSpPr>
        <p:spPr/>
        <p:txBody>
          <a:bodyPr>
            <a:normAutofit fontScale="92500" lnSpcReduction="20000"/>
          </a:bodyPr>
          <a:lstStyle/>
          <a:p>
            <a:pPr>
              <a:spcBef>
                <a:spcPct val="0"/>
              </a:spcBef>
              <a:defRPr/>
            </a:pPr>
            <a:r>
              <a:rPr kumimoji="1" lang="en-US" altLang="ko-KR" sz="4000" dirty="0">
                <a:solidFill>
                  <a:schemeClr val="bg1"/>
                </a:solidFill>
                <a:latin typeface="+mj-lt"/>
                <a:ea typeface="+mj-ea"/>
                <a:cs typeface="+mj-cs"/>
              </a:rPr>
              <a:t>Azure</a:t>
            </a:r>
            <a:r>
              <a:rPr kumimoji="1" lang="ko-KR" altLang="en-US" sz="4000" dirty="0">
                <a:solidFill>
                  <a:schemeClr val="bg1"/>
                </a:solidFill>
                <a:latin typeface="+mj-lt"/>
                <a:ea typeface="+mj-ea"/>
                <a:cs typeface="+mj-cs"/>
              </a:rPr>
              <a:t> </a:t>
            </a:r>
            <a:r>
              <a:rPr kumimoji="1" lang="en-US" altLang="ko-KR" sz="4000" dirty="0">
                <a:solidFill>
                  <a:schemeClr val="bg1"/>
                </a:solidFill>
                <a:latin typeface="+mj-lt"/>
                <a:ea typeface="+mj-ea"/>
                <a:cs typeface="+mj-cs"/>
              </a:rPr>
              <a:t>Data/Storage Services</a:t>
            </a:r>
            <a:endParaRPr kumimoji="1" lang="ko-KR" altLang="en-US" sz="3600" dirty="0">
              <a:solidFill>
                <a:schemeClr val="bg1"/>
              </a:solidFill>
              <a:latin typeface="+mj-lt"/>
              <a:ea typeface="+mj-ea"/>
              <a:cs typeface="+mj-cs"/>
            </a:endParaRPr>
          </a:p>
        </p:txBody>
      </p:sp>
      <p:pic>
        <p:nvPicPr>
          <p:cNvPr id="2" name="그림 1">
            <a:extLst>
              <a:ext uri="{FF2B5EF4-FFF2-40B4-BE49-F238E27FC236}">
                <a16:creationId xmlns:a16="http://schemas.microsoft.com/office/drawing/2014/main" id="{5A4E239A-BFC8-49EB-B1B3-AFCC20E49F2E}"/>
              </a:ext>
            </a:extLst>
          </p:cNvPr>
          <p:cNvPicPr>
            <a:picLocks noChangeAspect="1"/>
          </p:cNvPicPr>
          <p:nvPr/>
        </p:nvPicPr>
        <p:blipFill>
          <a:blip r:embed="rId3"/>
          <a:stretch>
            <a:fillRect/>
          </a:stretch>
        </p:blipFill>
        <p:spPr>
          <a:xfrm>
            <a:off x="1016000" y="1201149"/>
            <a:ext cx="10039350" cy="5647134"/>
          </a:xfrm>
          <a:prstGeom prst="rect">
            <a:avLst/>
          </a:prstGeom>
        </p:spPr>
      </p:pic>
      <p:sp>
        <p:nvSpPr>
          <p:cNvPr id="7" name="직사각형 6">
            <a:extLst>
              <a:ext uri="{FF2B5EF4-FFF2-40B4-BE49-F238E27FC236}">
                <a16:creationId xmlns:a16="http://schemas.microsoft.com/office/drawing/2014/main" id="{0743DCE8-5377-4826-92DF-B28F2A11A3A7}"/>
              </a:ext>
            </a:extLst>
          </p:cNvPr>
          <p:cNvSpPr/>
          <p:nvPr/>
        </p:nvSpPr>
        <p:spPr>
          <a:xfrm>
            <a:off x="9842500" y="6489700"/>
            <a:ext cx="1028700" cy="361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801532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F44983-3113-4088-A188-A82C3889415A}"/>
              </a:ext>
            </a:extLst>
          </p:cNvPr>
          <p:cNvSpPr>
            <a:spLocks noGrp="1"/>
          </p:cNvSpPr>
          <p:nvPr>
            <p:ph type="title"/>
          </p:nvPr>
        </p:nvSpPr>
        <p:spPr/>
        <p:txBody>
          <a:bodyPr>
            <a:normAutofit fontScale="90000"/>
          </a:bodyPr>
          <a:lstStyle/>
          <a:p>
            <a:r>
              <a:rPr lang="en-US" altLang="ko-KR" dirty="0"/>
              <a:t>Azure Cosmos DB – </a:t>
            </a:r>
            <a:r>
              <a:rPr lang="en-US" altLang="ko-KR" sz="3200" dirty="0"/>
              <a:t>Full Managed Services</a:t>
            </a:r>
            <a:endParaRPr lang="ko-KR" altLang="en-US" sz="3200" dirty="0"/>
          </a:p>
        </p:txBody>
      </p:sp>
      <p:pic>
        <p:nvPicPr>
          <p:cNvPr id="3" name="그림 2" descr="텍스트, 지도이(가) 표시된 사진&#10;&#10;매우 높은 신뢰도로 생성된 설명">
            <a:extLst>
              <a:ext uri="{FF2B5EF4-FFF2-40B4-BE49-F238E27FC236}">
                <a16:creationId xmlns:a16="http://schemas.microsoft.com/office/drawing/2014/main" id="{510A2311-064E-4F54-BEE1-78676379922E}"/>
              </a:ext>
            </a:extLst>
          </p:cNvPr>
          <p:cNvPicPr>
            <a:picLocks noChangeAspect="1"/>
          </p:cNvPicPr>
          <p:nvPr/>
        </p:nvPicPr>
        <p:blipFill>
          <a:blip r:embed="rId3">
            <a:extLst/>
          </a:blip>
          <a:stretch>
            <a:fillRect/>
          </a:stretch>
        </p:blipFill>
        <p:spPr>
          <a:xfrm>
            <a:off x="1439885" y="1226416"/>
            <a:ext cx="9325097" cy="5595058"/>
          </a:xfrm>
          <a:prstGeom prst="rect">
            <a:avLst/>
          </a:prstGeom>
        </p:spPr>
      </p:pic>
      <p:sp>
        <p:nvSpPr>
          <p:cNvPr id="4" name="TextBox 3"/>
          <p:cNvSpPr txBox="1"/>
          <p:nvPr/>
        </p:nvSpPr>
        <p:spPr>
          <a:xfrm>
            <a:off x="6667130" y="559293"/>
            <a:ext cx="3045041" cy="369332"/>
          </a:xfrm>
          <a:prstGeom prst="rect">
            <a:avLst/>
          </a:prstGeom>
          <a:noFill/>
        </p:spPr>
        <p:txBody>
          <a:bodyPr wrap="square" rtlCol="0">
            <a:spAutoFit/>
          </a:bodyPr>
          <a:lstStyle/>
          <a:p>
            <a:r>
              <a:rPr lang="en-US" altLang="ko-KR" dirty="0" smtClean="0">
                <a:hlinkClick r:id="rId4"/>
              </a:rPr>
              <a:t>Azure Cosmos </a:t>
            </a:r>
            <a:r>
              <a:rPr lang="en-US" altLang="ko-KR" dirty="0" smtClean="0"/>
              <a:t> DB</a:t>
            </a:r>
            <a:endParaRPr lang="ko-KR" altLang="en-US" dirty="0"/>
          </a:p>
        </p:txBody>
      </p:sp>
    </p:spTree>
    <p:extLst>
      <p:ext uri="{BB962C8B-B14F-4D97-AF65-F5344CB8AC3E}">
        <p14:creationId xmlns:p14="http://schemas.microsoft.com/office/powerpoint/2010/main" val="3967007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2F44983-3113-4088-A188-A82C3889415A}"/>
              </a:ext>
            </a:extLst>
          </p:cNvPr>
          <p:cNvSpPr>
            <a:spLocks noGrp="1"/>
          </p:cNvSpPr>
          <p:nvPr>
            <p:ph type="title"/>
          </p:nvPr>
        </p:nvSpPr>
        <p:spPr/>
        <p:txBody>
          <a:bodyPr>
            <a:normAutofit fontScale="90000"/>
          </a:bodyPr>
          <a:lstStyle/>
          <a:p>
            <a:r>
              <a:rPr lang="en-US" altLang="ko-KR" dirty="0"/>
              <a:t>Azure Cosmos DB – </a:t>
            </a:r>
            <a:r>
              <a:rPr lang="en-US" altLang="ko-KR" sz="3200" dirty="0"/>
              <a:t>Full Managed Services</a:t>
            </a:r>
            <a:endParaRPr lang="ko-KR" altLang="en-US" sz="3200" dirty="0"/>
          </a:p>
        </p:txBody>
      </p:sp>
      <p:sp>
        <p:nvSpPr>
          <p:cNvPr id="5" name="직사각형 4">
            <a:extLst>
              <a:ext uri="{FF2B5EF4-FFF2-40B4-BE49-F238E27FC236}">
                <a16:creationId xmlns:a16="http://schemas.microsoft.com/office/drawing/2014/main" id="{70EF1165-D80C-4E88-99CB-8337388709AC}"/>
              </a:ext>
            </a:extLst>
          </p:cNvPr>
          <p:cNvSpPr/>
          <p:nvPr/>
        </p:nvSpPr>
        <p:spPr>
          <a:xfrm>
            <a:off x="5175250" y="1651770"/>
            <a:ext cx="6629400" cy="4247317"/>
          </a:xfrm>
          <a:prstGeom prst="rect">
            <a:avLst/>
          </a:prstGeom>
        </p:spPr>
        <p:txBody>
          <a:bodyPr wrap="square">
            <a:spAutoFit/>
          </a:bodyPr>
          <a:lstStyle/>
          <a:p>
            <a:pPr marL="285750" indent="-285750">
              <a:lnSpc>
                <a:spcPct val="200000"/>
              </a:lnSpc>
              <a:buFont typeface="Wingdings" panose="05000000000000000000" pitchFamily="2" charset="2"/>
              <a:buChar char="l"/>
            </a:pPr>
            <a:r>
              <a:rPr lang="ko-KR" altLang="en-US" sz="1500" dirty="0"/>
              <a:t>턴키 글로벌 배포</a:t>
            </a:r>
          </a:p>
          <a:p>
            <a:pPr marL="285750" indent="-285750">
              <a:lnSpc>
                <a:spcPct val="200000"/>
              </a:lnSpc>
              <a:buFont typeface="Wingdings" panose="05000000000000000000" pitchFamily="2" charset="2"/>
              <a:buChar char="l"/>
            </a:pPr>
            <a:r>
              <a:rPr lang="ko-KR" altLang="en-US" sz="1500" dirty="0"/>
              <a:t>데이터 액세스 및 쿼리를 위한 다중 데이터 모델 및 주요 </a:t>
            </a:r>
            <a:r>
              <a:rPr lang="en-US" altLang="ko-KR" sz="1500" dirty="0"/>
              <a:t>API</a:t>
            </a:r>
          </a:p>
          <a:p>
            <a:pPr marL="285750" indent="-285750">
              <a:lnSpc>
                <a:spcPct val="200000"/>
              </a:lnSpc>
              <a:buFont typeface="Wingdings" panose="05000000000000000000" pitchFamily="2" charset="2"/>
              <a:buChar char="l"/>
            </a:pPr>
            <a:r>
              <a:rPr lang="ko-KR" altLang="en-US" sz="1500" dirty="0"/>
              <a:t>전세계에서 필요 시 탄력적으로 처리량 및 저장소 확장</a:t>
            </a:r>
          </a:p>
          <a:p>
            <a:pPr marL="285750" indent="-285750">
              <a:lnSpc>
                <a:spcPct val="200000"/>
              </a:lnSpc>
              <a:buFont typeface="Wingdings" panose="05000000000000000000" pitchFamily="2" charset="2"/>
              <a:buChar char="l"/>
            </a:pPr>
            <a:r>
              <a:rPr lang="en-US" altLang="ko-KR" sz="1500" dirty="0"/>
              <a:t>"Always On" </a:t>
            </a:r>
            <a:r>
              <a:rPr lang="ko-KR" altLang="en-US" sz="1500" dirty="0"/>
              <a:t>가용성 보장 </a:t>
            </a:r>
            <a:r>
              <a:rPr lang="en-US" altLang="ko-KR" sz="1500" dirty="0"/>
              <a:t>(</a:t>
            </a:r>
            <a:r>
              <a:rPr lang="ko-KR" altLang="en-US" sz="1500" dirty="0"/>
              <a:t>단일 지역 내에서 </a:t>
            </a:r>
            <a:r>
              <a:rPr lang="en-US" altLang="ko-KR" sz="1500" dirty="0"/>
              <a:t>99.99%</a:t>
            </a:r>
            <a:r>
              <a:rPr lang="ko-KR" altLang="en-US" sz="1500" dirty="0"/>
              <a:t>의 가용성을 제공</a:t>
            </a:r>
            <a:r>
              <a:rPr lang="en-US" altLang="ko-KR" sz="1500" dirty="0"/>
              <a:t>)</a:t>
            </a:r>
          </a:p>
          <a:p>
            <a:pPr marL="285750" indent="-285750">
              <a:lnSpc>
                <a:spcPct val="200000"/>
              </a:lnSpc>
              <a:buFont typeface="Wingdings" panose="05000000000000000000" pitchFamily="2" charset="2"/>
              <a:buChar char="l"/>
            </a:pPr>
            <a:r>
              <a:rPr lang="ko-KR" altLang="en-US" sz="1500" dirty="0"/>
              <a:t>환불 보장</a:t>
            </a:r>
            <a:r>
              <a:rPr lang="en-US" altLang="ko-KR" sz="1500" dirty="0"/>
              <a:t>(</a:t>
            </a:r>
            <a:r>
              <a:rPr lang="ko-KR" altLang="en-US" sz="1500" dirty="0"/>
              <a:t>가용성</a:t>
            </a:r>
            <a:r>
              <a:rPr lang="en-US" altLang="ko-KR" sz="1500" dirty="0"/>
              <a:t>, </a:t>
            </a:r>
            <a:r>
              <a:rPr lang="ko-KR" altLang="en-US" sz="1500" dirty="0"/>
              <a:t>대기 시간</a:t>
            </a:r>
            <a:r>
              <a:rPr lang="en-US" altLang="ko-KR" sz="1500" dirty="0"/>
              <a:t>, </a:t>
            </a:r>
            <a:r>
              <a:rPr lang="ko-KR" altLang="en-US" sz="1500" dirty="0"/>
              <a:t>처리량 및 일관성에 대한 서비스 수준 계약</a:t>
            </a:r>
            <a:r>
              <a:rPr lang="en-US" altLang="ko-KR" sz="1500" dirty="0"/>
              <a:t>)</a:t>
            </a:r>
          </a:p>
          <a:p>
            <a:pPr marL="285750" indent="-285750">
              <a:lnSpc>
                <a:spcPct val="200000"/>
              </a:lnSpc>
              <a:buFont typeface="Wingdings" panose="05000000000000000000" pitchFamily="2" charset="2"/>
              <a:buChar char="l"/>
            </a:pPr>
            <a:r>
              <a:rPr lang="ko-KR" altLang="en-US" sz="1500" dirty="0"/>
              <a:t>데이터베이스 스키마</a:t>
            </a:r>
            <a:r>
              <a:rPr lang="en-US" altLang="ko-KR" sz="1500" dirty="0"/>
              <a:t>/</a:t>
            </a:r>
            <a:r>
              <a:rPr lang="ko-KR" altLang="en-US" sz="1500" dirty="0"/>
              <a:t>인덱스 관리 없음</a:t>
            </a:r>
            <a:r>
              <a:rPr lang="en-US" altLang="ko-KR" sz="1500" dirty="0"/>
              <a:t>(</a:t>
            </a:r>
            <a:r>
              <a:rPr lang="ko-KR" altLang="en-US" sz="1500" dirty="0"/>
              <a:t>사용자가 스키마 및 인덱스 관리를 처리하지 않아도 되도록 데이터를 자동으로 인덱싱</a:t>
            </a:r>
            <a:r>
              <a:rPr lang="en-US" altLang="ko-KR" sz="1500" dirty="0"/>
              <a:t>)</a:t>
            </a:r>
          </a:p>
          <a:p>
            <a:pPr marL="285750" indent="-285750">
              <a:lnSpc>
                <a:spcPct val="200000"/>
              </a:lnSpc>
              <a:buFont typeface="Wingdings" panose="05000000000000000000" pitchFamily="2" charset="2"/>
              <a:buChar char="l"/>
            </a:pPr>
            <a:r>
              <a:rPr lang="ko-KR" altLang="en-US" sz="1500" dirty="0"/>
              <a:t>낮은 소유 비용 </a:t>
            </a:r>
            <a:r>
              <a:rPr lang="en-US" altLang="ko-KR" sz="1500" dirty="0"/>
              <a:t>(</a:t>
            </a:r>
            <a:r>
              <a:rPr lang="ko-KR" altLang="en-US" sz="1500" dirty="0"/>
              <a:t>비 관리 솔루션에 비해 </a:t>
            </a:r>
            <a:r>
              <a:rPr lang="en-US" altLang="ko-KR" sz="1500" dirty="0"/>
              <a:t>5~10</a:t>
            </a:r>
            <a:r>
              <a:rPr lang="ko-KR" altLang="en-US" sz="1500" dirty="0"/>
              <a:t>배 비용 효과적</a:t>
            </a:r>
            <a:r>
              <a:rPr lang="en-US" altLang="ko-KR" sz="1500" dirty="0"/>
              <a:t>)</a:t>
            </a:r>
          </a:p>
          <a:p>
            <a:pPr marL="285750" indent="-285750">
              <a:lnSpc>
                <a:spcPct val="200000"/>
              </a:lnSpc>
              <a:buFont typeface="Wingdings" panose="05000000000000000000" pitchFamily="2" charset="2"/>
              <a:buChar char="l"/>
            </a:pPr>
            <a:r>
              <a:rPr lang="en-US" altLang="ko-KR" sz="1500" dirty="0"/>
              <a:t>Minimal Management and Greater Flexibility</a:t>
            </a:r>
          </a:p>
        </p:txBody>
      </p:sp>
      <p:pic>
        <p:nvPicPr>
          <p:cNvPr id="6" name="그림 5">
            <a:extLst>
              <a:ext uri="{FF2B5EF4-FFF2-40B4-BE49-F238E27FC236}">
                <a16:creationId xmlns:a16="http://schemas.microsoft.com/office/drawing/2014/main" id="{6FD9D6FF-F4D5-44B5-A5E6-49AAD57F7F8B}"/>
              </a:ext>
            </a:extLst>
          </p:cNvPr>
          <p:cNvPicPr>
            <a:picLocks noChangeAspect="1"/>
          </p:cNvPicPr>
          <p:nvPr/>
        </p:nvPicPr>
        <p:blipFill rotWithShape="1">
          <a:blip r:embed="rId3"/>
          <a:srcRect l="16149" r="33385" b="1"/>
          <a:stretch/>
        </p:blipFill>
        <p:spPr>
          <a:xfrm>
            <a:off x="501652" y="1581858"/>
            <a:ext cx="3936056" cy="438714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775920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smtClean="0"/>
              <a:t>클라우드</a:t>
            </a:r>
            <a:r>
              <a:rPr lang="ko-KR" altLang="en-US" dirty="0" smtClean="0"/>
              <a:t> 플랫폼</a:t>
            </a:r>
            <a:endParaRPr lang="ko-KR" altLang="en-US" dirty="0"/>
          </a:p>
        </p:txBody>
      </p:sp>
      <p:sp>
        <p:nvSpPr>
          <p:cNvPr id="5" name="내용 개체 틀 4"/>
          <p:cNvSpPr>
            <a:spLocks noGrp="1"/>
          </p:cNvSpPr>
          <p:nvPr>
            <p:ph sz="quarter" idx="13"/>
          </p:nvPr>
        </p:nvSpPr>
        <p:spPr/>
        <p:txBody>
          <a:bodyPr/>
          <a:lstStyle/>
          <a:p>
            <a:pPr marL="342900" indent="-342900">
              <a:buFont typeface="Wingdings" panose="05000000000000000000" pitchFamily="2" charset="2"/>
              <a:buChar char="Ø"/>
            </a:pPr>
            <a:endParaRPr lang="ko-KR" altLang="en-US" dirty="0"/>
          </a:p>
        </p:txBody>
      </p:sp>
    </p:spTree>
    <p:extLst>
      <p:ext uri="{BB962C8B-B14F-4D97-AF65-F5344CB8AC3E}">
        <p14:creationId xmlns:p14="http://schemas.microsoft.com/office/powerpoint/2010/main" val="29240804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kumimoji="1" lang="en-US" altLang="ko-KR" dirty="0" err="1" smtClean="0"/>
              <a:t>IoT</a:t>
            </a:r>
            <a:r>
              <a:rPr kumimoji="1" lang="ko-KR" altLang="en-US" dirty="0" smtClean="0"/>
              <a:t> 를 이용한 </a:t>
            </a:r>
            <a:r>
              <a:rPr kumimoji="1" lang="en-US" altLang="ko-KR" dirty="0" smtClean="0"/>
              <a:t>Full Managed Service</a:t>
            </a:r>
            <a:r>
              <a:rPr kumimoji="1" lang="en-US" altLang="ko-KR" dirty="0"/>
              <a:t>s</a:t>
            </a:r>
            <a:r>
              <a:rPr kumimoji="1" lang="en-US" altLang="ko-KR" dirty="0" smtClean="0"/>
              <a:t> </a:t>
            </a:r>
            <a:r>
              <a:rPr kumimoji="1" lang="ko-KR" altLang="en-US" dirty="0" smtClean="0"/>
              <a:t>체험</a:t>
            </a:r>
            <a:endParaRPr kumimoji="1" lang="ko-KR" altLang="en-US" dirty="0"/>
          </a:p>
        </p:txBody>
      </p:sp>
      <p:pic>
        <p:nvPicPr>
          <p:cNvPr id="4" name="그림 3"/>
          <p:cNvPicPr>
            <a:picLocks noChangeAspect="1"/>
          </p:cNvPicPr>
          <p:nvPr/>
        </p:nvPicPr>
        <p:blipFill>
          <a:blip r:embed="rId2"/>
          <a:stretch>
            <a:fillRect/>
          </a:stretch>
        </p:blipFill>
        <p:spPr>
          <a:xfrm>
            <a:off x="144816" y="2436593"/>
            <a:ext cx="1616895" cy="1621084"/>
          </a:xfrm>
          <a:prstGeom prst="rect">
            <a:avLst/>
          </a:prstGeom>
        </p:spPr>
      </p:pic>
      <p:pic>
        <p:nvPicPr>
          <p:cNvPr id="5" name="그림 4"/>
          <p:cNvPicPr>
            <a:picLocks noChangeAspect="1"/>
          </p:cNvPicPr>
          <p:nvPr/>
        </p:nvPicPr>
        <p:blipFill>
          <a:blip r:embed="rId3"/>
          <a:stretch>
            <a:fillRect/>
          </a:stretch>
        </p:blipFill>
        <p:spPr>
          <a:xfrm>
            <a:off x="4434396" y="2464082"/>
            <a:ext cx="2710921" cy="1566107"/>
          </a:xfrm>
          <a:prstGeom prst="rect">
            <a:avLst/>
          </a:prstGeom>
        </p:spPr>
      </p:pic>
      <p:pic>
        <p:nvPicPr>
          <p:cNvPr id="6" name="그림 5"/>
          <p:cNvPicPr>
            <a:picLocks noChangeAspect="1"/>
          </p:cNvPicPr>
          <p:nvPr/>
        </p:nvPicPr>
        <p:blipFill>
          <a:blip r:embed="rId4"/>
          <a:stretch>
            <a:fillRect/>
          </a:stretch>
        </p:blipFill>
        <p:spPr>
          <a:xfrm>
            <a:off x="2398813" y="2409106"/>
            <a:ext cx="1803743" cy="1621085"/>
          </a:xfrm>
          <a:prstGeom prst="rect">
            <a:avLst/>
          </a:prstGeom>
        </p:spPr>
      </p:pic>
      <p:pic>
        <p:nvPicPr>
          <p:cNvPr id="7" name="그림 6"/>
          <p:cNvPicPr>
            <a:picLocks noChangeAspect="1"/>
          </p:cNvPicPr>
          <p:nvPr/>
        </p:nvPicPr>
        <p:blipFill>
          <a:blip r:embed="rId5"/>
          <a:stretch>
            <a:fillRect/>
          </a:stretch>
        </p:blipFill>
        <p:spPr>
          <a:xfrm>
            <a:off x="5095437" y="4763182"/>
            <a:ext cx="1566107" cy="1566107"/>
          </a:xfrm>
          <a:prstGeom prst="rect">
            <a:avLst/>
          </a:prstGeom>
        </p:spPr>
      </p:pic>
      <p:pic>
        <p:nvPicPr>
          <p:cNvPr id="8" name="그림 7"/>
          <p:cNvPicPr>
            <a:picLocks noChangeAspect="1"/>
          </p:cNvPicPr>
          <p:nvPr/>
        </p:nvPicPr>
        <p:blipFill>
          <a:blip r:embed="rId6"/>
          <a:stretch>
            <a:fillRect/>
          </a:stretch>
        </p:blipFill>
        <p:spPr>
          <a:xfrm>
            <a:off x="6988831" y="2484622"/>
            <a:ext cx="2904811" cy="1525026"/>
          </a:xfrm>
          <a:prstGeom prst="rect">
            <a:avLst/>
          </a:prstGeom>
        </p:spPr>
      </p:pic>
      <p:pic>
        <p:nvPicPr>
          <p:cNvPr id="9" name="그림 8"/>
          <p:cNvPicPr>
            <a:picLocks noChangeAspect="1"/>
          </p:cNvPicPr>
          <p:nvPr/>
        </p:nvPicPr>
        <p:blipFill>
          <a:blip r:embed="rId7"/>
          <a:stretch>
            <a:fillRect/>
          </a:stretch>
        </p:blipFill>
        <p:spPr>
          <a:xfrm>
            <a:off x="10256794" y="1378918"/>
            <a:ext cx="1621083" cy="1621083"/>
          </a:xfrm>
          <a:prstGeom prst="rect">
            <a:avLst/>
          </a:prstGeom>
        </p:spPr>
      </p:pic>
      <p:pic>
        <p:nvPicPr>
          <p:cNvPr id="10" name="그림 9"/>
          <p:cNvPicPr>
            <a:picLocks noChangeAspect="1"/>
          </p:cNvPicPr>
          <p:nvPr/>
        </p:nvPicPr>
        <p:blipFill>
          <a:blip r:embed="rId8"/>
          <a:stretch>
            <a:fillRect/>
          </a:stretch>
        </p:blipFill>
        <p:spPr>
          <a:xfrm>
            <a:off x="9568342" y="4009648"/>
            <a:ext cx="2997985" cy="1573942"/>
          </a:xfrm>
          <a:prstGeom prst="rect">
            <a:avLst/>
          </a:prstGeom>
        </p:spPr>
      </p:pic>
      <p:sp>
        <p:nvSpPr>
          <p:cNvPr id="20" name="오른쪽 화살표[R] 19"/>
          <p:cNvSpPr/>
          <p:nvPr/>
        </p:nvSpPr>
        <p:spPr>
          <a:xfrm>
            <a:off x="1993551" y="3071407"/>
            <a:ext cx="545299" cy="35145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rgbClr val="FF0000"/>
              </a:solidFill>
            </a:endParaRPr>
          </a:p>
        </p:txBody>
      </p:sp>
      <p:sp>
        <p:nvSpPr>
          <p:cNvPr id="21" name="오른쪽 화살표[R] 20"/>
          <p:cNvSpPr/>
          <p:nvPr/>
        </p:nvSpPr>
        <p:spPr>
          <a:xfrm>
            <a:off x="4161746" y="3071447"/>
            <a:ext cx="545299" cy="35145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2" name="오른쪽 화살표[R] 21"/>
          <p:cNvSpPr/>
          <p:nvPr/>
        </p:nvSpPr>
        <p:spPr>
          <a:xfrm>
            <a:off x="6716181" y="3071407"/>
            <a:ext cx="545299" cy="35145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3" name="오른쪽 화살표[R] 22"/>
          <p:cNvSpPr/>
          <p:nvPr/>
        </p:nvSpPr>
        <p:spPr>
          <a:xfrm rot="19829421">
            <a:off x="9619530" y="2596126"/>
            <a:ext cx="545299" cy="35145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4" name="오른쪽 화살표[R] 23"/>
          <p:cNvSpPr/>
          <p:nvPr/>
        </p:nvSpPr>
        <p:spPr>
          <a:xfrm rot="2587487">
            <a:off x="9568341" y="3656835"/>
            <a:ext cx="545299" cy="35145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5" name="오른쪽 화살표[R] 24"/>
          <p:cNvSpPr/>
          <p:nvPr/>
        </p:nvSpPr>
        <p:spPr>
          <a:xfrm rot="5400000">
            <a:off x="5605842" y="4220958"/>
            <a:ext cx="545299" cy="35145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6" name="TextBox 25"/>
          <p:cNvSpPr txBox="1"/>
          <p:nvPr/>
        </p:nvSpPr>
        <p:spPr>
          <a:xfrm>
            <a:off x="144816" y="1894943"/>
            <a:ext cx="1605176" cy="584775"/>
          </a:xfrm>
          <a:prstGeom prst="rect">
            <a:avLst/>
          </a:prstGeom>
          <a:noFill/>
        </p:spPr>
        <p:txBody>
          <a:bodyPr wrap="square" rtlCol="0">
            <a:spAutoFit/>
          </a:bodyPr>
          <a:lstStyle/>
          <a:p>
            <a:r>
              <a:rPr kumimoji="1" lang="en-US" altLang="ko-KR" sz="1600" b="1" smtClean="0"/>
              <a:t>Motion Sensor</a:t>
            </a:r>
            <a:endParaRPr kumimoji="1" lang="ko-KR" altLang="en-US" sz="1600" b="1" dirty="0"/>
          </a:p>
        </p:txBody>
      </p:sp>
      <p:sp>
        <p:nvSpPr>
          <p:cNvPr id="27" name="TextBox 26"/>
          <p:cNvSpPr txBox="1"/>
          <p:nvPr/>
        </p:nvSpPr>
        <p:spPr>
          <a:xfrm>
            <a:off x="2597380" y="1894943"/>
            <a:ext cx="1605176" cy="338554"/>
          </a:xfrm>
          <a:prstGeom prst="rect">
            <a:avLst/>
          </a:prstGeom>
          <a:noFill/>
        </p:spPr>
        <p:txBody>
          <a:bodyPr wrap="square" rtlCol="0">
            <a:spAutoFit/>
          </a:bodyPr>
          <a:lstStyle/>
          <a:p>
            <a:r>
              <a:rPr kumimoji="1" lang="en-US" altLang="ko-KR" sz="1600" b="1" dirty="0" smtClean="0"/>
              <a:t>Smart Phone</a:t>
            </a:r>
            <a:endParaRPr kumimoji="1" lang="ko-KR" altLang="en-US" sz="1600" b="1" dirty="0"/>
          </a:p>
        </p:txBody>
      </p:sp>
      <p:sp>
        <p:nvSpPr>
          <p:cNvPr id="28" name="TextBox 27"/>
          <p:cNvSpPr txBox="1"/>
          <p:nvPr/>
        </p:nvSpPr>
        <p:spPr>
          <a:xfrm>
            <a:off x="4987267" y="1891738"/>
            <a:ext cx="1605176" cy="338554"/>
          </a:xfrm>
          <a:prstGeom prst="rect">
            <a:avLst/>
          </a:prstGeom>
          <a:noFill/>
        </p:spPr>
        <p:txBody>
          <a:bodyPr wrap="square" rtlCol="0">
            <a:spAutoFit/>
          </a:bodyPr>
          <a:lstStyle/>
          <a:p>
            <a:pPr algn="ctr"/>
            <a:r>
              <a:rPr kumimoji="1" lang="en-US" altLang="ko-KR" sz="1600" b="1" dirty="0" err="1" smtClean="0"/>
              <a:t>IoT</a:t>
            </a:r>
            <a:r>
              <a:rPr kumimoji="1" lang="en-US" altLang="ko-KR" sz="1600" b="1" dirty="0" smtClean="0"/>
              <a:t> Hub</a:t>
            </a:r>
            <a:endParaRPr kumimoji="1" lang="ko-KR" altLang="en-US" sz="1600" b="1" dirty="0"/>
          </a:p>
        </p:txBody>
      </p:sp>
      <p:sp>
        <p:nvSpPr>
          <p:cNvPr id="29" name="TextBox 28"/>
          <p:cNvSpPr txBox="1"/>
          <p:nvPr/>
        </p:nvSpPr>
        <p:spPr>
          <a:xfrm>
            <a:off x="5075902" y="6423136"/>
            <a:ext cx="1605176" cy="338554"/>
          </a:xfrm>
          <a:prstGeom prst="rect">
            <a:avLst/>
          </a:prstGeom>
          <a:noFill/>
        </p:spPr>
        <p:txBody>
          <a:bodyPr wrap="square" rtlCol="0">
            <a:spAutoFit/>
          </a:bodyPr>
          <a:lstStyle/>
          <a:p>
            <a:pPr algn="ctr"/>
            <a:r>
              <a:rPr kumimoji="1" lang="en-US" altLang="ko-KR" sz="1600" b="1" dirty="0" smtClean="0"/>
              <a:t>Web App</a:t>
            </a:r>
            <a:endParaRPr kumimoji="1" lang="ko-KR" altLang="en-US" sz="1600" b="1" dirty="0"/>
          </a:p>
        </p:txBody>
      </p:sp>
      <p:sp>
        <p:nvSpPr>
          <p:cNvPr id="30" name="TextBox 29"/>
          <p:cNvSpPr txBox="1"/>
          <p:nvPr/>
        </p:nvSpPr>
        <p:spPr>
          <a:xfrm>
            <a:off x="7157117" y="1900206"/>
            <a:ext cx="2568238" cy="338554"/>
          </a:xfrm>
          <a:prstGeom prst="rect">
            <a:avLst/>
          </a:prstGeom>
          <a:noFill/>
        </p:spPr>
        <p:txBody>
          <a:bodyPr wrap="square" rtlCol="0">
            <a:spAutoFit/>
          </a:bodyPr>
          <a:lstStyle/>
          <a:p>
            <a:pPr algn="ctr"/>
            <a:r>
              <a:rPr kumimoji="1" lang="en-US" altLang="ko-KR" sz="1600" b="1" dirty="0" smtClean="0"/>
              <a:t>Stream </a:t>
            </a:r>
            <a:r>
              <a:rPr kumimoji="1" lang="en-US" altLang="ko-KR" sz="1600" b="1" dirty="0" err="1" smtClean="0"/>
              <a:t>Analystics</a:t>
            </a:r>
            <a:r>
              <a:rPr kumimoji="1" lang="en-US" altLang="ko-KR" sz="1600" b="1" dirty="0" smtClean="0"/>
              <a:t> Jobs</a:t>
            </a:r>
            <a:endParaRPr kumimoji="1" lang="ko-KR" altLang="en-US" sz="1600" b="1" dirty="0"/>
          </a:p>
        </p:txBody>
      </p:sp>
      <p:sp>
        <p:nvSpPr>
          <p:cNvPr id="31" name="TextBox 30"/>
          <p:cNvSpPr txBox="1"/>
          <p:nvPr/>
        </p:nvSpPr>
        <p:spPr>
          <a:xfrm>
            <a:off x="10256794" y="3050371"/>
            <a:ext cx="1605176" cy="338554"/>
          </a:xfrm>
          <a:prstGeom prst="rect">
            <a:avLst/>
          </a:prstGeom>
          <a:noFill/>
        </p:spPr>
        <p:txBody>
          <a:bodyPr wrap="square" rtlCol="0">
            <a:spAutoFit/>
          </a:bodyPr>
          <a:lstStyle/>
          <a:p>
            <a:pPr algn="ctr"/>
            <a:r>
              <a:rPr kumimoji="1" lang="en-US" altLang="ko-KR" sz="1600" b="1" dirty="0" smtClean="0"/>
              <a:t>Blob Storage</a:t>
            </a:r>
            <a:endParaRPr kumimoji="1" lang="ko-KR" altLang="en-US" sz="1600" b="1" dirty="0"/>
          </a:p>
        </p:txBody>
      </p:sp>
      <p:sp>
        <p:nvSpPr>
          <p:cNvPr id="32" name="TextBox 31"/>
          <p:cNvSpPr txBox="1"/>
          <p:nvPr/>
        </p:nvSpPr>
        <p:spPr>
          <a:xfrm>
            <a:off x="10256794" y="5767507"/>
            <a:ext cx="1605176" cy="338554"/>
          </a:xfrm>
          <a:prstGeom prst="rect">
            <a:avLst/>
          </a:prstGeom>
          <a:noFill/>
        </p:spPr>
        <p:txBody>
          <a:bodyPr wrap="square" rtlCol="0">
            <a:spAutoFit/>
          </a:bodyPr>
          <a:lstStyle/>
          <a:p>
            <a:pPr algn="ctr"/>
            <a:r>
              <a:rPr kumimoji="1" lang="en-US" altLang="ko-KR" sz="1600" b="1" dirty="0" smtClean="0"/>
              <a:t>Cosmos DB</a:t>
            </a:r>
            <a:endParaRPr kumimoji="1" lang="ko-KR" altLang="en-US" sz="1600" b="1" dirty="0"/>
          </a:p>
        </p:txBody>
      </p:sp>
    </p:spTree>
    <p:extLst>
      <p:ext uri="{BB962C8B-B14F-4D97-AF65-F5344CB8AC3E}">
        <p14:creationId xmlns:p14="http://schemas.microsoft.com/office/powerpoint/2010/main" val="24490119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algn="ctr">
              <a:defRPr/>
            </a:pPr>
            <a:r>
              <a:rPr lang="en-US" altLang="ko-KR" sz="2400" dirty="0" smtClean="0"/>
              <a:t>Structure Model</a:t>
            </a:r>
            <a:endParaRPr lang="ko-KR" altLang="en-US" sz="2400" dirty="0"/>
          </a:p>
        </p:txBody>
      </p:sp>
      <p:sp>
        <p:nvSpPr>
          <p:cNvPr id="64" name="TextBox 1034"/>
          <p:cNvSpPr txBox="1"/>
          <p:nvPr/>
        </p:nvSpPr>
        <p:spPr>
          <a:xfrm>
            <a:off x="-33322" y="6446133"/>
            <a:ext cx="1812955" cy="553998"/>
          </a:xfrm>
          <a:prstGeom prst="rect">
            <a:avLst/>
          </a:prstGeom>
          <a:noFill/>
        </p:spPr>
        <p:txBody>
          <a:bodyPr wrap="square">
            <a:spAutoFit/>
          </a:bodyPr>
          <a:lstStyle/>
          <a:p>
            <a:pPr lvl="0" algn="ctr">
              <a:defRPr/>
            </a:pPr>
            <a:r>
              <a:rPr lang="en-US" altLang="ko-KR" sz="1500" b="1" dirty="0" smtClean="0"/>
              <a:t>Android</a:t>
            </a:r>
          </a:p>
          <a:p>
            <a:pPr lvl="0" algn="ctr">
              <a:defRPr/>
            </a:pPr>
            <a:endParaRPr lang="en-US" altLang="ko-KR" sz="1500" b="1" dirty="0"/>
          </a:p>
        </p:txBody>
      </p:sp>
      <p:sp>
        <p:nvSpPr>
          <p:cNvPr id="83" name="TextBox 1034"/>
          <p:cNvSpPr txBox="1"/>
          <p:nvPr/>
        </p:nvSpPr>
        <p:spPr>
          <a:xfrm>
            <a:off x="-141596" y="2965353"/>
            <a:ext cx="1421014" cy="1015663"/>
          </a:xfrm>
          <a:prstGeom prst="rect">
            <a:avLst/>
          </a:prstGeom>
          <a:noFill/>
        </p:spPr>
        <p:txBody>
          <a:bodyPr wrap="square">
            <a:spAutoFit/>
          </a:bodyPr>
          <a:lstStyle/>
          <a:p>
            <a:pPr lvl="0" algn="ctr">
              <a:defRPr/>
            </a:pPr>
            <a:r>
              <a:rPr lang="en-US" altLang="ko-KR" sz="1500" b="1" dirty="0" smtClean="0"/>
              <a:t>Sensor </a:t>
            </a:r>
          </a:p>
          <a:p>
            <a:pPr lvl="0" algn="ctr">
              <a:defRPr/>
            </a:pPr>
            <a:r>
              <a:rPr lang="en-US" altLang="ko-KR" sz="1500" b="1" dirty="0" smtClean="0"/>
              <a:t>module/</a:t>
            </a:r>
          </a:p>
          <a:p>
            <a:pPr lvl="0" algn="ctr">
              <a:defRPr/>
            </a:pPr>
            <a:r>
              <a:rPr lang="en-US" altLang="ko-KR" sz="1500" b="1" dirty="0" smtClean="0"/>
              <a:t>Gateway</a:t>
            </a:r>
          </a:p>
          <a:p>
            <a:pPr lvl="0" algn="ctr">
              <a:defRPr/>
            </a:pPr>
            <a:endParaRPr lang="en-US" altLang="ko-KR" sz="1500" b="1" dirty="0"/>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lvl="0" algn="ctr">
              <a:defRPr/>
            </a:pPr>
            <a:r>
              <a:rPr lang="en-US" altLang="ko-KR" sz="1500" b="1" dirty="0" smtClean="0"/>
              <a:t>Back-end Server</a:t>
            </a:r>
            <a:endParaRPr lang="en-US" altLang="ko-KR" sz="1500" b="1" dirty="0"/>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400" dirty="0" err="1">
                  <a:latin typeface="+mn-lt"/>
                  <a:ea typeface="+mn-ea"/>
                </a:rPr>
                <a:t>IoT</a:t>
              </a:r>
              <a:r>
                <a:rPr lang="en-US" altLang="ko-KR" sz="1400" dirty="0">
                  <a:latin typeface="+mn-lt"/>
                  <a:ea typeface="+mn-ea"/>
                </a:rPr>
                <a:t> hub</a:t>
              </a:r>
            </a:p>
            <a:p>
              <a:pPr eaLnBrk="1" hangingPunct="1">
                <a:spcBef>
                  <a:spcPct val="0"/>
                </a:spcBef>
                <a:buFontTx/>
                <a:buNone/>
              </a:pPr>
              <a:r>
                <a:rPr lang="en-US" altLang="ko-KR" sz="1400" dirty="0">
                  <a:latin typeface="+mn-lt"/>
                  <a:ea typeface="+mn-ea"/>
                </a:rPr>
                <a:t>Raw data</a:t>
              </a:r>
              <a:endParaRPr lang="ko-KR" altLang="en-US" sz="1400" dirty="0">
                <a:latin typeface="+mn-lt"/>
                <a:ea typeface="+mn-ea"/>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400" b="1" dirty="0" smtClean="0">
                  <a:latin typeface="+mn-lt"/>
                  <a:ea typeface="+mn-ea"/>
                </a:rPr>
                <a:t>MQTT/</a:t>
              </a:r>
            </a:p>
            <a:p>
              <a:pPr eaLnBrk="1" hangingPunct="1">
                <a:spcBef>
                  <a:spcPct val="0"/>
                </a:spcBef>
                <a:buFontTx/>
                <a:buNone/>
              </a:pPr>
              <a:r>
                <a:rPr lang="en-US" altLang="ko-KR" sz="1400" b="1" dirty="0" smtClean="0">
                  <a:latin typeface="+mn-lt"/>
                  <a:ea typeface="+mn-ea"/>
                </a:rPr>
                <a:t>sensing data</a:t>
              </a:r>
              <a:endParaRPr lang="ko-KR" altLang="en-US" sz="1400" b="1" dirty="0">
                <a:latin typeface="+mn-lt"/>
                <a:ea typeface="+mn-ea"/>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lvl="0" algn="ctr">
                <a:defRPr/>
              </a:pPr>
              <a:r>
                <a:rPr lang="en-US" altLang="ko-KR" sz="1500" b="1" dirty="0" smtClean="0"/>
                <a:t>REST API</a:t>
              </a:r>
              <a:endParaRPr lang="en-US" altLang="ko-KR" sz="1500" b="1" dirty="0"/>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800" dirty="0">
                    <a:latin typeface="+mn-lt"/>
                    <a:ea typeface="+mn-ea"/>
                  </a:rPr>
                  <a:t>function</a:t>
                </a:r>
                <a:endParaRPr lang="ko-KR" altLang="en-US" sz="1800" dirty="0">
                  <a:latin typeface="+mn-lt"/>
                  <a:ea typeface="+mn-ea"/>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400" b="1" dirty="0">
                    <a:latin typeface="+mn-lt"/>
                    <a:ea typeface="+mn-ea"/>
                  </a:rPr>
                  <a:t>Blob storage/</a:t>
                </a:r>
              </a:p>
              <a:p>
                <a:pPr eaLnBrk="1" hangingPunct="1">
                  <a:spcBef>
                    <a:spcPct val="0"/>
                  </a:spcBef>
                  <a:buFontTx/>
                  <a:buNone/>
                </a:pPr>
                <a:r>
                  <a:rPr lang="en-US" altLang="ko-KR" sz="1400" b="1" dirty="0" smtClean="0">
                    <a:latin typeface="+mn-lt"/>
                    <a:ea typeface="+mn-ea"/>
                  </a:rPr>
                  <a:t>Table, Raw </a:t>
                </a:r>
                <a:r>
                  <a:rPr lang="en-US" altLang="ko-KR" sz="1400" b="1" dirty="0">
                    <a:latin typeface="+mn-lt"/>
                    <a:ea typeface="+mn-ea"/>
                  </a:rPr>
                  <a:t>data</a:t>
                </a:r>
                <a:r>
                  <a:rPr lang="en-US" altLang="ko-KR" sz="1800" b="1" dirty="0">
                    <a:latin typeface="+mn-lt"/>
                    <a:ea typeface="+mn-ea"/>
                  </a:rPr>
                  <a:t> </a:t>
                </a:r>
                <a:endParaRPr lang="ko-KR" altLang="en-US" sz="1800" b="1" dirty="0">
                  <a:latin typeface="+mn-lt"/>
                  <a:ea typeface="+mn-ea"/>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400" dirty="0">
                    <a:latin typeface="+mn-lt"/>
                    <a:ea typeface="+mn-ea"/>
                  </a:rPr>
                  <a:t>Stream Analytic</a:t>
                </a:r>
              </a:p>
              <a:p>
                <a:pPr eaLnBrk="1" hangingPunct="1">
                  <a:spcBef>
                    <a:spcPct val="0"/>
                  </a:spcBef>
                  <a:buFontTx/>
                  <a:buNone/>
                </a:pPr>
                <a:endParaRPr lang="en-US" altLang="ko-KR" sz="1800" dirty="0">
                  <a:latin typeface="+mn-lt"/>
                  <a:ea typeface="+mn-ea"/>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7840586" y="5969284"/>
                  <a:ext cx="676840" cy="646331"/>
                </a:xfrm>
                <a:prstGeom prst="rect">
                  <a:avLst/>
                </a:prstGeom>
                <a:noFill/>
              </p:spPr>
              <p:txBody>
                <a:bodyPr wrap="square" rtlCol="0">
                  <a:spAutoFit/>
                </a:bodyPr>
                <a:lstStyle/>
                <a:p>
                  <a:r>
                    <a:rPr lang="en-US" altLang="ko-KR" dirty="0" err="1" smtClean="0"/>
                    <a:t>DataBase</a:t>
                  </a:r>
                  <a:endParaRPr lang="ko-KR" altLang="en-US" dirty="0"/>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400" dirty="0" smtClean="0">
                    <a:latin typeface="+mn-lt"/>
                    <a:ea typeface="+mn-ea"/>
                  </a:rPr>
                  <a:t>DASH board/</a:t>
                </a:r>
              </a:p>
              <a:p>
                <a:pPr eaLnBrk="1" hangingPunct="1">
                  <a:spcBef>
                    <a:spcPct val="0"/>
                  </a:spcBef>
                  <a:buFontTx/>
                  <a:buNone/>
                </a:pPr>
                <a:r>
                  <a:rPr lang="en-US" altLang="ko-KR" sz="1400" dirty="0" smtClean="0">
                    <a:latin typeface="+mn-lt"/>
                    <a:ea typeface="+mn-ea"/>
                  </a:rPr>
                  <a:t>Visualization</a:t>
                </a:r>
                <a:endParaRPr lang="ko-KR" altLang="en-US" sz="1400" dirty="0">
                  <a:latin typeface="+mn-lt"/>
                  <a:ea typeface="+mn-ea"/>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lvl="0" algn="ctr">
                  <a:defRPr/>
                </a:pPr>
                <a:r>
                  <a:rPr lang="en-US" altLang="ko-KR" sz="1500" b="1" dirty="0" smtClean="0"/>
                  <a:t>Machine learning</a:t>
                </a:r>
                <a:endParaRPr lang="en-US" altLang="ko-KR" sz="1500" b="1" dirty="0"/>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lvl="0" algn="ctr">
                  <a:defRPr/>
                </a:pPr>
                <a:r>
                  <a:rPr lang="en-US" altLang="ko-KR" sz="1500" b="1" dirty="0" smtClean="0"/>
                  <a:t>Web Service</a:t>
                </a:r>
              </a:p>
              <a:p>
                <a:pPr lvl="0" algn="ctr">
                  <a:defRPr/>
                </a:pPr>
                <a:r>
                  <a:rPr lang="en-US" altLang="ko-KR" sz="1500" b="1" dirty="0" smtClean="0"/>
                  <a:t>/ASP.NET Web API</a:t>
                </a:r>
              </a:p>
              <a:p>
                <a:pPr lvl="0" algn="ctr">
                  <a:defRPr/>
                </a:pPr>
                <a:endParaRPr lang="en-US" altLang="ko-KR" sz="1500" b="1" dirty="0"/>
              </a:p>
            </p:txBody>
          </p:sp>
          <p:sp>
            <p:nvSpPr>
              <p:cNvPr id="59" name="TextBox 1034"/>
              <p:cNvSpPr txBox="1"/>
              <p:nvPr/>
            </p:nvSpPr>
            <p:spPr>
              <a:xfrm>
                <a:off x="7271040" y="3310173"/>
                <a:ext cx="1903883" cy="553998"/>
              </a:xfrm>
              <a:prstGeom prst="rect">
                <a:avLst/>
              </a:prstGeom>
              <a:noFill/>
            </p:spPr>
            <p:txBody>
              <a:bodyPr wrap="square">
                <a:spAutoFit/>
              </a:bodyPr>
              <a:lstStyle/>
              <a:p>
                <a:pPr lvl="0" algn="ctr">
                  <a:defRPr/>
                </a:pPr>
                <a:r>
                  <a:rPr lang="en-US" altLang="ko-KR" sz="1500" b="1" dirty="0" smtClean="0"/>
                  <a:t>Web App</a:t>
                </a:r>
              </a:p>
              <a:p>
                <a:pPr lvl="0" algn="ctr">
                  <a:defRPr/>
                </a:pPr>
                <a:endParaRPr lang="en-US" altLang="ko-KR" sz="1500" b="1" dirty="0"/>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1" name="TextBox 1034"/>
            <p:cNvSpPr txBox="1"/>
            <p:nvPr/>
          </p:nvSpPr>
          <p:spPr>
            <a:xfrm>
              <a:off x="4446256" y="1307802"/>
              <a:ext cx="4627681" cy="369332"/>
            </a:xfrm>
            <a:prstGeom prst="rect">
              <a:avLst/>
            </a:prstGeom>
            <a:noFill/>
          </p:spPr>
          <p:txBody>
            <a:bodyPr wrap="square">
              <a:spAutoFit/>
            </a:bodyPr>
            <a:lstStyle/>
            <a:p>
              <a:pPr lvl="0" algn="ctr">
                <a:defRPr/>
              </a:pPr>
              <a:r>
                <a:rPr lang="en-US" altLang="ko-KR" b="1" dirty="0" smtClean="0">
                  <a:solidFill>
                    <a:schemeClr val="accent2"/>
                  </a:solidFill>
                </a:rPr>
                <a:t>Azure cloud platform</a:t>
              </a:r>
              <a:endParaRPr lang="en-US" altLang="ko-KR" b="1" dirty="0">
                <a:solidFill>
                  <a:schemeClr val="accent2"/>
                </a:solidFill>
              </a:endParaRPr>
            </a:p>
          </p:txBody>
        </p:sp>
        <p:sp>
          <p:nvSpPr>
            <p:cNvPr id="44" name="TextBox 1034"/>
            <p:cNvSpPr txBox="1"/>
            <p:nvPr/>
          </p:nvSpPr>
          <p:spPr>
            <a:xfrm>
              <a:off x="7940135" y="6112376"/>
              <a:ext cx="2720937" cy="553998"/>
            </a:xfrm>
            <a:prstGeom prst="rect">
              <a:avLst/>
            </a:prstGeom>
            <a:noFill/>
          </p:spPr>
          <p:txBody>
            <a:bodyPr wrap="square">
              <a:spAutoFit/>
            </a:bodyPr>
            <a:lstStyle/>
            <a:p>
              <a:pPr lvl="0" algn="ctr">
                <a:defRPr/>
              </a:pPr>
              <a:r>
                <a:rPr lang="en-US" altLang="ko-KR" sz="1500" dirty="0" smtClean="0"/>
                <a:t>Cosmos DB/NoSQL</a:t>
              </a:r>
            </a:p>
            <a:p>
              <a:pPr lvl="0" algn="ctr">
                <a:defRPr/>
              </a:pPr>
              <a:r>
                <a:rPr lang="en-US" altLang="ko-KR" sz="1500" dirty="0" smtClean="0"/>
                <a:t>/</a:t>
              </a:r>
              <a:r>
                <a:rPr lang="en-US" altLang="ko-KR" sz="1500" dirty="0" err="1" smtClean="0"/>
                <a:t>Redis</a:t>
              </a:r>
              <a:r>
                <a:rPr lang="en-US" altLang="ko-KR" sz="1500" dirty="0" smtClean="0"/>
                <a:t>/MySQL </a:t>
              </a:r>
              <a:r>
                <a:rPr lang="en-US" altLang="ko-KR" sz="1500" b="1" dirty="0" smtClean="0"/>
                <a:t>..</a:t>
              </a:r>
              <a:endParaRPr lang="en-US" altLang="ko-KR" sz="1500" b="1" dirty="0"/>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44883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214B6C-396E-4200-A846-C93F14D49E24}"/>
              </a:ext>
            </a:extLst>
          </p:cNvPr>
          <p:cNvSpPr>
            <a:spLocks noGrp="1"/>
          </p:cNvSpPr>
          <p:nvPr>
            <p:ph type="title"/>
          </p:nvPr>
        </p:nvSpPr>
        <p:spPr>
          <a:xfrm>
            <a:off x="1136250" y="611221"/>
            <a:ext cx="8274449" cy="640080"/>
          </a:xfrm>
        </p:spPr>
        <p:txBody>
          <a:bodyPr>
            <a:normAutofit/>
          </a:bodyPr>
          <a:lstStyle/>
          <a:p>
            <a:r>
              <a:rPr lang="en-US" altLang="ko-KR" dirty="0"/>
              <a:t>Azure</a:t>
            </a:r>
            <a:r>
              <a:rPr lang="ko-KR" altLang="en-US" dirty="0"/>
              <a:t> </a:t>
            </a:r>
            <a:r>
              <a:rPr lang="en-US" altLang="ko-KR" dirty="0"/>
              <a:t>Web App – </a:t>
            </a:r>
            <a:r>
              <a:rPr lang="en-US" altLang="ko-KR" sz="3600" dirty="0"/>
              <a:t>Full Managed Services</a:t>
            </a:r>
            <a:endParaRPr lang="ko-KR" altLang="en-US" sz="3600" dirty="0"/>
          </a:p>
        </p:txBody>
      </p:sp>
      <p:pic>
        <p:nvPicPr>
          <p:cNvPr id="6" name="그림 5">
            <a:extLst>
              <a:ext uri="{FF2B5EF4-FFF2-40B4-BE49-F238E27FC236}">
                <a16:creationId xmlns:a16="http://schemas.microsoft.com/office/drawing/2014/main" id="{C0DB1618-6495-40F6-BAD7-3122E4B909ED}"/>
              </a:ext>
            </a:extLst>
          </p:cNvPr>
          <p:cNvPicPr>
            <a:picLocks noChangeAspect="1"/>
          </p:cNvPicPr>
          <p:nvPr/>
        </p:nvPicPr>
        <p:blipFill>
          <a:blip r:embed="rId3"/>
          <a:stretch>
            <a:fillRect/>
          </a:stretch>
        </p:blipFill>
        <p:spPr>
          <a:xfrm>
            <a:off x="450177" y="1507778"/>
            <a:ext cx="4359419" cy="5026600"/>
          </a:xfrm>
          <a:prstGeom prst="rect">
            <a:avLst/>
          </a:prstGeom>
        </p:spPr>
      </p:pic>
      <p:grpSp>
        <p:nvGrpSpPr>
          <p:cNvPr id="22" name="그룹 21">
            <a:extLst>
              <a:ext uri="{FF2B5EF4-FFF2-40B4-BE49-F238E27FC236}">
                <a16:creationId xmlns:a16="http://schemas.microsoft.com/office/drawing/2014/main" id="{2FE3C2BF-1765-4C55-9B03-9B817637C960}"/>
              </a:ext>
            </a:extLst>
          </p:cNvPr>
          <p:cNvGrpSpPr/>
          <p:nvPr/>
        </p:nvGrpSpPr>
        <p:grpSpPr>
          <a:xfrm>
            <a:off x="5600598" y="1928197"/>
            <a:ext cx="5988729" cy="3970318"/>
            <a:chOff x="5870761" y="1572963"/>
            <a:chExt cx="5988729" cy="3970318"/>
          </a:xfrm>
        </p:grpSpPr>
        <p:sp>
          <p:nvSpPr>
            <p:cNvPr id="7" name="직사각형 6">
              <a:extLst>
                <a:ext uri="{FF2B5EF4-FFF2-40B4-BE49-F238E27FC236}">
                  <a16:creationId xmlns:a16="http://schemas.microsoft.com/office/drawing/2014/main" id="{2B79CDF4-868F-47DC-B358-832BE3DE6839}"/>
                </a:ext>
              </a:extLst>
            </p:cNvPr>
            <p:cNvSpPr/>
            <p:nvPr/>
          </p:nvSpPr>
          <p:spPr>
            <a:xfrm>
              <a:off x="6326789" y="1572963"/>
              <a:ext cx="5532701" cy="3970318"/>
            </a:xfrm>
            <a:prstGeom prst="rect">
              <a:avLst/>
            </a:prstGeom>
          </p:spPr>
          <p:txBody>
            <a:bodyPr wrap="square">
              <a:spAutoFit/>
            </a:bodyPr>
            <a:lstStyle/>
            <a:p>
              <a:pPr>
                <a:lnSpc>
                  <a:spcPct val="200000"/>
                </a:lnSpc>
              </a:pPr>
              <a:r>
                <a:rPr lang="ko-KR" altLang="en-US" sz="1400" dirty="0" err="1"/>
                <a:t>메트릭</a:t>
              </a:r>
              <a:r>
                <a:rPr lang="ko-KR" altLang="en-US" sz="1400" dirty="0"/>
                <a:t> 및 일정을 기준으로 인스턴스 수를 자동으로 조정</a:t>
              </a:r>
              <a:endParaRPr lang="en-US" altLang="ko-KR" sz="1400" dirty="0"/>
            </a:p>
            <a:p>
              <a:pPr>
                <a:lnSpc>
                  <a:spcPct val="200000"/>
                </a:lnSpc>
              </a:pPr>
              <a:r>
                <a:rPr lang="en-US" altLang="ko-KR" sz="1400" dirty="0"/>
                <a:t>Windows</a:t>
              </a:r>
              <a:r>
                <a:rPr lang="ko-KR" altLang="en-US" sz="1400" dirty="0"/>
                <a:t>와 </a:t>
              </a:r>
              <a:r>
                <a:rPr lang="en-US" altLang="ko-KR" sz="1400" dirty="0"/>
                <a:t>Linux </a:t>
              </a:r>
              <a:r>
                <a:rPr lang="ko-KR" altLang="en-US" sz="1400" dirty="0"/>
                <a:t>플랫폼을 모두 지원</a:t>
              </a:r>
            </a:p>
            <a:p>
              <a:pPr>
                <a:lnSpc>
                  <a:spcPct val="200000"/>
                </a:lnSpc>
              </a:pPr>
              <a:r>
                <a:rPr lang="ko-KR" altLang="en-US" sz="1400" dirty="0"/>
                <a:t>기본 제공되는 자동 및 수동 크기 조정 및 부하 분산</a:t>
              </a:r>
              <a:r>
                <a:rPr lang="en-US" altLang="ko-KR" sz="1400" dirty="0"/>
                <a:t>.</a:t>
              </a:r>
            </a:p>
            <a:p>
              <a:pPr>
                <a:lnSpc>
                  <a:spcPct val="200000"/>
                </a:lnSpc>
              </a:pPr>
              <a:r>
                <a:rPr lang="ko-KR" altLang="en-US" sz="1400" dirty="0"/>
                <a:t>자동 패치 및 고가용성</a:t>
              </a:r>
              <a:endParaRPr lang="en-US" altLang="ko-KR" sz="1400" dirty="0"/>
            </a:p>
            <a:p>
              <a:pPr>
                <a:lnSpc>
                  <a:spcPct val="200000"/>
                </a:lnSpc>
              </a:pPr>
              <a:r>
                <a:rPr lang="en-US" altLang="ko-KR" sz="1400" dirty="0" err="1"/>
                <a:t>PolyGlot</a:t>
              </a:r>
              <a:r>
                <a:rPr lang="ko-KR" altLang="en-US" sz="1400" dirty="0"/>
                <a:t> 프레임워크 </a:t>
              </a:r>
              <a:r>
                <a:rPr lang="en-US" altLang="ko-KR" sz="1400" dirty="0"/>
                <a:t>- ASP.NET, Node.js, Java, PHP </a:t>
              </a:r>
              <a:r>
                <a:rPr lang="ko-KR" altLang="en-US" sz="1400" dirty="0"/>
                <a:t>및 </a:t>
              </a:r>
              <a:r>
                <a:rPr lang="en-US" altLang="ko-KR" sz="1400" dirty="0"/>
                <a:t>Python </a:t>
              </a:r>
              <a:r>
                <a:rPr lang="ko-KR" altLang="en-US" sz="1400" dirty="0"/>
                <a:t>지원</a:t>
              </a:r>
              <a:r>
                <a:rPr lang="en-US" altLang="ko-KR" sz="1400" dirty="0"/>
                <a:t>. </a:t>
              </a:r>
            </a:p>
            <a:p>
              <a:pPr>
                <a:lnSpc>
                  <a:spcPct val="200000"/>
                </a:lnSpc>
              </a:pPr>
              <a:r>
                <a:rPr lang="en-US" altLang="ko-KR" sz="1400" dirty="0"/>
                <a:t>DevOps </a:t>
              </a:r>
              <a:r>
                <a:rPr lang="ko-KR" altLang="en-US" sz="1400" dirty="0"/>
                <a:t>최적화 </a:t>
              </a:r>
              <a:r>
                <a:rPr lang="en-US" altLang="ko-KR" sz="1400" dirty="0"/>
                <a:t>- Visual Studio Team Services, GitHub, </a:t>
              </a:r>
              <a:r>
                <a:rPr lang="en-US" altLang="ko-KR" sz="1400" dirty="0" err="1"/>
                <a:t>BitBucket</a:t>
              </a:r>
              <a:r>
                <a:rPr lang="ko-KR" altLang="en-US" sz="1400" dirty="0"/>
                <a:t>고가용성을 가진 글로벌 규모 조정이 용이</a:t>
              </a:r>
              <a:r>
                <a:rPr lang="en-US" altLang="ko-KR" sz="1400" dirty="0"/>
                <a:t>.</a:t>
              </a:r>
            </a:p>
            <a:p>
              <a:pPr>
                <a:lnSpc>
                  <a:spcPct val="200000"/>
                </a:lnSpc>
              </a:pPr>
              <a:r>
                <a:rPr lang="en-US" altLang="ko-KR" sz="1400" dirty="0"/>
                <a:t>Visual Studio</a:t>
              </a:r>
              <a:r>
                <a:rPr lang="ko-KR" altLang="en-US" sz="1400" dirty="0"/>
                <a:t>의 전용 도구로 생성</a:t>
              </a:r>
              <a:r>
                <a:rPr lang="en-US" altLang="ko-KR" sz="1400" dirty="0"/>
                <a:t>, </a:t>
              </a:r>
              <a:r>
                <a:rPr lang="ko-KR" altLang="en-US" sz="1400" dirty="0"/>
                <a:t>배포</a:t>
              </a:r>
              <a:r>
                <a:rPr lang="en-US" altLang="ko-KR" sz="1400" dirty="0"/>
                <a:t>, </a:t>
              </a:r>
              <a:r>
                <a:rPr lang="ko-KR" altLang="en-US" sz="1400" dirty="0"/>
                <a:t>디버깅 작업을 쉽게</a:t>
              </a:r>
              <a:r>
                <a:rPr lang="en-US" altLang="ko-KR" sz="1400" dirty="0"/>
                <a:t>.</a:t>
              </a:r>
            </a:p>
            <a:p>
              <a:pPr>
                <a:lnSpc>
                  <a:spcPct val="200000"/>
                </a:lnSpc>
              </a:pPr>
              <a:r>
                <a:rPr lang="ko-KR" altLang="en-US" sz="1400" dirty="0"/>
                <a:t>온라인 마이그레이션 도구로 기존 사이트를 쉽게 이동</a:t>
              </a:r>
              <a:r>
                <a:rPr lang="en-US" altLang="ko-KR" sz="1400" dirty="0"/>
                <a:t> </a:t>
              </a:r>
              <a:r>
                <a:rPr lang="ko-KR" altLang="en-US" sz="1400" dirty="0"/>
                <a:t>가능</a:t>
              </a:r>
              <a:r>
                <a:rPr lang="en-US" altLang="ko-KR" sz="1400" dirty="0"/>
                <a:t>.</a:t>
              </a:r>
            </a:p>
          </p:txBody>
        </p:sp>
        <p:sp>
          <p:nvSpPr>
            <p:cNvPr id="12" name="Freeform 9">
              <a:extLst>
                <a:ext uri="{FF2B5EF4-FFF2-40B4-BE49-F238E27FC236}">
                  <a16:creationId xmlns:a16="http://schemas.microsoft.com/office/drawing/2014/main" id="{F66F197C-AE38-43EA-BD70-00C123E57EFC}"/>
                </a:ext>
              </a:extLst>
            </p:cNvPr>
            <p:cNvSpPr>
              <a:spLocks noEditPoints="1"/>
            </p:cNvSpPr>
            <p:nvPr/>
          </p:nvSpPr>
          <p:spPr bwMode="black">
            <a:xfrm>
              <a:off x="5871799" y="1689888"/>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Freeform 9">
              <a:extLst>
                <a:ext uri="{FF2B5EF4-FFF2-40B4-BE49-F238E27FC236}">
                  <a16:creationId xmlns:a16="http://schemas.microsoft.com/office/drawing/2014/main" id="{C8BBFB97-A38E-42B0-8AB7-B6F1D8CCC067}"/>
                </a:ext>
              </a:extLst>
            </p:cNvPr>
            <p:cNvSpPr>
              <a:spLocks noEditPoints="1"/>
            </p:cNvSpPr>
            <p:nvPr/>
          </p:nvSpPr>
          <p:spPr bwMode="black">
            <a:xfrm>
              <a:off x="5871799" y="2105396"/>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 name="Freeform 9">
              <a:extLst>
                <a:ext uri="{FF2B5EF4-FFF2-40B4-BE49-F238E27FC236}">
                  <a16:creationId xmlns:a16="http://schemas.microsoft.com/office/drawing/2014/main" id="{6A7C8386-9242-4EF4-BE64-FF0389C86FA3}"/>
                </a:ext>
              </a:extLst>
            </p:cNvPr>
            <p:cNvSpPr>
              <a:spLocks noEditPoints="1"/>
            </p:cNvSpPr>
            <p:nvPr/>
          </p:nvSpPr>
          <p:spPr bwMode="black">
            <a:xfrm>
              <a:off x="5884519" y="252090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 name="Freeform 9">
              <a:extLst>
                <a:ext uri="{FF2B5EF4-FFF2-40B4-BE49-F238E27FC236}">
                  <a16:creationId xmlns:a16="http://schemas.microsoft.com/office/drawing/2014/main" id="{66687CCE-E33E-4332-89ED-6F42444BA142}"/>
                </a:ext>
              </a:extLst>
            </p:cNvPr>
            <p:cNvSpPr>
              <a:spLocks noEditPoints="1"/>
            </p:cNvSpPr>
            <p:nvPr/>
          </p:nvSpPr>
          <p:spPr bwMode="black">
            <a:xfrm>
              <a:off x="5871798" y="2955648"/>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Freeform 9">
              <a:extLst>
                <a:ext uri="{FF2B5EF4-FFF2-40B4-BE49-F238E27FC236}">
                  <a16:creationId xmlns:a16="http://schemas.microsoft.com/office/drawing/2014/main" id="{C6DBD547-36C6-444F-8BE6-1AE3743EF388}"/>
                </a:ext>
              </a:extLst>
            </p:cNvPr>
            <p:cNvSpPr>
              <a:spLocks noEditPoints="1"/>
            </p:cNvSpPr>
            <p:nvPr/>
          </p:nvSpPr>
          <p:spPr bwMode="black">
            <a:xfrm>
              <a:off x="5871798" y="3390392"/>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 name="Freeform 9">
              <a:extLst>
                <a:ext uri="{FF2B5EF4-FFF2-40B4-BE49-F238E27FC236}">
                  <a16:creationId xmlns:a16="http://schemas.microsoft.com/office/drawing/2014/main" id="{325E24AA-A7F6-4F4F-B8CC-00BBDBE88CBA}"/>
                </a:ext>
              </a:extLst>
            </p:cNvPr>
            <p:cNvSpPr>
              <a:spLocks noEditPoints="1"/>
            </p:cNvSpPr>
            <p:nvPr/>
          </p:nvSpPr>
          <p:spPr bwMode="black">
            <a:xfrm>
              <a:off x="5871798" y="3825136"/>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Freeform 9">
              <a:extLst>
                <a:ext uri="{FF2B5EF4-FFF2-40B4-BE49-F238E27FC236}">
                  <a16:creationId xmlns:a16="http://schemas.microsoft.com/office/drawing/2014/main" id="{B70A3F87-E344-45F7-861E-B307AEC7F930}"/>
                </a:ext>
              </a:extLst>
            </p:cNvPr>
            <p:cNvSpPr>
              <a:spLocks noEditPoints="1"/>
            </p:cNvSpPr>
            <p:nvPr/>
          </p:nvSpPr>
          <p:spPr bwMode="black">
            <a:xfrm>
              <a:off x="5884519" y="469462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Freeform 9">
              <a:extLst>
                <a:ext uri="{FF2B5EF4-FFF2-40B4-BE49-F238E27FC236}">
                  <a16:creationId xmlns:a16="http://schemas.microsoft.com/office/drawing/2014/main" id="{02E64144-4319-497A-9FA4-200BA0890081}"/>
                </a:ext>
              </a:extLst>
            </p:cNvPr>
            <p:cNvSpPr>
              <a:spLocks noEditPoints="1"/>
            </p:cNvSpPr>
            <p:nvPr/>
          </p:nvSpPr>
          <p:spPr bwMode="black">
            <a:xfrm>
              <a:off x="5870761" y="4263181"/>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3" name="Freeform 9">
            <a:extLst>
              <a:ext uri="{FF2B5EF4-FFF2-40B4-BE49-F238E27FC236}">
                <a16:creationId xmlns:a16="http://schemas.microsoft.com/office/drawing/2014/main" id="{015AE45B-39D5-45DC-886A-853EFD64EA84}"/>
              </a:ext>
            </a:extLst>
          </p:cNvPr>
          <p:cNvSpPr>
            <a:spLocks noEditPoints="1"/>
          </p:cNvSpPr>
          <p:nvPr/>
        </p:nvSpPr>
        <p:spPr bwMode="black">
          <a:xfrm>
            <a:off x="5614356" y="5468667"/>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15335862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37AC480-9EFB-440F-B61A-1E45347D873A}"/>
              </a:ext>
            </a:extLst>
          </p:cNvPr>
          <p:cNvSpPr>
            <a:spLocks noGrp="1"/>
          </p:cNvSpPr>
          <p:nvPr>
            <p:ph type="title"/>
          </p:nvPr>
        </p:nvSpPr>
        <p:spPr>
          <a:xfrm>
            <a:off x="249382" y="347359"/>
            <a:ext cx="10515600" cy="618548"/>
          </a:xfrm>
        </p:spPr>
        <p:txBody>
          <a:bodyPr/>
          <a:lstStyle/>
          <a:p>
            <a:r>
              <a:rPr lang="en-US" altLang="ko-KR" dirty="0"/>
              <a:t>Azure Data Services</a:t>
            </a:r>
            <a:endParaRPr lang="ko-KR" altLang="en-US" dirty="0"/>
          </a:p>
        </p:txBody>
      </p:sp>
      <p:pic>
        <p:nvPicPr>
          <p:cNvPr id="3" name="그림 2">
            <a:extLst>
              <a:ext uri="{FF2B5EF4-FFF2-40B4-BE49-F238E27FC236}">
                <a16:creationId xmlns:a16="http://schemas.microsoft.com/office/drawing/2014/main" id="{A5C89107-2335-44B9-BC7A-7916263B83DC}"/>
              </a:ext>
            </a:extLst>
          </p:cNvPr>
          <p:cNvPicPr>
            <a:picLocks noChangeAspect="1"/>
          </p:cNvPicPr>
          <p:nvPr/>
        </p:nvPicPr>
        <p:blipFill>
          <a:blip r:embed="rId2"/>
          <a:stretch>
            <a:fillRect/>
          </a:stretch>
        </p:blipFill>
        <p:spPr>
          <a:xfrm>
            <a:off x="2367767" y="1324025"/>
            <a:ext cx="7895004" cy="5011346"/>
          </a:xfrm>
          <a:prstGeom prst="rect">
            <a:avLst/>
          </a:prstGeom>
        </p:spPr>
      </p:pic>
    </p:spTree>
    <p:extLst>
      <p:ext uri="{BB962C8B-B14F-4D97-AF65-F5344CB8AC3E}">
        <p14:creationId xmlns:p14="http://schemas.microsoft.com/office/powerpoint/2010/main" val="881249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defTabSz="914400">
              <a:defRPr/>
            </a:pPr>
            <a:r>
              <a:rPr kumimoji="1" lang="ko-KR" altLang="en-US" sz="4000" dirty="0"/>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defTabSz="896455" latinLnBrk="0">
              <a:defRPr/>
            </a:pPr>
            <a:endParaRPr lang="ko-KR" altLang="en-US" sz="784" kern="0" dirty="0">
              <a:gradFill>
                <a:gsLst>
                  <a:gs pos="0">
                    <a:srgbClr val="FFFFFF"/>
                  </a:gs>
                  <a:gs pos="100000">
                    <a:srgbClr val="FFFFFF"/>
                  </a:gs>
                </a:gsLst>
                <a:lin ang="5400000" scaled="0"/>
              </a:gradFill>
              <a:latin typeface="Segoe UI"/>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defTabSz="896455" latinLnBrk="0">
              <a:defRPr/>
            </a:pPr>
            <a:endParaRPr lang="ko-KR" altLang="en-US" sz="784" kern="0" dirty="0">
              <a:gradFill>
                <a:gsLst>
                  <a:gs pos="0">
                    <a:srgbClr val="FFFFFF"/>
                  </a:gs>
                  <a:gs pos="100000">
                    <a:srgbClr val="FFFFFF"/>
                  </a:gs>
                </a:gsLst>
                <a:lin ang="5400000" scaled="0"/>
              </a:gradFill>
              <a:latin typeface="Segoe UI"/>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a:gradFill>
                  <a:gsLst>
                    <a:gs pos="2917">
                      <a:srgbClr val="505050"/>
                    </a:gs>
                    <a:gs pos="30000">
                      <a:srgbClr val="505050"/>
                    </a:gs>
                  </a:gsLst>
                  <a:lin ang="5400000" scaled="0"/>
                </a:gradFill>
                <a:latin typeface="Segoe UI"/>
              </a:rPr>
              <a:t>Azure </a:t>
            </a:r>
            <a:r>
              <a:rPr lang="ko-KR" altLang="en-US" sz="1568" dirty="0">
                <a:gradFill>
                  <a:gsLst>
                    <a:gs pos="2917">
                      <a:srgbClr val="505050"/>
                    </a:gs>
                    <a:gs pos="30000">
                      <a:srgbClr val="505050"/>
                    </a:gs>
                  </a:gsLst>
                  <a:lin ang="5400000" scaled="0"/>
                </a:gradFill>
                <a:latin typeface="Segoe UI"/>
              </a:rPr>
              <a:t>구독</a:t>
            </a:r>
            <a:endParaRPr lang="en-US" sz="1568" dirty="0">
              <a:gradFill>
                <a:gsLst>
                  <a:gs pos="2917">
                    <a:srgbClr val="505050"/>
                  </a:gs>
                  <a:gs pos="30000">
                    <a:srgbClr val="505050"/>
                  </a:gs>
                </a:gsLst>
                <a:lin ang="5400000" scaled="0"/>
              </a:gradFill>
              <a:latin typeface="Segoe UI"/>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solidFill>
                  <a:schemeClr val="accent5">
                    <a:lumMod val="75000"/>
                  </a:schemeClr>
                </a:solidFill>
                <a:latin typeface="Segoe UI"/>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gradFill>
                  <a:gsLst>
                    <a:gs pos="2917">
                      <a:srgbClr val="505050"/>
                    </a:gs>
                    <a:gs pos="30000">
                      <a:srgbClr val="505050"/>
                    </a:gs>
                  </a:gsLst>
                  <a:lin ang="5400000" scaled="0"/>
                </a:gradFill>
                <a:latin typeface="Segoe UI"/>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gradFill>
                  <a:gsLst>
                    <a:gs pos="2917">
                      <a:srgbClr val="505050"/>
                    </a:gs>
                    <a:gs pos="30000">
                      <a:srgbClr val="505050"/>
                    </a:gs>
                  </a:gsLst>
                  <a:lin ang="5400000" scaled="0"/>
                </a:gradFill>
                <a:latin typeface="Segoe UI"/>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gradFill>
                  <a:gsLst>
                    <a:gs pos="2917">
                      <a:srgbClr val="505050"/>
                    </a:gs>
                    <a:gs pos="30000">
                      <a:srgbClr val="505050"/>
                    </a:gs>
                  </a:gsLst>
                  <a:lin ang="5400000" scaled="0"/>
                </a:gradFill>
                <a:latin typeface="Segoe UI"/>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solidFill>
                  <a:schemeClr val="accent5">
                    <a:lumMod val="75000"/>
                  </a:schemeClr>
                </a:solidFill>
                <a:latin typeface="Segoe UI"/>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gradFill>
                  <a:gsLst>
                    <a:gs pos="2917">
                      <a:srgbClr val="505050"/>
                    </a:gs>
                    <a:gs pos="30000">
                      <a:srgbClr val="505050"/>
                    </a:gs>
                  </a:gsLst>
                  <a:lin ang="5400000" scaled="0"/>
                </a:gradFill>
                <a:latin typeface="Segoe UI"/>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gradFill>
                  <a:gsLst>
                    <a:gs pos="2917">
                      <a:srgbClr val="505050"/>
                    </a:gs>
                    <a:gs pos="30000">
                      <a:srgbClr val="505050"/>
                    </a:gs>
                  </a:gsLst>
                  <a:lin ang="5400000" scaled="0"/>
                </a:gradFill>
                <a:latin typeface="Segoe UI"/>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gradFill>
                  <a:gsLst>
                    <a:gs pos="2917">
                      <a:srgbClr val="505050"/>
                    </a:gs>
                    <a:gs pos="30000">
                      <a:srgbClr val="505050"/>
                    </a:gs>
                  </a:gsLst>
                  <a:lin ang="5400000" scaled="0"/>
                </a:gradFill>
                <a:latin typeface="Segoe UI"/>
              </a:rPr>
              <a:t>Directories/</a:t>
            </a:r>
          </a:p>
          <a:p>
            <a:pPr defTabSz="914437">
              <a:lnSpc>
                <a:spcPct val="90000"/>
              </a:lnSpc>
              <a:spcAft>
                <a:spcPts val="588"/>
              </a:spcAft>
              <a:defRPr/>
            </a:pPr>
            <a:r>
              <a:rPr lang="en-US" sz="1568" dirty="0">
                <a:gradFill>
                  <a:gsLst>
                    <a:gs pos="2917">
                      <a:srgbClr val="505050"/>
                    </a:gs>
                    <a:gs pos="30000">
                      <a:srgbClr val="505050"/>
                    </a:gs>
                  </a:gsLst>
                  <a:lin ang="5400000" scaled="0"/>
                </a:gradFill>
                <a:latin typeface="Segoe UI"/>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gradFill>
                  <a:gsLst>
                    <a:gs pos="2917">
                      <a:srgbClr val="505050"/>
                    </a:gs>
                    <a:gs pos="30000">
                      <a:srgbClr val="505050"/>
                    </a:gs>
                  </a:gsLst>
                  <a:lin ang="5400000" scaled="0"/>
                </a:gradFill>
                <a:latin typeface="Segoe UI"/>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gradFill>
                  <a:gsLst>
                    <a:gs pos="2917">
                      <a:srgbClr val="505050"/>
                    </a:gs>
                    <a:gs pos="30000">
                      <a:srgbClr val="505050"/>
                    </a:gs>
                  </a:gsLst>
                  <a:lin ang="5400000" scaled="0"/>
                </a:gradFill>
                <a:latin typeface="Segoe UI"/>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gradFill>
                  <a:gsLst>
                    <a:gs pos="2917">
                      <a:srgbClr val="505050"/>
                    </a:gs>
                    <a:gs pos="30000">
                      <a:srgbClr val="505050"/>
                    </a:gs>
                  </a:gsLst>
                  <a:lin ang="5400000" scaled="0"/>
                </a:gradFill>
                <a:latin typeface="Segoe UI"/>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437">
              <a:lnSpc>
                <a:spcPct val="90000"/>
              </a:lnSpc>
              <a:spcAft>
                <a:spcPts val="588"/>
              </a:spcAft>
              <a:defRPr/>
            </a:pPr>
            <a:r>
              <a:rPr lang="en-US" sz="1568" dirty="0">
                <a:gradFill>
                  <a:gsLst>
                    <a:gs pos="2917">
                      <a:srgbClr val="505050"/>
                    </a:gs>
                    <a:gs pos="30000">
                      <a:srgbClr val="505050"/>
                    </a:gs>
                  </a:gsLst>
                  <a:lin ang="5400000" scaled="0"/>
                </a:gradFill>
                <a:latin typeface="Segoe UI"/>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r>
              <a:rPr lang="ko-KR" altLang="en-US" sz="2400" dirty="0"/>
              <a:t>내구성</a:t>
            </a:r>
            <a:r>
              <a:rPr lang="en-US" altLang="ko-KR" sz="2400" dirty="0"/>
              <a:t>, </a:t>
            </a:r>
            <a:r>
              <a:rPr lang="ko-KR" altLang="en-US" sz="2400" dirty="0"/>
              <a:t>가용성 및 확장성이 뛰어난 클라우드 저장소 서비스</a:t>
            </a:r>
            <a:endParaRPr lang="en-US" sz="2400" dirty="0"/>
          </a:p>
        </p:txBody>
      </p:sp>
    </p:spTree>
    <p:extLst>
      <p:ext uri="{BB962C8B-B14F-4D97-AF65-F5344CB8AC3E}">
        <p14:creationId xmlns:p14="http://schemas.microsoft.com/office/powerpoint/2010/main" val="29472308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3"/>
          <p:cNvSpPr txBox="1">
            <a:spLocks/>
          </p:cNvSpPr>
          <p:nvPr/>
        </p:nvSpPr>
        <p:spPr>
          <a:xfrm>
            <a:off x="217347" y="308169"/>
            <a:ext cx="11887877" cy="917445"/>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4704" b="0" kern="1200" cap="none" spc="-100" baseline="0">
                <a:ln w="3175">
                  <a:noFill/>
                </a:ln>
                <a:solidFill>
                  <a:schemeClr val="bg1"/>
                </a:solidFill>
                <a:effectLst/>
                <a:latin typeface="+mj-lt"/>
                <a:ea typeface="+mn-ea"/>
                <a:cs typeface="Segoe UI" pitchFamily="34" charset="0"/>
              </a:defRPr>
            </a:lvl1pPr>
          </a:lstStyle>
          <a:p>
            <a:pPr defTabSz="896182">
              <a:defRPr/>
            </a:pPr>
            <a:endParaRPr lang="en-US" sz="4402" spc="-98"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3" name="Text Placeholder 2"/>
          <p:cNvSpPr>
            <a:spLocks noGrp="1"/>
          </p:cNvSpPr>
          <p:nvPr>
            <p:ph type="body" sz="quarter" idx="10"/>
          </p:nvPr>
        </p:nvSpPr>
        <p:spPr/>
        <p:txBody>
          <a:bodyPr>
            <a:normAutofit fontScale="92500" lnSpcReduction="20000"/>
          </a:bodyPr>
          <a:lstStyle/>
          <a:p>
            <a:pPr>
              <a:spcBef>
                <a:spcPct val="0"/>
              </a:spcBef>
            </a:pPr>
            <a:r>
              <a:rPr kumimoji="1" lang="en-US" sz="4000" dirty="0">
                <a:solidFill>
                  <a:schemeClr val="tx1"/>
                </a:solidFill>
                <a:latin typeface="+mj-lt"/>
                <a:ea typeface="+mj-ea"/>
                <a:cs typeface="+mj-cs"/>
              </a:rPr>
              <a:t>IoT (Internet of Things)</a:t>
            </a:r>
          </a:p>
        </p:txBody>
      </p:sp>
      <p:sp>
        <p:nvSpPr>
          <p:cNvPr id="69" name="Rectangle 68"/>
          <p:cNvSpPr/>
          <p:nvPr/>
        </p:nvSpPr>
        <p:spPr>
          <a:xfrm>
            <a:off x="2607375" y="2304153"/>
            <a:ext cx="2182307" cy="2158091"/>
          </a:xfrm>
          <a:prstGeom prst="rect">
            <a:avLst/>
          </a:prstGeom>
          <a:solidFill>
            <a:srgbClr val="5C2D91"/>
          </a:solidFill>
          <a:ln>
            <a:noFill/>
          </a:ln>
          <a:effectLst/>
        </p:spPr>
        <p:style>
          <a:lnRef idx="1">
            <a:schemeClr val="accent1"/>
          </a:lnRef>
          <a:fillRef idx="3">
            <a:schemeClr val="accent1"/>
          </a:fillRef>
          <a:effectRef idx="2">
            <a:schemeClr val="accent1"/>
          </a:effectRef>
          <a:fontRef idx="minor">
            <a:schemeClr val="lt1"/>
          </a:fontRef>
        </p:style>
        <p:txBody>
          <a:bodyPr lIns="179259" tIns="89630" rtlCol="0" anchor="t"/>
          <a:lstStyle/>
          <a:p>
            <a:pPr defTabSz="914367" latinLnBrk="0">
              <a:defRPr/>
            </a:pPr>
            <a:r>
              <a:rPr lang="ko-KR" altLang="en-US" sz="2800"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rPr>
              <a:t>연결성</a:t>
            </a:r>
            <a:endParaRPr lang="en-US" sz="2800"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grpSp>
        <p:nvGrpSpPr>
          <p:cNvPr id="70" name="Group 69"/>
          <p:cNvGrpSpPr/>
          <p:nvPr/>
        </p:nvGrpSpPr>
        <p:grpSpPr>
          <a:xfrm>
            <a:off x="3853369" y="3613432"/>
            <a:ext cx="764700" cy="701821"/>
            <a:chOff x="13581063" y="-434975"/>
            <a:chExt cx="3236912" cy="3236913"/>
          </a:xfrm>
          <a:solidFill>
            <a:schemeClr val="bg2"/>
          </a:solidFill>
        </p:grpSpPr>
        <p:sp>
          <p:nvSpPr>
            <p:cNvPr id="71" name="Oval 5"/>
            <p:cNvSpPr>
              <a:spLocks noChangeArrowheads="1"/>
            </p:cNvSpPr>
            <p:nvPr/>
          </p:nvSpPr>
          <p:spPr bwMode="auto">
            <a:xfrm>
              <a:off x="15986125" y="1970088"/>
              <a:ext cx="819150" cy="820738"/>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72" name="Freeform 6"/>
            <p:cNvSpPr>
              <a:spLocks/>
            </p:cNvSpPr>
            <p:nvPr/>
          </p:nvSpPr>
          <p:spPr bwMode="auto">
            <a:xfrm>
              <a:off x="15086013" y="1071563"/>
              <a:ext cx="1731962" cy="1730375"/>
            </a:xfrm>
            <a:custGeom>
              <a:avLst/>
              <a:gdLst>
                <a:gd name="T0" fmla="*/ 88 w 460"/>
                <a:gd name="T1" fmla="*/ 460 h 460"/>
                <a:gd name="T2" fmla="*/ 0 w 460"/>
                <a:gd name="T3" fmla="*/ 460 h 460"/>
                <a:gd name="T4" fmla="*/ 460 w 460"/>
                <a:gd name="T5" fmla="*/ 0 h 460"/>
                <a:gd name="T6" fmla="*/ 460 w 460"/>
                <a:gd name="T7" fmla="*/ 88 h 460"/>
                <a:gd name="T8" fmla="*/ 88 w 460"/>
                <a:gd name="T9" fmla="*/ 460 h 460"/>
              </a:gdLst>
              <a:ahLst/>
              <a:cxnLst>
                <a:cxn ang="0">
                  <a:pos x="T0" y="T1"/>
                </a:cxn>
                <a:cxn ang="0">
                  <a:pos x="T2" y="T3"/>
                </a:cxn>
                <a:cxn ang="0">
                  <a:pos x="T4" y="T5"/>
                </a:cxn>
                <a:cxn ang="0">
                  <a:pos x="T6" y="T7"/>
                </a:cxn>
                <a:cxn ang="0">
                  <a:pos x="T8" y="T9"/>
                </a:cxn>
              </a:cxnLst>
              <a:rect l="0" t="0" r="r" b="b"/>
              <a:pathLst>
                <a:path w="460" h="460">
                  <a:moveTo>
                    <a:pt x="88" y="460"/>
                  </a:moveTo>
                  <a:cubicBezTo>
                    <a:pt x="0" y="460"/>
                    <a:pt x="0" y="460"/>
                    <a:pt x="0" y="460"/>
                  </a:cubicBezTo>
                  <a:cubicBezTo>
                    <a:pt x="0" y="206"/>
                    <a:pt x="206" y="0"/>
                    <a:pt x="460" y="0"/>
                  </a:cubicBezTo>
                  <a:cubicBezTo>
                    <a:pt x="460" y="88"/>
                    <a:pt x="460" y="88"/>
                    <a:pt x="460" y="88"/>
                  </a:cubicBezTo>
                  <a:cubicBezTo>
                    <a:pt x="255" y="88"/>
                    <a:pt x="88" y="255"/>
                    <a:pt x="88" y="4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73" name="Freeform 7"/>
            <p:cNvSpPr>
              <a:spLocks/>
            </p:cNvSpPr>
            <p:nvPr/>
          </p:nvSpPr>
          <p:spPr bwMode="auto">
            <a:xfrm>
              <a:off x="14333538" y="319088"/>
              <a:ext cx="2484437" cy="2482850"/>
            </a:xfrm>
            <a:custGeom>
              <a:avLst/>
              <a:gdLst>
                <a:gd name="T0" fmla="*/ 88 w 660"/>
                <a:gd name="T1" fmla="*/ 660 h 660"/>
                <a:gd name="T2" fmla="*/ 0 w 660"/>
                <a:gd name="T3" fmla="*/ 660 h 660"/>
                <a:gd name="T4" fmla="*/ 660 w 660"/>
                <a:gd name="T5" fmla="*/ 0 h 660"/>
                <a:gd name="T6" fmla="*/ 660 w 660"/>
                <a:gd name="T7" fmla="*/ 88 h 660"/>
                <a:gd name="T8" fmla="*/ 88 w 660"/>
                <a:gd name="T9" fmla="*/ 660 h 660"/>
              </a:gdLst>
              <a:ahLst/>
              <a:cxnLst>
                <a:cxn ang="0">
                  <a:pos x="T0" y="T1"/>
                </a:cxn>
                <a:cxn ang="0">
                  <a:pos x="T2" y="T3"/>
                </a:cxn>
                <a:cxn ang="0">
                  <a:pos x="T4" y="T5"/>
                </a:cxn>
                <a:cxn ang="0">
                  <a:pos x="T6" y="T7"/>
                </a:cxn>
                <a:cxn ang="0">
                  <a:pos x="T8" y="T9"/>
                </a:cxn>
              </a:cxnLst>
              <a:rect l="0" t="0" r="r" b="b"/>
              <a:pathLst>
                <a:path w="660" h="660">
                  <a:moveTo>
                    <a:pt x="88" y="660"/>
                  </a:moveTo>
                  <a:cubicBezTo>
                    <a:pt x="0" y="660"/>
                    <a:pt x="0" y="660"/>
                    <a:pt x="0" y="660"/>
                  </a:cubicBezTo>
                  <a:cubicBezTo>
                    <a:pt x="0" y="296"/>
                    <a:pt x="296" y="0"/>
                    <a:pt x="660" y="0"/>
                  </a:cubicBezTo>
                  <a:cubicBezTo>
                    <a:pt x="660" y="88"/>
                    <a:pt x="660" y="88"/>
                    <a:pt x="660" y="88"/>
                  </a:cubicBezTo>
                  <a:cubicBezTo>
                    <a:pt x="345" y="88"/>
                    <a:pt x="88" y="345"/>
                    <a:pt x="88" y="6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74" name="Freeform 8"/>
            <p:cNvSpPr>
              <a:spLocks/>
            </p:cNvSpPr>
            <p:nvPr/>
          </p:nvSpPr>
          <p:spPr bwMode="auto">
            <a:xfrm>
              <a:off x="13581063" y="-434975"/>
              <a:ext cx="3236912" cy="3236913"/>
            </a:xfrm>
            <a:custGeom>
              <a:avLst/>
              <a:gdLst>
                <a:gd name="T0" fmla="*/ 88 w 860"/>
                <a:gd name="T1" fmla="*/ 860 h 860"/>
                <a:gd name="T2" fmla="*/ 0 w 860"/>
                <a:gd name="T3" fmla="*/ 860 h 860"/>
                <a:gd name="T4" fmla="*/ 252 w 860"/>
                <a:gd name="T5" fmla="*/ 252 h 860"/>
                <a:gd name="T6" fmla="*/ 860 w 860"/>
                <a:gd name="T7" fmla="*/ 0 h 860"/>
                <a:gd name="T8" fmla="*/ 860 w 860"/>
                <a:gd name="T9" fmla="*/ 88 h 860"/>
                <a:gd name="T10" fmla="*/ 88 w 860"/>
                <a:gd name="T11" fmla="*/ 860 h 860"/>
              </a:gdLst>
              <a:ahLst/>
              <a:cxnLst>
                <a:cxn ang="0">
                  <a:pos x="T0" y="T1"/>
                </a:cxn>
                <a:cxn ang="0">
                  <a:pos x="T2" y="T3"/>
                </a:cxn>
                <a:cxn ang="0">
                  <a:pos x="T4" y="T5"/>
                </a:cxn>
                <a:cxn ang="0">
                  <a:pos x="T6" y="T7"/>
                </a:cxn>
                <a:cxn ang="0">
                  <a:pos x="T8" y="T9"/>
                </a:cxn>
                <a:cxn ang="0">
                  <a:pos x="T10" y="T11"/>
                </a:cxn>
              </a:cxnLst>
              <a:rect l="0" t="0" r="r" b="b"/>
              <a:pathLst>
                <a:path w="860" h="860">
                  <a:moveTo>
                    <a:pt x="88" y="860"/>
                  </a:moveTo>
                  <a:cubicBezTo>
                    <a:pt x="0" y="860"/>
                    <a:pt x="0" y="860"/>
                    <a:pt x="0" y="860"/>
                  </a:cubicBezTo>
                  <a:cubicBezTo>
                    <a:pt x="0" y="630"/>
                    <a:pt x="89" y="414"/>
                    <a:pt x="252" y="252"/>
                  </a:cubicBezTo>
                  <a:cubicBezTo>
                    <a:pt x="414" y="89"/>
                    <a:pt x="630" y="0"/>
                    <a:pt x="860" y="0"/>
                  </a:cubicBezTo>
                  <a:cubicBezTo>
                    <a:pt x="860" y="88"/>
                    <a:pt x="860" y="88"/>
                    <a:pt x="860" y="88"/>
                  </a:cubicBezTo>
                  <a:cubicBezTo>
                    <a:pt x="434" y="88"/>
                    <a:pt x="88" y="434"/>
                    <a:pt x="88" y="8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grpSp>
      <p:sp>
        <p:nvSpPr>
          <p:cNvPr id="75" name="Rectangle 74"/>
          <p:cNvSpPr/>
          <p:nvPr/>
        </p:nvSpPr>
        <p:spPr>
          <a:xfrm>
            <a:off x="4940000" y="2316750"/>
            <a:ext cx="2175704" cy="2158091"/>
          </a:xfrm>
          <a:prstGeom prst="rect">
            <a:avLst/>
          </a:prstGeom>
          <a:solidFill>
            <a:srgbClr val="D83B01"/>
          </a:solidFill>
          <a:ln>
            <a:noFill/>
          </a:ln>
          <a:effectLst/>
        </p:spPr>
        <p:style>
          <a:lnRef idx="1">
            <a:schemeClr val="accent1"/>
          </a:lnRef>
          <a:fillRef idx="3">
            <a:schemeClr val="accent1"/>
          </a:fillRef>
          <a:effectRef idx="2">
            <a:schemeClr val="accent1"/>
          </a:effectRef>
          <a:fontRef idx="minor">
            <a:schemeClr val="lt1"/>
          </a:fontRef>
        </p:style>
        <p:txBody>
          <a:bodyPr lIns="179259" tIns="89630" rtlCol="0" anchor="t"/>
          <a:lstStyle/>
          <a:p>
            <a:pPr defTabSz="914367" latinLnBrk="0">
              <a:defRPr/>
            </a:pPr>
            <a:r>
              <a:rPr lang="ko-KR" altLang="en-US" sz="2941"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rPr>
              <a:t>데이터</a:t>
            </a:r>
            <a:endParaRPr lang="en-US" sz="2941"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grpSp>
        <p:nvGrpSpPr>
          <p:cNvPr id="76" name="Group 75"/>
          <p:cNvGrpSpPr/>
          <p:nvPr/>
        </p:nvGrpSpPr>
        <p:grpSpPr>
          <a:xfrm>
            <a:off x="6183602" y="3528284"/>
            <a:ext cx="729597" cy="783510"/>
            <a:chOff x="-5364163" y="-2738437"/>
            <a:chExt cx="4327525" cy="4054475"/>
          </a:xfrm>
          <a:solidFill>
            <a:schemeClr val="bg2"/>
          </a:solidFill>
        </p:grpSpPr>
        <p:sp>
          <p:nvSpPr>
            <p:cNvPr id="77"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78"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79"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0"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1"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2"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3"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4" name="Freeform 12"/>
            <p:cNvSpPr>
              <a:spLocks noEditPoints="1"/>
            </p:cNvSpPr>
            <p:nvPr/>
          </p:nvSpPr>
          <p:spPr bwMode="auto">
            <a:xfrm>
              <a:off x="-1792288" y="-1246187"/>
              <a:ext cx="755650" cy="1076325"/>
            </a:xfrm>
            <a:custGeom>
              <a:avLst/>
              <a:gdLst>
                <a:gd name="T0" fmla="*/ 99 w 201"/>
                <a:gd name="T1" fmla="*/ 286 h 286"/>
                <a:gd name="T2" fmla="*/ 174 w 201"/>
                <a:gd name="T3" fmla="*/ 249 h 286"/>
                <a:gd name="T4" fmla="*/ 201 w 201"/>
                <a:gd name="T5" fmla="*/ 141 h 286"/>
                <a:gd name="T6" fmla="*/ 104 w 201"/>
                <a:gd name="T7" fmla="*/ 0 h 286"/>
                <a:gd name="T8" fmla="*/ 27 w 201"/>
                <a:gd name="T9" fmla="*/ 38 h 286"/>
                <a:gd name="T10" fmla="*/ 0 w 201"/>
                <a:gd name="T11" fmla="*/ 148 h 286"/>
                <a:gd name="T12" fmla="*/ 99 w 201"/>
                <a:gd name="T13" fmla="*/ 286 h 286"/>
                <a:gd name="T14" fmla="*/ 102 w 201"/>
                <a:gd name="T15" fmla="*/ 47 h 286"/>
                <a:gd name="T16" fmla="*/ 139 w 201"/>
                <a:gd name="T17" fmla="*/ 143 h 286"/>
                <a:gd name="T18" fmla="*/ 101 w 201"/>
                <a:gd name="T19" fmla="*/ 240 h 286"/>
                <a:gd name="T20" fmla="*/ 62 w 201"/>
                <a:gd name="T21" fmla="*/ 146 h 286"/>
                <a:gd name="T22" fmla="*/ 102 w 201"/>
                <a:gd name="T23" fmla="*/ 47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99" y="286"/>
                  </a:moveTo>
                  <a:cubicBezTo>
                    <a:pt x="132" y="286"/>
                    <a:pt x="157" y="274"/>
                    <a:pt x="174" y="249"/>
                  </a:cubicBezTo>
                  <a:cubicBezTo>
                    <a:pt x="192" y="224"/>
                    <a:pt x="201" y="188"/>
                    <a:pt x="201" y="141"/>
                  </a:cubicBezTo>
                  <a:cubicBezTo>
                    <a:pt x="201" y="47"/>
                    <a:pt x="169" y="0"/>
                    <a:pt x="104" y="0"/>
                  </a:cubicBezTo>
                  <a:cubicBezTo>
                    <a:pt x="70" y="0"/>
                    <a:pt x="45" y="13"/>
                    <a:pt x="27" y="38"/>
                  </a:cubicBezTo>
                  <a:cubicBezTo>
                    <a:pt x="9" y="63"/>
                    <a:pt x="0" y="100"/>
                    <a:pt x="0" y="148"/>
                  </a:cubicBezTo>
                  <a:cubicBezTo>
                    <a:pt x="0" y="240"/>
                    <a:pt x="33" y="286"/>
                    <a:pt x="99" y="286"/>
                  </a:cubicBezTo>
                  <a:close/>
                  <a:moveTo>
                    <a:pt x="102" y="47"/>
                  </a:moveTo>
                  <a:cubicBezTo>
                    <a:pt x="126" y="47"/>
                    <a:pt x="139" y="79"/>
                    <a:pt x="139" y="143"/>
                  </a:cubicBezTo>
                  <a:cubicBezTo>
                    <a:pt x="139" y="207"/>
                    <a:pt x="126" y="240"/>
                    <a:pt x="101" y="240"/>
                  </a:cubicBezTo>
                  <a:cubicBezTo>
                    <a:pt x="75" y="240"/>
                    <a:pt x="62" y="208"/>
                    <a:pt x="62" y="146"/>
                  </a:cubicBezTo>
                  <a:cubicBezTo>
                    <a:pt x="62" y="80"/>
                    <a:pt x="75" y="47"/>
                    <a:pt x="102" y="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5"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6"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7"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8"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9"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90"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91"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grpSp>
      <p:sp>
        <p:nvSpPr>
          <p:cNvPr id="92" name="Rectangle 91"/>
          <p:cNvSpPr/>
          <p:nvPr/>
        </p:nvSpPr>
        <p:spPr>
          <a:xfrm>
            <a:off x="7266023" y="2326407"/>
            <a:ext cx="2185657" cy="2158091"/>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lIns="179259" tIns="89630" rtlCol="0" anchor="t"/>
          <a:lstStyle/>
          <a:p>
            <a:pPr defTabSz="914367" latinLnBrk="0">
              <a:defRPr/>
            </a:pPr>
            <a:r>
              <a:rPr lang="ko-KR" altLang="en-US" sz="2941"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rPr>
              <a:t>분석</a:t>
            </a:r>
            <a:endParaRPr lang="en-US" sz="2941"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grpSp>
        <p:nvGrpSpPr>
          <p:cNvPr id="93" name="Group 92"/>
          <p:cNvGrpSpPr/>
          <p:nvPr/>
        </p:nvGrpSpPr>
        <p:grpSpPr>
          <a:xfrm>
            <a:off x="8143916" y="3432168"/>
            <a:ext cx="1160695" cy="874361"/>
            <a:chOff x="15319375" y="-157163"/>
            <a:chExt cx="2720976" cy="2047876"/>
          </a:xfrm>
          <a:solidFill>
            <a:schemeClr val="bg1"/>
          </a:solidFill>
        </p:grpSpPr>
        <p:sp>
          <p:nvSpPr>
            <p:cNvPr id="94" name="Freeform 12"/>
            <p:cNvSpPr>
              <a:spLocks/>
            </p:cNvSpPr>
            <p:nvPr/>
          </p:nvSpPr>
          <p:spPr bwMode="auto">
            <a:xfrm>
              <a:off x="16271875" y="1343025"/>
              <a:ext cx="222250" cy="547688"/>
            </a:xfrm>
            <a:custGeom>
              <a:avLst/>
              <a:gdLst>
                <a:gd name="T0" fmla="*/ 0 w 140"/>
                <a:gd name="T1" fmla="*/ 0 h 345"/>
                <a:gd name="T2" fmla="*/ 140 w 140"/>
                <a:gd name="T3" fmla="*/ 0 h 345"/>
                <a:gd name="T4" fmla="*/ 140 w 140"/>
                <a:gd name="T5" fmla="*/ 345 h 345"/>
                <a:gd name="T6" fmla="*/ 0 w 140"/>
                <a:gd name="T7" fmla="*/ 345 h 345"/>
                <a:gd name="T8" fmla="*/ 0 w 140"/>
                <a:gd name="T9" fmla="*/ 0 h 345"/>
                <a:gd name="T10" fmla="*/ 0 w 140"/>
                <a:gd name="T11" fmla="*/ 0 h 345"/>
              </a:gdLst>
              <a:ahLst/>
              <a:cxnLst>
                <a:cxn ang="0">
                  <a:pos x="T0" y="T1"/>
                </a:cxn>
                <a:cxn ang="0">
                  <a:pos x="T2" y="T3"/>
                </a:cxn>
                <a:cxn ang="0">
                  <a:pos x="T4" y="T5"/>
                </a:cxn>
                <a:cxn ang="0">
                  <a:pos x="T6" y="T7"/>
                </a:cxn>
                <a:cxn ang="0">
                  <a:pos x="T8" y="T9"/>
                </a:cxn>
                <a:cxn ang="0">
                  <a:pos x="T10" y="T11"/>
                </a:cxn>
              </a:cxnLst>
              <a:rect l="0" t="0" r="r" b="b"/>
              <a:pathLst>
                <a:path w="140" h="345">
                  <a:moveTo>
                    <a:pt x="0" y="0"/>
                  </a:moveTo>
                  <a:lnTo>
                    <a:pt x="140" y="0"/>
                  </a:lnTo>
                  <a:lnTo>
                    <a:pt x="140" y="345"/>
                  </a:lnTo>
                  <a:lnTo>
                    <a:pt x="0" y="345"/>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95" name="Freeform 13"/>
            <p:cNvSpPr>
              <a:spLocks/>
            </p:cNvSpPr>
            <p:nvPr/>
          </p:nvSpPr>
          <p:spPr bwMode="auto">
            <a:xfrm>
              <a:off x="15955963" y="411162"/>
              <a:ext cx="225425" cy="1479551"/>
            </a:xfrm>
            <a:custGeom>
              <a:avLst/>
              <a:gdLst>
                <a:gd name="T0" fmla="*/ 0 w 142"/>
                <a:gd name="T1" fmla="*/ 0 h 932"/>
                <a:gd name="T2" fmla="*/ 142 w 142"/>
                <a:gd name="T3" fmla="*/ 0 h 932"/>
                <a:gd name="T4" fmla="*/ 142 w 142"/>
                <a:gd name="T5" fmla="*/ 932 h 932"/>
                <a:gd name="T6" fmla="*/ 0 w 142"/>
                <a:gd name="T7" fmla="*/ 932 h 932"/>
                <a:gd name="T8" fmla="*/ 0 w 142"/>
                <a:gd name="T9" fmla="*/ 0 h 932"/>
                <a:gd name="T10" fmla="*/ 0 w 142"/>
                <a:gd name="T11" fmla="*/ 0 h 932"/>
              </a:gdLst>
              <a:ahLst/>
              <a:cxnLst>
                <a:cxn ang="0">
                  <a:pos x="T0" y="T1"/>
                </a:cxn>
                <a:cxn ang="0">
                  <a:pos x="T2" y="T3"/>
                </a:cxn>
                <a:cxn ang="0">
                  <a:pos x="T4" y="T5"/>
                </a:cxn>
                <a:cxn ang="0">
                  <a:pos x="T6" y="T7"/>
                </a:cxn>
                <a:cxn ang="0">
                  <a:pos x="T8" y="T9"/>
                </a:cxn>
                <a:cxn ang="0">
                  <a:pos x="T10" y="T11"/>
                </a:cxn>
              </a:cxnLst>
              <a:rect l="0" t="0" r="r" b="b"/>
              <a:pathLst>
                <a:path w="142" h="932">
                  <a:moveTo>
                    <a:pt x="0" y="0"/>
                  </a:moveTo>
                  <a:lnTo>
                    <a:pt x="142" y="0"/>
                  </a:lnTo>
                  <a:lnTo>
                    <a:pt x="142" y="932"/>
                  </a:lnTo>
                  <a:lnTo>
                    <a:pt x="0" y="932"/>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96" name="Freeform 14"/>
            <p:cNvSpPr>
              <a:spLocks/>
            </p:cNvSpPr>
            <p:nvPr/>
          </p:nvSpPr>
          <p:spPr bwMode="auto">
            <a:xfrm>
              <a:off x="15636875" y="26987"/>
              <a:ext cx="220663" cy="1863726"/>
            </a:xfrm>
            <a:custGeom>
              <a:avLst/>
              <a:gdLst>
                <a:gd name="T0" fmla="*/ 0 w 139"/>
                <a:gd name="T1" fmla="*/ 0 h 1174"/>
                <a:gd name="T2" fmla="*/ 139 w 139"/>
                <a:gd name="T3" fmla="*/ 0 h 1174"/>
                <a:gd name="T4" fmla="*/ 139 w 139"/>
                <a:gd name="T5" fmla="*/ 1174 h 1174"/>
                <a:gd name="T6" fmla="*/ 0 w 139"/>
                <a:gd name="T7" fmla="*/ 1174 h 1174"/>
                <a:gd name="T8" fmla="*/ 0 w 139"/>
                <a:gd name="T9" fmla="*/ 0 h 1174"/>
                <a:gd name="T10" fmla="*/ 0 w 139"/>
                <a:gd name="T11" fmla="*/ 0 h 1174"/>
              </a:gdLst>
              <a:ahLst/>
              <a:cxnLst>
                <a:cxn ang="0">
                  <a:pos x="T0" y="T1"/>
                </a:cxn>
                <a:cxn ang="0">
                  <a:pos x="T2" y="T3"/>
                </a:cxn>
                <a:cxn ang="0">
                  <a:pos x="T4" y="T5"/>
                </a:cxn>
                <a:cxn ang="0">
                  <a:pos x="T6" y="T7"/>
                </a:cxn>
                <a:cxn ang="0">
                  <a:pos x="T8" y="T9"/>
                </a:cxn>
                <a:cxn ang="0">
                  <a:pos x="T10" y="T11"/>
                </a:cxn>
              </a:cxnLst>
              <a:rect l="0" t="0" r="r" b="b"/>
              <a:pathLst>
                <a:path w="139" h="1174">
                  <a:moveTo>
                    <a:pt x="0" y="0"/>
                  </a:moveTo>
                  <a:lnTo>
                    <a:pt x="139" y="0"/>
                  </a:lnTo>
                  <a:lnTo>
                    <a:pt x="139" y="1174"/>
                  </a:lnTo>
                  <a:lnTo>
                    <a:pt x="0" y="1174"/>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97" name="Freeform 15"/>
            <p:cNvSpPr>
              <a:spLocks/>
            </p:cNvSpPr>
            <p:nvPr/>
          </p:nvSpPr>
          <p:spPr bwMode="auto">
            <a:xfrm>
              <a:off x="15319375" y="731837"/>
              <a:ext cx="222250" cy="1158876"/>
            </a:xfrm>
            <a:custGeom>
              <a:avLst/>
              <a:gdLst>
                <a:gd name="T0" fmla="*/ 0 w 140"/>
                <a:gd name="T1" fmla="*/ 0 h 730"/>
                <a:gd name="T2" fmla="*/ 140 w 140"/>
                <a:gd name="T3" fmla="*/ 0 h 730"/>
                <a:gd name="T4" fmla="*/ 140 w 140"/>
                <a:gd name="T5" fmla="*/ 730 h 730"/>
                <a:gd name="T6" fmla="*/ 0 w 140"/>
                <a:gd name="T7" fmla="*/ 730 h 730"/>
                <a:gd name="T8" fmla="*/ 0 w 140"/>
                <a:gd name="T9" fmla="*/ 0 h 730"/>
                <a:gd name="T10" fmla="*/ 0 w 140"/>
                <a:gd name="T11" fmla="*/ 0 h 730"/>
              </a:gdLst>
              <a:ahLst/>
              <a:cxnLst>
                <a:cxn ang="0">
                  <a:pos x="T0" y="T1"/>
                </a:cxn>
                <a:cxn ang="0">
                  <a:pos x="T2" y="T3"/>
                </a:cxn>
                <a:cxn ang="0">
                  <a:pos x="T4" y="T5"/>
                </a:cxn>
                <a:cxn ang="0">
                  <a:pos x="T6" y="T7"/>
                </a:cxn>
                <a:cxn ang="0">
                  <a:pos x="T8" y="T9"/>
                </a:cxn>
                <a:cxn ang="0">
                  <a:pos x="T10" y="T11"/>
                </a:cxn>
              </a:cxnLst>
              <a:rect l="0" t="0" r="r" b="b"/>
              <a:pathLst>
                <a:path w="140" h="730">
                  <a:moveTo>
                    <a:pt x="0" y="0"/>
                  </a:moveTo>
                  <a:lnTo>
                    <a:pt x="140" y="0"/>
                  </a:lnTo>
                  <a:lnTo>
                    <a:pt x="140" y="730"/>
                  </a:lnTo>
                  <a:lnTo>
                    <a:pt x="0" y="73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98" name="Freeform 16"/>
            <p:cNvSpPr>
              <a:spLocks/>
            </p:cNvSpPr>
            <p:nvPr/>
          </p:nvSpPr>
          <p:spPr bwMode="auto">
            <a:xfrm>
              <a:off x="17048163" y="1452563"/>
              <a:ext cx="917575" cy="142875"/>
            </a:xfrm>
            <a:custGeom>
              <a:avLst/>
              <a:gdLst>
                <a:gd name="T0" fmla="*/ 0 w 578"/>
                <a:gd name="T1" fmla="*/ 0 h 90"/>
                <a:gd name="T2" fmla="*/ 578 w 578"/>
                <a:gd name="T3" fmla="*/ 0 h 90"/>
                <a:gd name="T4" fmla="*/ 578 w 578"/>
                <a:gd name="T5" fmla="*/ 90 h 90"/>
                <a:gd name="T6" fmla="*/ 0 w 578"/>
                <a:gd name="T7" fmla="*/ 90 h 90"/>
                <a:gd name="T8" fmla="*/ 0 w 578"/>
                <a:gd name="T9" fmla="*/ 0 h 90"/>
                <a:gd name="T10" fmla="*/ 0 w 578"/>
                <a:gd name="T11" fmla="*/ 0 h 90"/>
              </a:gdLst>
              <a:ahLst/>
              <a:cxnLst>
                <a:cxn ang="0">
                  <a:pos x="T0" y="T1"/>
                </a:cxn>
                <a:cxn ang="0">
                  <a:pos x="T2" y="T3"/>
                </a:cxn>
                <a:cxn ang="0">
                  <a:pos x="T4" y="T5"/>
                </a:cxn>
                <a:cxn ang="0">
                  <a:pos x="T6" y="T7"/>
                </a:cxn>
                <a:cxn ang="0">
                  <a:pos x="T8" y="T9"/>
                </a:cxn>
                <a:cxn ang="0">
                  <a:pos x="T10" y="T11"/>
                </a:cxn>
              </a:cxnLst>
              <a:rect l="0" t="0" r="r" b="b"/>
              <a:pathLst>
                <a:path w="578" h="90">
                  <a:moveTo>
                    <a:pt x="0" y="0"/>
                  </a:moveTo>
                  <a:lnTo>
                    <a:pt x="578" y="0"/>
                  </a:lnTo>
                  <a:lnTo>
                    <a:pt x="578"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99" name="Freeform 17"/>
            <p:cNvSpPr>
              <a:spLocks/>
            </p:cNvSpPr>
            <p:nvPr/>
          </p:nvSpPr>
          <p:spPr bwMode="auto">
            <a:xfrm>
              <a:off x="16754475" y="1452563"/>
              <a:ext cx="146050" cy="142875"/>
            </a:xfrm>
            <a:custGeom>
              <a:avLst/>
              <a:gdLst>
                <a:gd name="T0" fmla="*/ 0 w 92"/>
                <a:gd name="T1" fmla="*/ 0 h 90"/>
                <a:gd name="T2" fmla="*/ 92 w 92"/>
                <a:gd name="T3" fmla="*/ 0 h 90"/>
                <a:gd name="T4" fmla="*/ 92 w 92"/>
                <a:gd name="T5" fmla="*/ 90 h 90"/>
                <a:gd name="T6" fmla="*/ 0 w 92"/>
                <a:gd name="T7" fmla="*/ 90 h 90"/>
                <a:gd name="T8" fmla="*/ 0 w 92"/>
                <a:gd name="T9" fmla="*/ 0 h 90"/>
                <a:gd name="T10" fmla="*/ 0 w 92"/>
                <a:gd name="T11" fmla="*/ 0 h 90"/>
              </a:gdLst>
              <a:ahLst/>
              <a:cxnLst>
                <a:cxn ang="0">
                  <a:pos x="T0" y="T1"/>
                </a:cxn>
                <a:cxn ang="0">
                  <a:pos x="T2" y="T3"/>
                </a:cxn>
                <a:cxn ang="0">
                  <a:pos x="T4" y="T5"/>
                </a:cxn>
                <a:cxn ang="0">
                  <a:pos x="T6" y="T7"/>
                </a:cxn>
                <a:cxn ang="0">
                  <a:pos x="T8" y="T9"/>
                </a:cxn>
                <a:cxn ang="0">
                  <a:pos x="T10" y="T11"/>
                </a:cxn>
              </a:cxnLst>
              <a:rect l="0" t="0" r="r" b="b"/>
              <a:pathLst>
                <a:path w="92" h="90">
                  <a:moveTo>
                    <a:pt x="0" y="0"/>
                  </a:moveTo>
                  <a:lnTo>
                    <a:pt x="92" y="0"/>
                  </a:lnTo>
                  <a:lnTo>
                    <a:pt x="92" y="90"/>
                  </a:lnTo>
                  <a:lnTo>
                    <a:pt x="0" y="90"/>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00" name="Freeform 18"/>
            <p:cNvSpPr>
              <a:spLocks/>
            </p:cNvSpPr>
            <p:nvPr/>
          </p:nvSpPr>
          <p:spPr bwMode="auto">
            <a:xfrm>
              <a:off x="17048163" y="1751013"/>
              <a:ext cx="992188" cy="139700"/>
            </a:xfrm>
            <a:custGeom>
              <a:avLst/>
              <a:gdLst>
                <a:gd name="T0" fmla="*/ 0 w 625"/>
                <a:gd name="T1" fmla="*/ 0 h 88"/>
                <a:gd name="T2" fmla="*/ 625 w 625"/>
                <a:gd name="T3" fmla="*/ 0 h 88"/>
                <a:gd name="T4" fmla="*/ 625 w 625"/>
                <a:gd name="T5" fmla="*/ 88 h 88"/>
                <a:gd name="T6" fmla="*/ 0 w 625"/>
                <a:gd name="T7" fmla="*/ 88 h 88"/>
                <a:gd name="T8" fmla="*/ 0 w 625"/>
                <a:gd name="T9" fmla="*/ 0 h 88"/>
                <a:gd name="T10" fmla="*/ 0 w 625"/>
                <a:gd name="T11" fmla="*/ 0 h 88"/>
              </a:gdLst>
              <a:ahLst/>
              <a:cxnLst>
                <a:cxn ang="0">
                  <a:pos x="T0" y="T1"/>
                </a:cxn>
                <a:cxn ang="0">
                  <a:pos x="T2" y="T3"/>
                </a:cxn>
                <a:cxn ang="0">
                  <a:pos x="T4" y="T5"/>
                </a:cxn>
                <a:cxn ang="0">
                  <a:pos x="T6" y="T7"/>
                </a:cxn>
                <a:cxn ang="0">
                  <a:pos x="T8" y="T9"/>
                </a:cxn>
                <a:cxn ang="0">
                  <a:pos x="T10" y="T11"/>
                </a:cxn>
              </a:cxnLst>
              <a:rect l="0" t="0" r="r" b="b"/>
              <a:pathLst>
                <a:path w="625" h="88">
                  <a:moveTo>
                    <a:pt x="0" y="0"/>
                  </a:moveTo>
                  <a:lnTo>
                    <a:pt x="625" y="0"/>
                  </a:lnTo>
                  <a:lnTo>
                    <a:pt x="625"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01" name="Freeform 19"/>
            <p:cNvSpPr>
              <a:spLocks/>
            </p:cNvSpPr>
            <p:nvPr/>
          </p:nvSpPr>
          <p:spPr bwMode="auto">
            <a:xfrm>
              <a:off x="16754475" y="1751013"/>
              <a:ext cx="146050" cy="139700"/>
            </a:xfrm>
            <a:custGeom>
              <a:avLst/>
              <a:gdLst>
                <a:gd name="T0" fmla="*/ 0 w 92"/>
                <a:gd name="T1" fmla="*/ 0 h 88"/>
                <a:gd name="T2" fmla="*/ 92 w 92"/>
                <a:gd name="T3" fmla="*/ 0 h 88"/>
                <a:gd name="T4" fmla="*/ 92 w 92"/>
                <a:gd name="T5" fmla="*/ 88 h 88"/>
                <a:gd name="T6" fmla="*/ 0 w 92"/>
                <a:gd name="T7" fmla="*/ 88 h 88"/>
                <a:gd name="T8" fmla="*/ 0 w 92"/>
                <a:gd name="T9" fmla="*/ 0 h 88"/>
                <a:gd name="T10" fmla="*/ 0 w 92"/>
                <a:gd name="T11" fmla="*/ 0 h 88"/>
              </a:gdLst>
              <a:ahLst/>
              <a:cxnLst>
                <a:cxn ang="0">
                  <a:pos x="T0" y="T1"/>
                </a:cxn>
                <a:cxn ang="0">
                  <a:pos x="T2" y="T3"/>
                </a:cxn>
                <a:cxn ang="0">
                  <a:pos x="T4" y="T5"/>
                </a:cxn>
                <a:cxn ang="0">
                  <a:pos x="T6" y="T7"/>
                </a:cxn>
                <a:cxn ang="0">
                  <a:pos x="T8" y="T9"/>
                </a:cxn>
                <a:cxn ang="0">
                  <a:pos x="T10" y="T11"/>
                </a:cxn>
              </a:cxnLst>
              <a:rect l="0" t="0" r="r" b="b"/>
              <a:pathLst>
                <a:path w="92" h="88">
                  <a:moveTo>
                    <a:pt x="0" y="0"/>
                  </a:moveTo>
                  <a:lnTo>
                    <a:pt x="92" y="0"/>
                  </a:lnTo>
                  <a:lnTo>
                    <a:pt x="92" y="88"/>
                  </a:lnTo>
                  <a:lnTo>
                    <a:pt x="0" y="88"/>
                  </a:lnTo>
                  <a:lnTo>
                    <a:pt x="0"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02" name="Freeform 20"/>
            <p:cNvSpPr>
              <a:spLocks/>
            </p:cNvSpPr>
            <p:nvPr/>
          </p:nvSpPr>
          <p:spPr bwMode="auto">
            <a:xfrm>
              <a:off x="16425863" y="-6350"/>
              <a:ext cx="1265238" cy="1266826"/>
            </a:xfrm>
            <a:custGeom>
              <a:avLst/>
              <a:gdLst>
                <a:gd name="T0" fmla="*/ 168 w 336"/>
                <a:gd name="T1" fmla="*/ 0 h 336"/>
                <a:gd name="T2" fmla="*/ 0 w 336"/>
                <a:gd name="T3" fmla="*/ 168 h 336"/>
                <a:gd name="T4" fmla="*/ 168 w 336"/>
                <a:gd name="T5" fmla="*/ 336 h 336"/>
                <a:gd name="T6" fmla="*/ 336 w 336"/>
                <a:gd name="T7" fmla="*/ 168 h 336"/>
                <a:gd name="T8" fmla="*/ 168 w 336"/>
                <a:gd name="T9" fmla="*/ 168 h 336"/>
                <a:gd name="T10" fmla="*/ 168 w 336"/>
                <a:gd name="T11" fmla="*/ 0 h 336"/>
              </a:gdLst>
              <a:ahLst/>
              <a:cxnLst>
                <a:cxn ang="0">
                  <a:pos x="T0" y="T1"/>
                </a:cxn>
                <a:cxn ang="0">
                  <a:pos x="T2" y="T3"/>
                </a:cxn>
                <a:cxn ang="0">
                  <a:pos x="T4" y="T5"/>
                </a:cxn>
                <a:cxn ang="0">
                  <a:pos x="T6" y="T7"/>
                </a:cxn>
                <a:cxn ang="0">
                  <a:pos x="T8" y="T9"/>
                </a:cxn>
                <a:cxn ang="0">
                  <a:pos x="T10" y="T11"/>
                </a:cxn>
              </a:cxnLst>
              <a:rect l="0" t="0" r="r" b="b"/>
              <a:pathLst>
                <a:path w="336" h="336">
                  <a:moveTo>
                    <a:pt x="168" y="0"/>
                  </a:moveTo>
                  <a:cubicBezTo>
                    <a:pt x="75" y="0"/>
                    <a:pt x="0" y="75"/>
                    <a:pt x="0" y="168"/>
                  </a:cubicBezTo>
                  <a:cubicBezTo>
                    <a:pt x="0" y="261"/>
                    <a:pt x="75" y="336"/>
                    <a:pt x="168" y="336"/>
                  </a:cubicBezTo>
                  <a:cubicBezTo>
                    <a:pt x="260" y="336"/>
                    <a:pt x="336" y="261"/>
                    <a:pt x="336" y="168"/>
                  </a:cubicBezTo>
                  <a:cubicBezTo>
                    <a:pt x="168" y="168"/>
                    <a:pt x="168" y="168"/>
                    <a:pt x="168" y="168"/>
                  </a:cubicBezTo>
                  <a:lnTo>
                    <a:pt x="16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03" name="Freeform 21"/>
            <p:cNvSpPr>
              <a:spLocks/>
            </p:cNvSpPr>
            <p:nvPr/>
          </p:nvSpPr>
          <p:spPr bwMode="auto">
            <a:xfrm>
              <a:off x="17210088" y="-157163"/>
              <a:ext cx="631825" cy="633413"/>
            </a:xfrm>
            <a:custGeom>
              <a:avLst/>
              <a:gdLst>
                <a:gd name="T0" fmla="*/ 0 w 168"/>
                <a:gd name="T1" fmla="*/ 0 h 168"/>
                <a:gd name="T2" fmla="*/ 0 w 168"/>
                <a:gd name="T3" fmla="*/ 168 h 168"/>
                <a:gd name="T4" fmla="*/ 168 w 168"/>
                <a:gd name="T5" fmla="*/ 168 h 168"/>
                <a:gd name="T6" fmla="*/ 0 w 168"/>
                <a:gd name="T7" fmla="*/ 0 h 168"/>
              </a:gdLst>
              <a:ahLst/>
              <a:cxnLst>
                <a:cxn ang="0">
                  <a:pos x="T0" y="T1"/>
                </a:cxn>
                <a:cxn ang="0">
                  <a:pos x="T2" y="T3"/>
                </a:cxn>
                <a:cxn ang="0">
                  <a:pos x="T4" y="T5"/>
                </a:cxn>
                <a:cxn ang="0">
                  <a:pos x="T6" y="T7"/>
                </a:cxn>
              </a:cxnLst>
              <a:rect l="0" t="0" r="r" b="b"/>
              <a:pathLst>
                <a:path w="168" h="168">
                  <a:moveTo>
                    <a:pt x="0" y="0"/>
                  </a:moveTo>
                  <a:cubicBezTo>
                    <a:pt x="0" y="168"/>
                    <a:pt x="0" y="168"/>
                    <a:pt x="0" y="168"/>
                  </a:cubicBezTo>
                  <a:cubicBezTo>
                    <a:pt x="168" y="168"/>
                    <a:pt x="168" y="168"/>
                    <a:pt x="168" y="168"/>
                  </a:cubicBezTo>
                  <a:cubicBezTo>
                    <a:pt x="168" y="75"/>
                    <a:pt x="9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grpSp>
      <p:sp>
        <p:nvSpPr>
          <p:cNvPr id="104" name="Rectangle 103"/>
          <p:cNvSpPr/>
          <p:nvPr/>
        </p:nvSpPr>
        <p:spPr>
          <a:xfrm>
            <a:off x="269755" y="2316750"/>
            <a:ext cx="2187301" cy="2158091"/>
          </a:xfrm>
          <a:prstGeom prst="rect">
            <a:avLst/>
          </a:prstGeom>
          <a:solidFill>
            <a:srgbClr val="187AD4"/>
          </a:solidFill>
          <a:ln>
            <a:noFill/>
          </a:ln>
          <a:effectLst/>
        </p:spPr>
        <p:style>
          <a:lnRef idx="1">
            <a:schemeClr val="accent1"/>
          </a:lnRef>
          <a:fillRef idx="3">
            <a:schemeClr val="accent1"/>
          </a:fillRef>
          <a:effectRef idx="2">
            <a:schemeClr val="accent1"/>
          </a:effectRef>
          <a:fontRef idx="minor">
            <a:schemeClr val="lt1"/>
          </a:fontRef>
        </p:style>
        <p:txBody>
          <a:bodyPr lIns="179259" tIns="89630" rtlCol="0" anchor="t"/>
          <a:lstStyle/>
          <a:p>
            <a:pPr defTabSz="914367" latinLnBrk="0">
              <a:defRPr/>
            </a:pPr>
            <a:r>
              <a:rPr lang="en-US" sz="2941"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rPr>
              <a:t>Things</a:t>
            </a:r>
          </a:p>
        </p:txBody>
      </p:sp>
      <p:grpSp>
        <p:nvGrpSpPr>
          <p:cNvPr id="105" name="Group 104"/>
          <p:cNvGrpSpPr/>
          <p:nvPr/>
        </p:nvGrpSpPr>
        <p:grpSpPr>
          <a:xfrm>
            <a:off x="947954" y="3238558"/>
            <a:ext cx="1187170" cy="1100918"/>
            <a:chOff x="1640724" y="3762844"/>
            <a:chExt cx="1110344" cy="895283"/>
          </a:xfrm>
        </p:grpSpPr>
        <p:grpSp>
          <p:nvGrpSpPr>
            <p:cNvPr id="106" name="Group 105"/>
            <p:cNvGrpSpPr/>
            <p:nvPr/>
          </p:nvGrpSpPr>
          <p:grpSpPr>
            <a:xfrm flipH="1">
              <a:off x="2101550" y="3865418"/>
              <a:ext cx="649518" cy="279906"/>
              <a:chOff x="18524538" y="-23752175"/>
              <a:chExt cx="41830625" cy="18087975"/>
            </a:xfrm>
            <a:solidFill>
              <a:schemeClr val="bg1"/>
            </a:solidFill>
          </p:grpSpPr>
          <p:sp>
            <p:nvSpPr>
              <p:cNvPr id="124" name="Freeform 34"/>
              <p:cNvSpPr>
                <a:spLocks noEditPoints="1"/>
              </p:cNvSpPr>
              <p:nvPr/>
            </p:nvSpPr>
            <p:spPr bwMode="auto">
              <a:xfrm>
                <a:off x="21202651"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299" y="0"/>
                      <a:pt x="0" y="299"/>
                      <a:pt x="0" y="669"/>
                    </a:cubicBezTo>
                    <a:cubicBezTo>
                      <a:pt x="0" y="1038"/>
                      <a:pt x="299" y="1337"/>
                      <a:pt x="668" y="1337"/>
                    </a:cubicBezTo>
                    <a:cubicBezTo>
                      <a:pt x="1037" y="1337"/>
                      <a:pt x="1337" y="1038"/>
                      <a:pt x="1337" y="669"/>
                    </a:cubicBezTo>
                    <a:cubicBezTo>
                      <a:pt x="1337" y="299"/>
                      <a:pt x="1037"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25" name="Freeform 35"/>
              <p:cNvSpPr>
                <a:spLocks noEditPoints="1"/>
              </p:cNvSpPr>
              <p:nvPr/>
            </p:nvSpPr>
            <p:spPr bwMode="auto">
              <a:xfrm>
                <a:off x="46015276" y="-10680700"/>
                <a:ext cx="5014913" cy="5016500"/>
              </a:xfrm>
              <a:custGeom>
                <a:avLst/>
                <a:gdLst>
                  <a:gd name="T0" fmla="*/ 668 w 1337"/>
                  <a:gd name="T1" fmla="*/ 0 h 1337"/>
                  <a:gd name="T2" fmla="*/ 0 w 1337"/>
                  <a:gd name="T3" fmla="*/ 669 h 1337"/>
                  <a:gd name="T4" fmla="*/ 668 w 1337"/>
                  <a:gd name="T5" fmla="*/ 1337 h 1337"/>
                  <a:gd name="T6" fmla="*/ 1337 w 1337"/>
                  <a:gd name="T7" fmla="*/ 669 h 1337"/>
                  <a:gd name="T8" fmla="*/ 668 w 1337"/>
                  <a:gd name="T9" fmla="*/ 0 h 1337"/>
                  <a:gd name="T10" fmla="*/ 668 w 1337"/>
                  <a:gd name="T11" fmla="*/ 996 h 1337"/>
                  <a:gd name="T12" fmla="*/ 341 w 1337"/>
                  <a:gd name="T13" fmla="*/ 669 h 1337"/>
                  <a:gd name="T14" fmla="*/ 668 w 1337"/>
                  <a:gd name="T15" fmla="*/ 341 h 1337"/>
                  <a:gd name="T16" fmla="*/ 996 w 1337"/>
                  <a:gd name="T17" fmla="*/ 669 h 1337"/>
                  <a:gd name="T18" fmla="*/ 668 w 1337"/>
                  <a:gd name="T19" fmla="*/ 996 h 1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7" h="1337">
                    <a:moveTo>
                      <a:pt x="668" y="0"/>
                    </a:moveTo>
                    <a:cubicBezTo>
                      <a:pt x="300" y="0"/>
                      <a:pt x="0" y="299"/>
                      <a:pt x="0" y="669"/>
                    </a:cubicBezTo>
                    <a:cubicBezTo>
                      <a:pt x="0" y="1038"/>
                      <a:pt x="300" y="1337"/>
                      <a:pt x="668" y="1337"/>
                    </a:cubicBezTo>
                    <a:cubicBezTo>
                      <a:pt x="1038" y="1337"/>
                      <a:pt x="1337" y="1038"/>
                      <a:pt x="1337" y="669"/>
                    </a:cubicBezTo>
                    <a:cubicBezTo>
                      <a:pt x="1337" y="299"/>
                      <a:pt x="1038" y="0"/>
                      <a:pt x="668" y="0"/>
                    </a:cubicBezTo>
                    <a:close/>
                    <a:moveTo>
                      <a:pt x="668" y="996"/>
                    </a:moveTo>
                    <a:cubicBezTo>
                      <a:pt x="487" y="996"/>
                      <a:pt x="341" y="849"/>
                      <a:pt x="341" y="669"/>
                    </a:cubicBezTo>
                    <a:cubicBezTo>
                      <a:pt x="341" y="488"/>
                      <a:pt x="487" y="341"/>
                      <a:pt x="668" y="341"/>
                    </a:cubicBezTo>
                    <a:cubicBezTo>
                      <a:pt x="849" y="341"/>
                      <a:pt x="996" y="488"/>
                      <a:pt x="996" y="669"/>
                    </a:cubicBezTo>
                    <a:cubicBezTo>
                      <a:pt x="996" y="849"/>
                      <a:pt x="849" y="996"/>
                      <a:pt x="668" y="99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26" name="Freeform 36"/>
              <p:cNvSpPr>
                <a:spLocks noEditPoints="1"/>
              </p:cNvSpPr>
              <p:nvPr/>
            </p:nvSpPr>
            <p:spPr bwMode="auto">
              <a:xfrm>
                <a:off x="18524538" y="-23752175"/>
                <a:ext cx="41830625" cy="15690850"/>
              </a:xfrm>
              <a:custGeom>
                <a:avLst/>
                <a:gdLst>
                  <a:gd name="T0" fmla="*/ 11056 w 11152"/>
                  <a:gd name="T1" fmla="*/ 3865 h 4182"/>
                  <a:gd name="T2" fmla="*/ 10747 w 11152"/>
                  <a:gd name="T3" fmla="*/ 3865 h 4182"/>
                  <a:gd name="T4" fmla="*/ 10747 w 11152"/>
                  <a:gd name="T5" fmla="*/ 138 h 4182"/>
                  <a:gd name="T6" fmla="*/ 10593 w 11152"/>
                  <a:gd name="T7" fmla="*/ 10 h 4182"/>
                  <a:gd name="T8" fmla="*/ 2395 w 11152"/>
                  <a:gd name="T9" fmla="*/ 10 h 4182"/>
                  <a:gd name="T10" fmla="*/ 2099 w 11152"/>
                  <a:gd name="T11" fmla="*/ 192 h 4182"/>
                  <a:gd name="T12" fmla="*/ 1000 w 11152"/>
                  <a:gd name="T13" fmla="*/ 2123 h 4182"/>
                  <a:gd name="T14" fmla="*/ 321 w 11152"/>
                  <a:gd name="T15" fmla="*/ 2438 h 4182"/>
                  <a:gd name="T16" fmla="*/ 118 w 11152"/>
                  <a:gd name="T17" fmla="*/ 2722 h 4182"/>
                  <a:gd name="T18" fmla="*/ 118 w 11152"/>
                  <a:gd name="T19" fmla="*/ 3446 h 4182"/>
                  <a:gd name="T20" fmla="*/ 96 w 11152"/>
                  <a:gd name="T21" fmla="*/ 3446 h 4182"/>
                  <a:gd name="T22" fmla="*/ 0 w 11152"/>
                  <a:gd name="T23" fmla="*/ 3542 h 4182"/>
                  <a:gd name="T24" fmla="*/ 0 w 11152"/>
                  <a:gd name="T25" fmla="*/ 3891 h 4182"/>
                  <a:gd name="T26" fmla="*/ 96 w 11152"/>
                  <a:gd name="T27" fmla="*/ 3987 h 4182"/>
                  <a:gd name="T28" fmla="*/ 401 w 11152"/>
                  <a:gd name="T29" fmla="*/ 3987 h 4182"/>
                  <a:gd name="T30" fmla="*/ 517 w 11152"/>
                  <a:gd name="T31" fmla="*/ 3891 h 4182"/>
                  <a:gd name="T32" fmla="*/ 1417 w 11152"/>
                  <a:gd name="T33" fmla="*/ 3182 h 4182"/>
                  <a:gd name="T34" fmla="*/ 2274 w 11152"/>
                  <a:gd name="T35" fmla="*/ 3946 h 4182"/>
                  <a:gd name="T36" fmla="*/ 2301 w 11152"/>
                  <a:gd name="T37" fmla="*/ 4039 h 4182"/>
                  <a:gd name="T38" fmla="*/ 2406 w 11152"/>
                  <a:gd name="T39" fmla="*/ 4114 h 4182"/>
                  <a:gd name="T40" fmla="*/ 6993 w 11152"/>
                  <a:gd name="T41" fmla="*/ 4114 h 4182"/>
                  <a:gd name="T42" fmla="*/ 7129 w 11152"/>
                  <a:gd name="T43" fmla="*/ 3978 h 4182"/>
                  <a:gd name="T44" fmla="*/ 8002 w 11152"/>
                  <a:gd name="T45" fmla="*/ 3236 h 4182"/>
                  <a:gd name="T46" fmla="*/ 8842 w 11152"/>
                  <a:gd name="T47" fmla="*/ 3873 h 4182"/>
                  <a:gd name="T48" fmla="*/ 8911 w 11152"/>
                  <a:gd name="T49" fmla="*/ 4111 h 4182"/>
                  <a:gd name="T50" fmla="*/ 9010 w 11152"/>
                  <a:gd name="T51" fmla="*/ 4182 h 4182"/>
                  <a:gd name="T52" fmla="*/ 11056 w 11152"/>
                  <a:gd name="T53" fmla="*/ 4182 h 4182"/>
                  <a:gd name="T54" fmla="*/ 11152 w 11152"/>
                  <a:gd name="T55" fmla="*/ 4087 h 4182"/>
                  <a:gd name="T56" fmla="*/ 11152 w 11152"/>
                  <a:gd name="T57" fmla="*/ 3961 h 4182"/>
                  <a:gd name="T58" fmla="*/ 11056 w 11152"/>
                  <a:gd name="T59" fmla="*/ 3865 h 4182"/>
                  <a:gd name="T60" fmla="*/ 1913 w 11152"/>
                  <a:gd name="T61" fmla="*/ 2226 h 4182"/>
                  <a:gd name="T62" fmla="*/ 1469 w 11152"/>
                  <a:gd name="T63" fmla="*/ 2226 h 4182"/>
                  <a:gd name="T64" fmla="*/ 1260 w 11152"/>
                  <a:gd name="T65" fmla="*/ 2116 h 4182"/>
                  <a:gd name="T66" fmla="*/ 1890 w 11152"/>
                  <a:gd name="T67" fmla="*/ 984 h 4182"/>
                  <a:gd name="T68" fmla="*/ 1913 w 11152"/>
                  <a:gd name="T69" fmla="*/ 984 h 4182"/>
                  <a:gd name="T70" fmla="*/ 1913 w 11152"/>
                  <a:gd name="T71" fmla="*/ 2226 h 4182"/>
                  <a:gd name="T72" fmla="*/ 3805 w 11152"/>
                  <a:gd name="T73" fmla="*/ 2226 h 4182"/>
                  <a:gd name="T74" fmla="*/ 2113 w 11152"/>
                  <a:gd name="T75" fmla="*/ 2226 h 4182"/>
                  <a:gd name="T76" fmla="*/ 2113 w 11152"/>
                  <a:gd name="T77" fmla="*/ 998 h 4182"/>
                  <a:gd name="T78" fmla="*/ 2333 w 11152"/>
                  <a:gd name="T79" fmla="*/ 778 h 4182"/>
                  <a:gd name="T80" fmla="*/ 3585 w 11152"/>
                  <a:gd name="T81" fmla="*/ 778 h 4182"/>
                  <a:gd name="T82" fmla="*/ 3805 w 11152"/>
                  <a:gd name="T83" fmla="*/ 998 h 4182"/>
                  <a:gd name="T84" fmla="*/ 3805 w 11152"/>
                  <a:gd name="T85" fmla="*/ 2226 h 4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152" h="4182">
                    <a:moveTo>
                      <a:pt x="11056" y="3865"/>
                    </a:moveTo>
                    <a:cubicBezTo>
                      <a:pt x="10747" y="3865"/>
                      <a:pt x="10747" y="3865"/>
                      <a:pt x="10747" y="3865"/>
                    </a:cubicBezTo>
                    <a:cubicBezTo>
                      <a:pt x="10747" y="138"/>
                      <a:pt x="10747" y="138"/>
                      <a:pt x="10747" y="138"/>
                    </a:cubicBezTo>
                    <a:cubicBezTo>
                      <a:pt x="10747" y="138"/>
                      <a:pt x="10743" y="10"/>
                      <a:pt x="10593" y="10"/>
                    </a:cubicBezTo>
                    <a:cubicBezTo>
                      <a:pt x="2395" y="10"/>
                      <a:pt x="2395" y="10"/>
                      <a:pt x="2395" y="10"/>
                    </a:cubicBezTo>
                    <a:cubicBezTo>
                      <a:pt x="2395" y="10"/>
                      <a:pt x="2216" y="0"/>
                      <a:pt x="2099" y="192"/>
                    </a:cubicBezTo>
                    <a:cubicBezTo>
                      <a:pt x="1000" y="2123"/>
                      <a:pt x="1000" y="2123"/>
                      <a:pt x="1000" y="2123"/>
                    </a:cubicBezTo>
                    <a:cubicBezTo>
                      <a:pt x="321" y="2438"/>
                      <a:pt x="321" y="2438"/>
                      <a:pt x="321" y="2438"/>
                    </a:cubicBezTo>
                    <a:cubicBezTo>
                      <a:pt x="321" y="2438"/>
                      <a:pt x="118" y="2512"/>
                      <a:pt x="118" y="2722"/>
                    </a:cubicBezTo>
                    <a:cubicBezTo>
                      <a:pt x="118" y="3446"/>
                      <a:pt x="118" y="3446"/>
                      <a:pt x="118" y="3446"/>
                    </a:cubicBezTo>
                    <a:cubicBezTo>
                      <a:pt x="96" y="3446"/>
                      <a:pt x="96" y="3446"/>
                      <a:pt x="96" y="3446"/>
                    </a:cubicBezTo>
                    <a:cubicBezTo>
                      <a:pt x="44" y="3446"/>
                      <a:pt x="0" y="3489"/>
                      <a:pt x="0" y="3542"/>
                    </a:cubicBezTo>
                    <a:cubicBezTo>
                      <a:pt x="0" y="3891"/>
                      <a:pt x="0" y="3891"/>
                      <a:pt x="0" y="3891"/>
                    </a:cubicBezTo>
                    <a:cubicBezTo>
                      <a:pt x="0" y="3944"/>
                      <a:pt x="44" y="3987"/>
                      <a:pt x="96" y="3987"/>
                    </a:cubicBezTo>
                    <a:cubicBezTo>
                      <a:pt x="401" y="3987"/>
                      <a:pt x="401" y="3987"/>
                      <a:pt x="401" y="3987"/>
                    </a:cubicBezTo>
                    <a:cubicBezTo>
                      <a:pt x="454" y="3987"/>
                      <a:pt x="505" y="3944"/>
                      <a:pt x="517" y="3891"/>
                    </a:cubicBezTo>
                    <a:cubicBezTo>
                      <a:pt x="517" y="3891"/>
                      <a:pt x="653" y="3182"/>
                      <a:pt x="1417" y="3182"/>
                    </a:cubicBezTo>
                    <a:cubicBezTo>
                      <a:pt x="1835" y="3182"/>
                      <a:pt x="2142" y="3510"/>
                      <a:pt x="2274" y="3946"/>
                    </a:cubicBezTo>
                    <a:cubicBezTo>
                      <a:pt x="2301" y="4039"/>
                      <a:pt x="2301" y="4039"/>
                      <a:pt x="2301" y="4039"/>
                    </a:cubicBezTo>
                    <a:cubicBezTo>
                      <a:pt x="2301" y="4039"/>
                      <a:pt x="2319" y="4114"/>
                      <a:pt x="2406" y="4114"/>
                    </a:cubicBezTo>
                    <a:cubicBezTo>
                      <a:pt x="6993" y="4114"/>
                      <a:pt x="6993" y="4114"/>
                      <a:pt x="6993" y="4114"/>
                    </a:cubicBezTo>
                    <a:cubicBezTo>
                      <a:pt x="7118" y="4114"/>
                      <a:pt x="7129" y="3978"/>
                      <a:pt x="7129" y="3978"/>
                    </a:cubicBezTo>
                    <a:cubicBezTo>
                      <a:pt x="7212" y="3553"/>
                      <a:pt x="7572" y="3235"/>
                      <a:pt x="8002" y="3236"/>
                    </a:cubicBezTo>
                    <a:cubicBezTo>
                      <a:pt x="8394" y="3238"/>
                      <a:pt x="8726" y="3505"/>
                      <a:pt x="8842" y="3873"/>
                    </a:cubicBezTo>
                    <a:cubicBezTo>
                      <a:pt x="8911" y="4111"/>
                      <a:pt x="8911" y="4111"/>
                      <a:pt x="8911" y="4111"/>
                    </a:cubicBezTo>
                    <a:cubicBezTo>
                      <a:pt x="8925" y="4152"/>
                      <a:pt x="8966" y="4182"/>
                      <a:pt x="9010" y="4182"/>
                    </a:cubicBezTo>
                    <a:cubicBezTo>
                      <a:pt x="11056" y="4182"/>
                      <a:pt x="11056" y="4182"/>
                      <a:pt x="11056" y="4182"/>
                    </a:cubicBezTo>
                    <a:cubicBezTo>
                      <a:pt x="11109" y="4182"/>
                      <a:pt x="11152" y="4139"/>
                      <a:pt x="11152" y="4087"/>
                    </a:cubicBezTo>
                    <a:cubicBezTo>
                      <a:pt x="11152" y="3961"/>
                      <a:pt x="11152" y="3961"/>
                      <a:pt x="11152" y="3961"/>
                    </a:cubicBezTo>
                    <a:cubicBezTo>
                      <a:pt x="11152" y="3909"/>
                      <a:pt x="11109" y="3865"/>
                      <a:pt x="11056" y="3865"/>
                    </a:cubicBezTo>
                    <a:close/>
                    <a:moveTo>
                      <a:pt x="1913" y="2226"/>
                    </a:moveTo>
                    <a:cubicBezTo>
                      <a:pt x="1469" y="2226"/>
                      <a:pt x="1469" y="2226"/>
                      <a:pt x="1469" y="2226"/>
                    </a:cubicBezTo>
                    <a:cubicBezTo>
                      <a:pt x="1260" y="2116"/>
                      <a:pt x="1260" y="2116"/>
                      <a:pt x="1260" y="2116"/>
                    </a:cubicBezTo>
                    <a:cubicBezTo>
                      <a:pt x="1890" y="984"/>
                      <a:pt x="1890" y="984"/>
                      <a:pt x="1890" y="984"/>
                    </a:cubicBezTo>
                    <a:cubicBezTo>
                      <a:pt x="1913" y="984"/>
                      <a:pt x="1913" y="984"/>
                      <a:pt x="1913" y="984"/>
                    </a:cubicBezTo>
                    <a:lnTo>
                      <a:pt x="1913" y="2226"/>
                    </a:lnTo>
                    <a:close/>
                    <a:moveTo>
                      <a:pt x="3805" y="2226"/>
                    </a:moveTo>
                    <a:cubicBezTo>
                      <a:pt x="2113" y="2226"/>
                      <a:pt x="2113" y="2226"/>
                      <a:pt x="2113" y="2226"/>
                    </a:cubicBezTo>
                    <a:cubicBezTo>
                      <a:pt x="2113" y="998"/>
                      <a:pt x="2113" y="998"/>
                      <a:pt x="2113" y="998"/>
                    </a:cubicBezTo>
                    <a:cubicBezTo>
                      <a:pt x="2113" y="877"/>
                      <a:pt x="2212" y="778"/>
                      <a:pt x="2333" y="778"/>
                    </a:cubicBezTo>
                    <a:cubicBezTo>
                      <a:pt x="3585" y="778"/>
                      <a:pt x="3585" y="778"/>
                      <a:pt x="3585" y="778"/>
                    </a:cubicBezTo>
                    <a:cubicBezTo>
                      <a:pt x="3707" y="778"/>
                      <a:pt x="3805" y="877"/>
                      <a:pt x="3805" y="998"/>
                    </a:cubicBezTo>
                    <a:lnTo>
                      <a:pt x="3805" y="22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2941">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grpSp>
        <p:grpSp>
          <p:nvGrpSpPr>
            <p:cNvPr id="107" name="Group 106"/>
            <p:cNvGrpSpPr/>
            <p:nvPr/>
          </p:nvGrpSpPr>
          <p:grpSpPr>
            <a:xfrm flipH="1">
              <a:off x="2200373" y="4223497"/>
              <a:ext cx="522120" cy="432207"/>
              <a:chOff x="16659225" y="-4403725"/>
              <a:chExt cx="3724275" cy="3082925"/>
            </a:xfrm>
            <a:solidFill>
              <a:schemeClr val="bg1"/>
            </a:solidFill>
          </p:grpSpPr>
          <p:sp>
            <p:nvSpPr>
              <p:cNvPr id="122" name="Freeform 28"/>
              <p:cNvSpPr>
                <a:spLocks noEditPoints="1"/>
              </p:cNvSpPr>
              <p:nvPr/>
            </p:nvSpPr>
            <p:spPr bwMode="auto">
              <a:xfrm>
                <a:off x="16659225" y="-4014788"/>
                <a:ext cx="3724275" cy="2693988"/>
              </a:xfrm>
              <a:custGeom>
                <a:avLst/>
                <a:gdLst>
                  <a:gd name="T0" fmla="*/ 857 w 990"/>
                  <a:gd name="T1" fmla="*/ 0 h 716"/>
                  <a:gd name="T2" fmla="*/ 693 w 990"/>
                  <a:gd name="T3" fmla="*/ 0 h 716"/>
                  <a:gd name="T4" fmla="*/ 670 w 990"/>
                  <a:gd name="T5" fmla="*/ 9 h 716"/>
                  <a:gd name="T6" fmla="*/ 519 w 990"/>
                  <a:gd name="T7" fmla="*/ 159 h 716"/>
                  <a:gd name="T8" fmla="*/ 519 w 990"/>
                  <a:gd name="T9" fmla="*/ 113 h 716"/>
                  <a:gd name="T10" fmla="*/ 451 w 990"/>
                  <a:gd name="T11" fmla="*/ 46 h 716"/>
                  <a:gd name="T12" fmla="*/ 384 w 990"/>
                  <a:gd name="T13" fmla="*/ 113 h 716"/>
                  <a:gd name="T14" fmla="*/ 384 w 990"/>
                  <a:gd name="T15" fmla="*/ 290 h 716"/>
                  <a:gd name="T16" fmla="*/ 217 w 990"/>
                  <a:gd name="T17" fmla="*/ 450 h 716"/>
                  <a:gd name="T18" fmla="*/ 133 w 990"/>
                  <a:gd name="T19" fmla="*/ 450 h 716"/>
                  <a:gd name="T20" fmla="*/ 0 w 990"/>
                  <a:gd name="T21" fmla="*/ 583 h 716"/>
                  <a:gd name="T22" fmla="*/ 133 w 990"/>
                  <a:gd name="T23" fmla="*/ 716 h 716"/>
                  <a:gd name="T24" fmla="*/ 285 w 990"/>
                  <a:gd name="T25" fmla="*/ 716 h 716"/>
                  <a:gd name="T26" fmla="*/ 308 w 990"/>
                  <a:gd name="T27" fmla="*/ 707 h 716"/>
                  <a:gd name="T28" fmla="*/ 759 w 990"/>
                  <a:gd name="T29" fmla="*/ 266 h 716"/>
                  <a:gd name="T30" fmla="*/ 857 w 990"/>
                  <a:gd name="T31" fmla="*/ 266 h 716"/>
                  <a:gd name="T32" fmla="*/ 990 w 990"/>
                  <a:gd name="T33" fmla="*/ 133 h 716"/>
                  <a:gd name="T34" fmla="*/ 857 w 990"/>
                  <a:gd name="T35" fmla="*/ 0 h 716"/>
                  <a:gd name="T36" fmla="*/ 855 w 990"/>
                  <a:gd name="T37" fmla="*/ 202 h 716"/>
                  <a:gd name="T38" fmla="*/ 801 w 990"/>
                  <a:gd name="T39" fmla="*/ 202 h 716"/>
                  <a:gd name="T40" fmla="*/ 677 w 990"/>
                  <a:gd name="T41" fmla="*/ 202 h 716"/>
                  <a:gd name="T42" fmla="*/ 624 w 990"/>
                  <a:gd name="T43" fmla="*/ 202 h 716"/>
                  <a:gd name="T44" fmla="*/ 619 w 990"/>
                  <a:gd name="T45" fmla="*/ 206 h 716"/>
                  <a:gd name="T46" fmla="*/ 619 w 990"/>
                  <a:gd name="T47" fmla="*/ 310 h 716"/>
                  <a:gd name="T48" fmla="*/ 614 w 990"/>
                  <a:gd name="T49" fmla="*/ 315 h 716"/>
                  <a:gd name="T50" fmla="*/ 508 w 990"/>
                  <a:gd name="T51" fmla="*/ 315 h 716"/>
                  <a:gd name="T52" fmla="*/ 504 w 990"/>
                  <a:gd name="T53" fmla="*/ 320 h 716"/>
                  <a:gd name="T54" fmla="*/ 504 w 990"/>
                  <a:gd name="T55" fmla="*/ 423 h 716"/>
                  <a:gd name="T56" fmla="*/ 499 w 990"/>
                  <a:gd name="T57" fmla="*/ 428 h 716"/>
                  <a:gd name="T58" fmla="*/ 393 w 990"/>
                  <a:gd name="T59" fmla="*/ 428 h 716"/>
                  <a:gd name="T60" fmla="*/ 388 w 990"/>
                  <a:gd name="T61" fmla="*/ 433 h 716"/>
                  <a:gd name="T62" fmla="*/ 388 w 990"/>
                  <a:gd name="T63" fmla="*/ 537 h 716"/>
                  <a:gd name="T64" fmla="*/ 383 w 990"/>
                  <a:gd name="T65" fmla="*/ 541 h 716"/>
                  <a:gd name="T66" fmla="*/ 277 w 990"/>
                  <a:gd name="T67" fmla="*/ 541 h 716"/>
                  <a:gd name="T68" fmla="*/ 272 w 990"/>
                  <a:gd name="T69" fmla="*/ 546 h 716"/>
                  <a:gd name="T70" fmla="*/ 272 w 990"/>
                  <a:gd name="T71" fmla="*/ 647 h 716"/>
                  <a:gd name="T72" fmla="*/ 267 w 990"/>
                  <a:gd name="T73" fmla="*/ 652 h 716"/>
                  <a:gd name="T74" fmla="*/ 135 w 990"/>
                  <a:gd name="T75" fmla="*/ 652 h 716"/>
                  <a:gd name="T76" fmla="*/ 65 w 990"/>
                  <a:gd name="T77" fmla="*/ 582 h 716"/>
                  <a:gd name="T78" fmla="*/ 133 w 990"/>
                  <a:gd name="T79" fmla="*/ 514 h 716"/>
                  <a:gd name="T80" fmla="*/ 230 w 990"/>
                  <a:gd name="T81" fmla="*/ 514 h 716"/>
                  <a:gd name="T82" fmla="*/ 253 w 990"/>
                  <a:gd name="T83" fmla="*/ 505 h 716"/>
                  <a:gd name="T84" fmla="*/ 706 w 990"/>
                  <a:gd name="T85" fmla="*/ 64 h 716"/>
                  <a:gd name="T86" fmla="*/ 857 w 990"/>
                  <a:gd name="T87" fmla="*/ 64 h 716"/>
                  <a:gd name="T88" fmla="*/ 926 w 990"/>
                  <a:gd name="T89" fmla="*/ 132 h 716"/>
                  <a:gd name="T90" fmla="*/ 855 w 990"/>
                  <a:gd name="T91" fmla="*/ 202 h 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0" h="716">
                    <a:moveTo>
                      <a:pt x="857" y="0"/>
                    </a:moveTo>
                    <a:cubicBezTo>
                      <a:pt x="693" y="0"/>
                      <a:pt x="693" y="0"/>
                      <a:pt x="693" y="0"/>
                    </a:cubicBezTo>
                    <a:cubicBezTo>
                      <a:pt x="684" y="0"/>
                      <a:pt x="676" y="3"/>
                      <a:pt x="670" y="9"/>
                    </a:cubicBezTo>
                    <a:cubicBezTo>
                      <a:pt x="519" y="159"/>
                      <a:pt x="519" y="159"/>
                      <a:pt x="519" y="159"/>
                    </a:cubicBezTo>
                    <a:cubicBezTo>
                      <a:pt x="519" y="113"/>
                      <a:pt x="519" y="113"/>
                      <a:pt x="519" y="113"/>
                    </a:cubicBezTo>
                    <a:cubicBezTo>
                      <a:pt x="519" y="76"/>
                      <a:pt x="489" y="46"/>
                      <a:pt x="451" y="46"/>
                    </a:cubicBezTo>
                    <a:cubicBezTo>
                      <a:pt x="414" y="46"/>
                      <a:pt x="384" y="76"/>
                      <a:pt x="384" y="113"/>
                    </a:cubicBezTo>
                    <a:cubicBezTo>
                      <a:pt x="384" y="290"/>
                      <a:pt x="384" y="290"/>
                      <a:pt x="384" y="290"/>
                    </a:cubicBezTo>
                    <a:cubicBezTo>
                      <a:pt x="217" y="450"/>
                      <a:pt x="217" y="450"/>
                      <a:pt x="217" y="450"/>
                    </a:cubicBezTo>
                    <a:cubicBezTo>
                      <a:pt x="133" y="450"/>
                      <a:pt x="133" y="450"/>
                      <a:pt x="133" y="450"/>
                    </a:cubicBezTo>
                    <a:cubicBezTo>
                      <a:pt x="60" y="450"/>
                      <a:pt x="0" y="510"/>
                      <a:pt x="0" y="583"/>
                    </a:cubicBezTo>
                    <a:cubicBezTo>
                      <a:pt x="0" y="657"/>
                      <a:pt x="60" y="716"/>
                      <a:pt x="133" y="716"/>
                    </a:cubicBezTo>
                    <a:cubicBezTo>
                      <a:pt x="285" y="716"/>
                      <a:pt x="285" y="716"/>
                      <a:pt x="285" y="716"/>
                    </a:cubicBezTo>
                    <a:cubicBezTo>
                      <a:pt x="294" y="716"/>
                      <a:pt x="302" y="713"/>
                      <a:pt x="308" y="707"/>
                    </a:cubicBezTo>
                    <a:cubicBezTo>
                      <a:pt x="759" y="266"/>
                      <a:pt x="759" y="266"/>
                      <a:pt x="759" y="266"/>
                    </a:cubicBezTo>
                    <a:cubicBezTo>
                      <a:pt x="857" y="266"/>
                      <a:pt x="857" y="266"/>
                      <a:pt x="857" y="266"/>
                    </a:cubicBezTo>
                    <a:cubicBezTo>
                      <a:pt x="930" y="266"/>
                      <a:pt x="990" y="206"/>
                      <a:pt x="990" y="133"/>
                    </a:cubicBezTo>
                    <a:cubicBezTo>
                      <a:pt x="990" y="59"/>
                      <a:pt x="930" y="0"/>
                      <a:pt x="857" y="0"/>
                    </a:cubicBezTo>
                    <a:close/>
                    <a:moveTo>
                      <a:pt x="855" y="202"/>
                    </a:moveTo>
                    <a:cubicBezTo>
                      <a:pt x="801" y="202"/>
                      <a:pt x="801" y="202"/>
                      <a:pt x="801" y="202"/>
                    </a:cubicBezTo>
                    <a:cubicBezTo>
                      <a:pt x="677" y="202"/>
                      <a:pt x="677" y="202"/>
                      <a:pt x="677" y="202"/>
                    </a:cubicBezTo>
                    <a:cubicBezTo>
                      <a:pt x="624" y="202"/>
                      <a:pt x="624" y="202"/>
                      <a:pt x="624" y="202"/>
                    </a:cubicBezTo>
                    <a:cubicBezTo>
                      <a:pt x="621" y="202"/>
                      <a:pt x="619" y="204"/>
                      <a:pt x="619" y="206"/>
                    </a:cubicBezTo>
                    <a:cubicBezTo>
                      <a:pt x="619" y="310"/>
                      <a:pt x="619" y="310"/>
                      <a:pt x="619" y="310"/>
                    </a:cubicBezTo>
                    <a:cubicBezTo>
                      <a:pt x="619" y="313"/>
                      <a:pt x="617" y="315"/>
                      <a:pt x="614" y="315"/>
                    </a:cubicBezTo>
                    <a:cubicBezTo>
                      <a:pt x="508" y="315"/>
                      <a:pt x="508" y="315"/>
                      <a:pt x="508" y="315"/>
                    </a:cubicBezTo>
                    <a:cubicBezTo>
                      <a:pt x="506" y="315"/>
                      <a:pt x="504" y="317"/>
                      <a:pt x="504" y="320"/>
                    </a:cubicBezTo>
                    <a:cubicBezTo>
                      <a:pt x="504" y="423"/>
                      <a:pt x="504" y="423"/>
                      <a:pt x="504" y="423"/>
                    </a:cubicBezTo>
                    <a:cubicBezTo>
                      <a:pt x="504" y="426"/>
                      <a:pt x="501" y="428"/>
                      <a:pt x="499" y="428"/>
                    </a:cubicBezTo>
                    <a:cubicBezTo>
                      <a:pt x="393" y="428"/>
                      <a:pt x="393" y="428"/>
                      <a:pt x="393" y="428"/>
                    </a:cubicBezTo>
                    <a:cubicBezTo>
                      <a:pt x="390" y="428"/>
                      <a:pt x="388" y="430"/>
                      <a:pt x="388" y="433"/>
                    </a:cubicBezTo>
                    <a:cubicBezTo>
                      <a:pt x="388" y="537"/>
                      <a:pt x="388" y="537"/>
                      <a:pt x="388" y="537"/>
                    </a:cubicBezTo>
                    <a:cubicBezTo>
                      <a:pt x="388" y="539"/>
                      <a:pt x="386" y="541"/>
                      <a:pt x="383" y="541"/>
                    </a:cubicBezTo>
                    <a:cubicBezTo>
                      <a:pt x="277" y="541"/>
                      <a:pt x="277" y="541"/>
                      <a:pt x="277" y="541"/>
                    </a:cubicBezTo>
                    <a:cubicBezTo>
                      <a:pt x="274" y="541"/>
                      <a:pt x="272" y="544"/>
                      <a:pt x="272" y="546"/>
                    </a:cubicBezTo>
                    <a:cubicBezTo>
                      <a:pt x="272" y="647"/>
                      <a:pt x="272" y="647"/>
                      <a:pt x="272" y="647"/>
                    </a:cubicBezTo>
                    <a:cubicBezTo>
                      <a:pt x="272" y="650"/>
                      <a:pt x="270" y="652"/>
                      <a:pt x="267" y="652"/>
                    </a:cubicBezTo>
                    <a:cubicBezTo>
                      <a:pt x="135" y="652"/>
                      <a:pt x="135" y="652"/>
                      <a:pt x="135" y="652"/>
                    </a:cubicBezTo>
                    <a:cubicBezTo>
                      <a:pt x="97" y="652"/>
                      <a:pt x="64" y="621"/>
                      <a:pt x="65" y="582"/>
                    </a:cubicBezTo>
                    <a:cubicBezTo>
                      <a:pt x="65" y="545"/>
                      <a:pt x="96" y="514"/>
                      <a:pt x="133" y="514"/>
                    </a:cubicBezTo>
                    <a:cubicBezTo>
                      <a:pt x="230" y="514"/>
                      <a:pt x="230" y="514"/>
                      <a:pt x="230" y="514"/>
                    </a:cubicBezTo>
                    <a:cubicBezTo>
                      <a:pt x="239" y="514"/>
                      <a:pt x="247" y="511"/>
                      <a:pt x="253" y="505"/>
                    </a:cubicBezTo>
                    <a:cubicBezTo>
                      <a:pt x="706" y="64"/>
                      <a:pt x="706" y="64"/>
                      <a:pt x="706" y="64"/>
                    </a:cubicBezTo>
                    <a:cubicBezTo>
                      <a:pt x="857" y="64"/>
                      <a:pt x="857" y="64"/>
                      <a:pt x="857" y="64"/>
                    </a:cubicBezTo>
                    <a:cubicBezTo>
                      <a:pt x="895" y="64"/>
                      <a:pt x="925" y="94"/>
                      <a:pt x="926" y="132"/>
                    </a:cubicBezTo>
                    <a:cubicBezTo>
                      <a:pt x="926" y="170"/>
                      <a:pt x="894" y="202"/>
                      <a:pt x="855" y="20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23" name="Oval 29"/>
              <p:cNvSpPr>
                <a:spLocks noChangeArrowheads="1"/>
              </p:cNvSpPr>
              <p:nvPr/>
            </p:nvSpPr>
            <p:spPr bwMode="auto">
              <a:xfrm>
                <a:off x="18103850" y="-4403725"/>
                <a:ext cx="508000" cy="5080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grpSp>
        <p:grpSp>
          <p:nvGrpSpPr>
            <p:cNvPr id="108" name="Group 107"/>
            <p:cNvGrpSpPr/>
            <p:nvPr/>
          </p:nvGrpSpPr>
          <p:grpSpPr>
            <a:xfrm>
              <a:off x="1737360" y="3762844"/>
              <a:ext cx="255760" cy="423605"/>
              <a:chOff x="2981515" y="4282797"/>
              <a:chExt cx="371475" cy="615261"/>
            </a:xfrm>
          </p:grpSpPr>
          <p:sp>
            <p:nvSpPr>
              <p:cNvPr id="119" name="Freeform 13"/>
              <p:cNvSpPr>
                <a:spLocks noEditPoints="1"/>
              </p:cNvSpPr>
              <p:nvPr/>
            </p:nvSpPr>
            <p:spPr bwMode="auto">
              <a:xfrm>
                <a:off x="2981515" y="4282797"/>
                <a:ext cx="313163" cy="211117"/>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20" name="Rectangle 14"/>
              <p:cNvSpPr>
                <a:spLocks noChangeArrowheads="1"/>
              </p:cNvSpPr>
              <p:nvPr/>
            </p:nvSpPr>
            <p:spPr bwMode="auto">
              <a:xfrm>
                <a:off x="3311364" y="4329341"/>
                <a:ext cx="41626" cy="119785"/>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21" name="Freeform 15"/>
              <p:cNvSpPr>
                <a:spLocks/>
              </p:cNvSpPr>
              <p:nvPr/>
            </p:nvSpPr>
            <p:spPr bwMode="auto">
              <a:xfrm>
                <a:off x="2981515" y="4511478"/>
                <a:ext cx="313163" cy="386580"/>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grpSp>
        <p:grpSp>
          <p:nvGrpSpPr>
            <p:cNvPr id="109" name="Group 108"/>
            <p:cNvGrpSpPr/>
            <p:nvPr/>
          </p:nvGrpSpPr>
          <p:grpSpPr>
            <a:xfrm>
              <a:off x="1640724" y="4275400"/>
              <a:ext cx="481642" cy="382727"/>
              <a:chOff x="-3435350" y="5073650"/>
              <a:chExt cx="3192462" cy="2536826"/>
            </a:xfrm>
            <a:solidFill>
              <a:schemeClr val="bg1"/>
            </a:solidFill>
          </p:grpSpPr>
          <p:sp>
            <p:nvSpPr>
              <p:cNvPr id="110"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11" name="Oval 6"/>
              <p:cNvSpPr>
                <a:spLocks noChangeArrowheads="1"/>
              </p:cNvSpPr>
              <p:nvPr/>
            </p:nvSpPr>
            <p:spPr bwMode="auto">
              <a:xfrm>
                <a:off x="-1571625" y="5405438"/>
                <a:ext cx="168275" cy="1698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12"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13" name="Oval 8"/>
              <p:cNvSpPr>
                <a:spLocks noChangeArrowheads="1"/>
              </p:cNvSpPr>
              <p:nvPr/>
            </p:nvSpPr>
            <p:spPr bwMode="auto">
              <a:xfrm>
                <a:off x="-3160713" y="5349875"/>
                <a:ext cx="230187" cy="233363"/>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14"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15"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16"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17"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18"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367" latinLnBrk="0">
                  <a:defRPr/>
                </a:pPr>
                <a:endParaRPr lang="en-US" sz="1765">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grpSp>
      </p:grpSp>
      <p:sp>
        <p:nvSpPr>
          <p:cNvPr id="128" name="Rectangle 127"/>
          <p:cNvSpPr/>
          <p:nvPr/>
        </p:nvSpPr>
        <p:spPr>
          <a:xfrm>
            <a:off x="9601999" y="2326407"/>
            <a:ext cx="2185657" cy="2158091"/>
          </a:xfrm>
          <a:prstGeom prst="rect">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79259" tIns="89630" rtlCol="0" anchor="t"/>
          <a:lstStyle/>
          <a:p>
            <a:pPr defTabSz="914367" latinLnBrk="0">
              <a:defRPr/>
            </a:pPr>
            <a:r>
              <a:rPr lang="en-US" sz="2941"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rPr>
              <a:t>Action</a:t>
            </a:r>
          </a:p>
        </p:txBody>
      </p:sp>
      <p:sp>
        <p:nvSpPr>
          <p:cNvPr id="129" name="Freeform 5"/>
          <p:cNvSpPr>
            <a:spLocks noEditPoints="1"/>
          </p:cNvSpPr>
          <p:nvPr/>
        </p:nvSpPr>
        <p:spPr bwMode="auto">
          <a:xfrm>
            <a:off x="10832717" y="3580389"/>
            <a:ext cx="876831" cy="679398"/>
          </a:xfrm>
          <a:custGeom>
            <a:avLst/>
            <a:gdLst>
              <a:gd name="T0" fmla="*/ 1154 w 2168"/>
              <a:gd name="T1" fmla="*/ 520 h 1567"/>
              <a:gd name="T2" fmla="*/ 773 w 2168"/>
              <a:gd name="T3" fmla="*/ 922 h 1567"/>
              <a:gd name="T4" fmla="*/ 391 w 2168"/>
              <a:gd name="T5" fmla="*/ 520 h 1567"/>
              <a:gd name="T6" fmla="*/ 773 w 2168"/>
              <a:gd name="T7" fmla="*/ 119 h 1567"/>
              <a:gd name="T8" fmla="*/ 1154 w 2168"/>
              <a:gd name="T9" fmla="*/ 520 h 1567"/>
              <a:gd name="T10" fmla="*/ 32 w 2168"/>
              <a:gd name="T11" fmla="*/ 1567 h 1567"/>
              <a:gd name="T12" fmla="*/ 1344 w 2168"/>
              <a:gd name="T13" fmla="*/ 1567 h 1567"/>
              <a:gd name="T14" fmla="*/ 1060 w 2168"/>
              <a:gd name="T15" fmla="*/ 984 h 1567"/>
              <a:gd name="T16" fmla="*/ 773 w 2168"/>
              <a:gd name="T17" fmla="*/ 1136 h 1567"/>
              <a:gd name="T18" fmla="*/ 430 w 2168"/>
              <a:gd name="T19" fmla="*/ 974 h 1567"/>
              <a:gd name="T20" fmla="*/ 102 w 2168"/>
              <a:gd name="T21" fmla="*/ 1133 h 1567"/>
              <a:gd name="T22" fmla="*/ 32 w 2168"/>
              <a:gd name="T23" fmla="*/ 1567 h 1567"/>
              <a:gd name="T24" fmla="*/ 1589 w 2168"/>
              <a:gd name="T25" fmla="*/ 0 h 1567"/>
              <a:gd name="T26" fmla="*/ 1252 w 2168"/>
              <a:gd name="T27" fmla="*/ 371 h 1567"/>
              <a:gd name="T28" fmla="*/ 1589 w 2168"/>
              <a:gd name="T29" fmla="*/ 741 h 1567"/>
              <a:gd name="T30" fmla="*/ 1928 w 2168"/>
              <a:gd name="T31" fmla="*/ 371 h 1567"/>
              <a:gd name="T32" fmla="*/ 1589 w 2168"/>
              <a:gd name="T33" fmla="*/ 0 h 1567"/>
              <a:gd name="T34" fmla="*/ 1435 w 2168"/>
              <a:gd name="T35" fmla="*/ 1356 h 1567"/>
              <a:gd name="T36" fmla="*/ 2168 w 2168"/>
              <a:gd name="T37" fmla="*/ 1356 h 1567"/>
              <a:gd name="T38" fmla="*/ 2067 w 2168"/>
              <a:gd name="T39" fmla="*/ 906 h 1567"/>
              <a:gd name="T40" fmla="*/ 1878 w 2168"/>
              <a:gd name="T41" fmla="*/ 795 h 1567"/>
              <a:gd name="T42" fmla="*/ 1649 w 2168"/>
              <a:gd name="T43" fmla="*/ 922 h 1567"/>
              <a:gd name="T44" fmla="*/ 1504 w 2168"/>
              <a:gd name="T45" fmla="*/ 951 h 1567"/>
              <a:gd name="T46" fmla="*/ 1327 w 2168"/>
              <a:gd name="T47" fmla="*/ 830 h 1567"/>
              <a:gd name="T48" fmla="*/ 1154 w 2168"/>
              <a:gd name="T49" fmla="*/ 900 h 1567"/>
              <a:gd name="T50" fmla="*/ 1435 w 2168"/>
              <a:gd name="T51" fmla="*/ 13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68" h="1567">
                <a:moveTo>
                  <a:pt x="1154" y="520"/>
                </a:moveTo>
                <a:cubicBezTo>
                  <a:pt x="1154" y="741"/>
                  <a:pt x="984" y="922"/>
                  <a:pt x="773" y="922"/>
                </a:cubicBezTo>
                <a:cubicBezTo>
                  <a:pt x="562" y="922"/>
                  <a:pt x="391" y="741"/>
                  <a:pt x="391" y="520"/>
                </a:cubicBezTo>
                <a:cubicBezTo>
                  <a:pt x="391" y="299"/>
                  <a:pt x="562" y="119"/>
                  <a:pt x="773" y="119"/>
                </a:cubicBezTo>
                <a:cubicBezTo>
                  <a:pt x="984" y="119"/>
                  <a:pt x="1154" y="299"/>
                  <a:pt x="1154" y="520"/>
                </a:cubicBezTo>
                <a:close/>
                <a:moveTo>
                  <a:pt x="32" y="1567"/>
                </a:moveTo>
                <a:cubicBezTo>
                  <a:pt x="1344" y="1567"/>
                  <a:pt x="1344" y="1567"/>
                  <a:pt x="1344" y="1567"/>
                </a:cubicBezTo>
                <a:cubicBezTo>
                  <a:pt x="1344" y="1567"/>
                  <a:pt x="1380" y="1016"/>
                  <a:pt x="1060" y="984"/>
                </a:cubicBezTo>
                <a:cubicBezTo>
                  <a:pt x="936" y="973"/>
                  <a:pt x="949" y="1168"/>
                  <a:pt x="773" y="1136"/>
                </a:cubicBezTo>
                <a:cubicBezTo>
                  <a:pt x="650" y="1114"/>
                  <a:pt x="614" y="986"/>
                  <a:pt x="430" y="974"/>
                </a:cubicBezTo>
                <a:cubicBezTo>
                  <a:pt x="313" y="965"/>
                  <a:pt x="172" y="1025"/>
                  <a:pt x="102" y="1133"/>
                </a:cubicBezTo>
                <a:cubicBezTo>
                  <a:pt x="0" y="1288"/>
                  <a:pt x="32" y="1567"/>
                  <a:pt x="32" y="1567"/>
                </a:cubicBezTo>
                <a:close/>
                <a:moveTo>
                  <a:pt x="1589" y="0"/>
                </a:moveTo>
                <a:cubicBezTo>
                  <a:pt x="1403" y="0"/>
                  <a:pt x="1252" y="166"/>
                  <a:pt x="1252" y="371"/>
                </a:cubicBezTo>
                <a:cubicBezTo>
                  <a:pt x="1252" y="575"/>
                  <a:pt x="1403" y="741"/>
                  <a:pt x="1589" y="741"/>
                </a:cubicBezTo>
                <a:cubicBezTo>
                  <a:pt x="1777" y="741"/>
                  <a:pt x="1928" y="575"/>
                  <a:pt x="1928" y="371"/>
                </a:cubicBezTo>
                <a:cubicBezTo>
                  <a:pt x="1928" y="166"/>
                  <a:pt x="1777" y="0"/>
                  <a:pt x="1589" y="0"/>
                </a:cubicBezTo>
                <a:close/>
                <a:moveTo>
                  <a:pt x="1435" y="1356"/>
                </a:moveTo>
                <a:cubicBezTo>
                  <a:pt x="2168" y="1356"/>
                  <a:pt x="2168" y="1356"/>
                  <a:pt x="2168" y="1356"/>
                </a:cubicBezTo>
                <a:cubicBezTo>
                  <a:pt x="2168" y="1356"/>
                  <a:pt x="2151" y="1019"/>
                  <a:pt x="2067" y="906"/>
                </a:cubicBezTo>
                <a:cubicBezTo>
                  <a:pt x="2000" y="815"/>
                  <a:pt x="1951" y="795"/>
                  <a:pt x="1878" y="795"/>
                </a:cubicBezTo>
                <a:cubicBezTo>
                  <a:pt x="1801" y="795"/>
                  <a:pt x="1705" y="879"/>
                  <a:pt x="1649" y="922"/>
                </a:cubicBezTo>
                <a:cubicBezTo>
                  <a:pt x="1591" y="965"/>
                  <a:pt x="1555" y="965"/>
                  <a:pt x="1504" y="951"/>
                </a:cubicBezTo>
                <a:cubicBezTo>
                  <a:pt x="1445" y="934"/>
                  <a:pt x="1367" y="844"/>
                  <a:pt x="1327" y="830"/>
                </a:cubicBezTo>
                <a:cubicBezTo>
                  <a:pt x="1298" y="819"/>
                  <a:pt x="1184" y="802"/>
                  <a:pt x="1154" y="900"/>
                </a:cubicBezTo>
                <a:cubicBezTo>
                  <a:pt x="1154" y="900"/>
                  <a:pt x="1435" y="1062"/>
                  <a:pt x="1435" y="1356"/>
                </a:cubicBezTo>
                <a:close/>
              </a:path>
            </a:pathLst>
          </a:custGeom>
          <a:solidFill>
            <a:srgbClr val="FFFFFF"/>
          </a:solidFill>
          <a:ln>
            <a:noFill/>
          </a:ln>
        </p:spPr>
        <p:txBody>
          <a:bodyPr vert="horz" wrap="square" lIns="89616" tIns="44808" rIns="89616" bIns="44808" numCol="1" anchor="t" anchorCtr="0" compatLnSpc="1">
            <a:prstTxWarp prst="textNoShape">
              <a:avLst/>
            </a:prstTxWarp>
          </a:bodyPr>
          <a:lstStyle/>
          <a:p>
            <a:pPr defTabSz="914048" latinLnBrk="0">
              <a:defRPr/>
            </a:pPr>
            <a:endParaRPr lang="en-US" sz="3000" kern="0">
              <a:solidFill>
                <a:srgbClr val="505050"/>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Tree>
    <p:extLst>
      <p:ext uri="{BB962C8B-B14F-4D97-AF65-F5344CB8AC3E}">
        <p14:creationId xmlns:p14="http://schemas.microsoft.com/office/powerpoint/2010/main" val="25264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8927" y="116015"/>
            <a:ext cx="11655840" cy="875258"/>
          </a:xfrm>
        </p:spPr>
        <p:txBody>
          <a:bodyPr/>
          <a:lstStyle/>
          <a:p>
            <a:r>
              <a:rPr lang="en-US" sz="4313" dirty="0">
                <a:latin typeface="Segoe UI Semibold" panose="020B0702040204020203" pitchFamily="34" charset="0"/>
                <a:ea typeface="서울남산체 B" panose="02020603020101020101" pitchFamily="18" charset="-127"/>
                <a:cs typeface="Segoe UI Semibold" panose="020B0702040204020203" pitchFamily="34" charset="0"/>
              </a:rPr>
              <a:t>Azure IoT – </a:t>
            </a:r>
            <a:r>
              <a:rPr lang="ko-KR" altLang="en-US" sz="4313" dirty="0">
                <a:latin typeface="Segoe UI Semibold" panose="020B0702040204020203" pitchFamily="34" charset="0"/>
                <a:ea typeface="서울남산체 B" panose="02020603020101020101" pitchFamily="18" charset="-127"/>
                <a:cs typeface="Segoe UI Semibold" panose="020B0702040204020203" pitchFamily="34" charset="0"/>
              </a:rPr>
              <a:t>스트리밍 데이터 분석</a:t>
            </a:r>
            <a:endParaRPr lang="en-US" sz="4313" dirty="0">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28" name="Rectangle 27"/>
          <p:cNvSpPr/>
          <p:nvPr/>
        </p:nvSpPr>
        <p:spPr bwMode="auto">
          <a:xfrm>
            <a:off x="269982" y="1353966"/>
            <a:ext cx="3730991" cy="786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buFont typeface="+mj-lt"/>
              <a:buAutoNum type="arabicPeriod"/>
              <a:defRPr/>
            </a:pPr>
            <a:r>
              <a:rPr lang="ko-KR" altLang="en-US" sz="2157" kern="0"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 연결하고 관리</a:t>
            </a:r>
            <a:endParaRPr lang="en-US" sz="2157" kern="0"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endParaRPr>
          </a:p>
          <a:p>
            <a:pPr marL="179277" indent="-179277" defTabSz="914225">
              <a:buFont typeface="+mj-lt"/>
              <a:buAutoNum type="arabicPeriod"/>
              <a:defRPr/>
            </a:pPr>
            <a:r>
              <a:rPr lang="en-US" sz="2157" kern="0"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 Edge Intelligence</a:t>
            </a:r>
          </a:p>
        </p:txBody>
      </p:sp>
      <p:sp>
        <p:nvSpPr>
          <p:cNvPr id="18" name="TextBox 17"/>
          <p:cNvSpPr txBox="1"/>
          <p:nvPr/>
        </p:nvSpPr>
        <p:spPr>
          <a:xfrm>
            <a:off x="269982" y="3109723"/>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ko-KR" alt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디바이스 라이브러리</a:t>
            </a:r>
            <a:endParaRPr 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16" name="Group 15"/>
          <p:cNvGrpSpPr/>
          <p:nvPr/>
        </p:nvGrpSpPr>
        <p:grpSpPr>
          <a:xfrm>
            <a:off x="413192" y="3252239"/>
            <a:ext cx="516618" cy="521753"/>
            <a:chOff x="6827893" y="1397182"/>
            <a:chExt cx="4289737" cy="4332363"/>
          </a:xfrm>
        </p:grpSpPr>
        <p:sp>
          <p:nvSpPr>
            <p:cNvPr id="29" name="Oval 28"/>
            <p:cNvSpPr/>
            <p:nvPr/>
          </p:nvSpPr>
          <p:spPr>
            <a:xfrm>
              <a:off x="6827893" y="1397182"/>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latinLnBrk="0">
                <a:defRPr/>
              </a:pPr>
              <a:endParaRPr lang="en-US" sz="1152" dirty="0" err="1">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30" name="Picture 29"/>
            <p:cNvPicPr>
              <a:picLocks noChangeAspect="1"/>
            </p:cNvPicPr>
            <p:nvPr/>
          </p:nvPicPr>
          <p:blipFill>
            <a:blip r:embed="rId3"/>
            <a:stretch>
              <a:fillRect/>
            </a:stretch>
          </p:blipFill>
          <p:spPr>
            <a:xfrm>
              <a:off x="7020699" y="1611301"/>
              <a:ext cx="3904125" cy="3904125"/>
            </a:xfrm>
            <a:prstGeom prst="rect">
              <a:avLst/>
            </a:prstGeom>
          </p:spPr>
        </p:pic>
      </p:grpSp>
      <p:sp>
        <p:nvSpPr>
          <p:cNvPr id="17" name="TextBox 16"/>
          <p:cNvSpPr txBox="1"/>
          <p:nvPr/>
        </p:nvSpPr>
        <p:spPr>
          <a:xfrm>
            <a:off x="269982" y="2231180"/>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ko-KR" alt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사전 구성된 솔루션</a:t>
            </a:r>
            <a:endParaRPr 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 name="Group 3"/>
          <p:cNvGrpSpPr/>
          <p:nvPr/>
        </p:nvGrpSpPr>
        <p:grpSpPr>
          <a:xfrm>
            <a:off x="413192" y="2373695"/>
            <a:ext cx="516618" cy="521753"/>
            <a:chOff x="-1729588" y="2998752"/>
            <a:chExt cx="526977" cy="532214"/>
          </a:xfrm>
        </p:grpSpPr>
        <p:sp>
          <p:nvSpPr>
            <p:cNvPr id="35" name="Oval 34"/>
            <p:cNvSpPr/>
            <p:nvPr/>
          </p:nvSpPr>
          <p:spPr>
            <a:xfrm>
              <a:off x="-1729588" y="2998752"/>
              <a:ext cx="526977" cy="53221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latinLnBrk="0">
                <a:defRPr/>
              </a:pPr>
              <a:endParaRPr lang="en-US" sz="1152" dirty="0" err="1">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31" name="Picture 30"/>
            <p:cNvPicPr>
              <a:picLocks noChangeAspect="1"/>
            </p:cNvPicPr>
            <p:nvPr/>
          </p:nvPicPr>
          <p:blipFill>
            <a:blip r:embed="rId4"/>
            <a:stretch>
              <a:fillRect/>
            </a:stretch>
          </p:blipFill>
          <p:spPr>
            <a:xfrm>
              <a:off x="-1593253" y="3023042"/>
              <a:ext cx="254387" cy="254387"/>
            </a:xfrm>
            <a:prstGeom prst="rect">
              <a:avLst/>
            </a:prstGeom>
          </p:spPr>
        </p:pic>
        <p:pic>
          <p:nvPicPr>
            <p:cNvPr id="32" name="Picture 31"/>
            <p:cNvPicPr>
              <a:picLocks noChangeAspect="1"/>
            </p:cNvPicPr>
            <p:nvPr/>
          </p:nvPicPr>
          <p:blipFill>
            <a:blip r:embed="rId5"/>
            <a:stretch>
              <a:fillRect/>
            </a:stretch>
          </p:blipFill>
          <p:spPr>
            <a:xfrm>
              <a:off x="-1496917" y="3224319"/>
              <a:ext cx="229095" cy="229095"/>
            </a:xfrm>
            <a:prstGeom prst="rect">
              <a:avLst/>
            </a:prstGeom>
          </p:spPr>
        </p:pic>
        <p:pic>
          <p:nvPicPr>
            <p:cNvPr id="33" name="Picture 32"/>
            <p:cNvPicPr>
              <a:picLocks noChangeAspect="1"/>
            </p:cNvPicPr>
            <p:nvPr/>
          </p:nvPicPr>
          <p:blipFill>
            <a:blip r:embed="rId6"/>
            <a:stretch>
              <a:fillRect/>
            </a:stretch>
          </p:blipFill>
          <p:spPr>
            <a:xfrm>
              <a:off x="-1661325" y="3231709"/>
              <a:ext cx="214316" cy="214316"/>
            </a:xfrm>
            <a:prstGeom prst="rect">
              <a:avLst/>
            </a:prstGeom>
          </p:spPr>
        </p:pic>
      </p:grpSp>
      <p:sp>
        <p:nvSpPr>
          <p:cNvPr id="19" name="TextBox 18"/>
          <p:cNvSpPr txBox="1"/>
          <p:nvPr/>
        </p:nvSpPr>
        <p:spPr>
          <a:xfrm>
            <a:off x="269982" y="3988267"/>
            <a:ext cx="3730991" cy="804249"/>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ko-KR" alt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연결하고 제어</a:t>
            </a:r>
            <a:endParaRPr 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36" name="Group 35"/>
          <p:cNvGrpSpPr/>
          <p:nvPr/>
        </p:nvGrpSpPr>
        <p:grpSpPr>
          <a:xfrm>
            <a:off x="414800" y="4130327"/>
            <a:ext cx="515009" cy="520128"/>
            <a:chOff x="6827893" y="2229084"/>
            <a:chExt cx="4289737" cy="4332363"/>
          </a:xfrm>
        </p:grpSpPr>
        <p:sp>
          <p:nvSpPr>
            <p:cNvPr id="37" name="Oval 36"/>
            <p:cNvSpPr/>
            <p:nvPr/>
          </p:nvSpPr>
          <p:spPr>
            <a:xfrm>
              <a:off x="6827893" y="2229084"/>
              <a:ext cx="4289737" cy="43323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latinLnBrk="0">
                <a:defRPr/>
              </a:pPr>
              <a:endParaRPr lang="en-US" sz="1152" dirty="0" err="1">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37"/>
            <p:cNvSpPr>
              <a:spLocks noChangeAspect="1"/>
            </p:cNvSpPr>
            <p:nvPr/>
          </p:nvSpPr>
          <p:spPr bwMode="auto">
            <a:xfrm rot="5280000">
              <a:off x="7939796" y="3081780"/>
              <a:ext cx="2065940" cy="262698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latinLnBrk="0">
                <a:spcBef>
                  <a:spcPct val="0"/>
                </a:spcBef>
                <a:spcAft>
                  <a:spcPct val="0"/>
                </a:spcAft>
                <a:defRPr/>
              </a:pPr>
              <a:endParaRPr lang="en-US" sz="1961" dirty="0">
                <a:gradFill>
                  <a:gsLst>
                    <a:gs pos="5417">
                      <a:srgbClr val="505050"/>
                    </a:gs>
                    <a:gs pos="10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6" name="Rectangle 25"/>
          <p:cNvSpPr/>
          <p:nvPr/>
        </p:nvSpPr>
        <p:spPr bwMode="auto">
          <a:xfrm>
            <a:off x="4161300" y="1353966"/>
            <a:ext cx="3809741" cy="78657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225"/>
            <a:r>
              <a:rPr lang="en-US" sz="2157" kern="0"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3. </a:t>
            </a:r>
            <a:r>
              <a:rPr lang="ko-KR" altLang="en-US" sz="2157" b="1" kern="0" dirty="0">
                <a:solidFill>
                  <a:srgbClr val="FFFF00"/>
                </a:solidFill>
                <a:latin typeface="Segoe UI Semilight" panose="020B0402040204020203" pitchFamily="34" charset="0"/>
                <a:ea typeface="서울남산체 L" panose="02020603020101020101" pitchFamily="18" charset="-127"/>
                <a:cs typeface="Segoe UI Semilight" panose="020B0402040204020203" pitchFamily="34" charset="0"/>
              </a:rPr>
              <a:t>스트리밍 데이터 분석</a:t>
            </a:r>
            <a:endParaRPr lang="en-US" sz="2157" b="1" kern="0" dirty="0">
              <a:solidFill>
                <a:srgbClr val="FFFF00"/>
              </a:soli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225"/>
            <a:r>
              <a:rPr lang="en-US" sz="2157" kern="0"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4. </a:t>
            </a:r>
            <a:r>
              <a:rPr lang="ko-KR" altLang="en-US" sz="2157" kern="0"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예측적 통찰력 생성</a:t>
            </a:r>
            <a:endParaRPr lang="en-US" sz="2157" kern="0"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TextBox 19"/>
          <p:cNvSpPr txBox="1"/>
          <p:nvPr/>
        </p:nvSpPr>
        <p:spPr>
          <a:xfrm>
            <a:off x="4161300" y="2239772"/>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ko-KR" alt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이벤트 처리</a:t>
            </a:r>
            <a:endParaRPr 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39" name="Group 38"/>
          <p:cNvGrpSpPr/>
          <p:nvPr/>
        </p:nvGrpSpPr>
        <p:grpSpPr>
          <a:xfrm>
            <a:off x="4438033" y="2383200"/>
            <a:ext cx="519926" cy="519926"/>
            <a:chOff x="6827893" y="1397182"/>
            <a:chExt cx="4289737" cy="4332363"/>
          </a:xfrm>
        </p:grpSpPr>
        <p:sp>
          <p:nvSpPr>
            <p:cNvPr id="40" name="Oval 39"/>
            <p:cNvSpPr/>
            <p:nvPr/>
          </p:nvSpPr>
          <p:spPr>
            <a:xfrm>
              <a:off x="6827893" y="1397182"/>
              <a:ext cx="4289737" cy="43323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latinLnBrk="0">
                <a:defRPr/>
              </a:pPr>
              <a:endParaRPr lang="en-US" sz="1152" dirty="0" err="1">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7620793" y="2512575"/>
              <a:ext cx="2703936" cy="2101577"/>
              <a:chOff x="1107857" y="-3310276"/>
              <a:chExt cx="641349" cy="498475"/>
            </a:xfrm>
            <a:solidFill>
              <a:schemeClr val="bg1"/>
            </a:solidFill>
          </p:grpSpPr>
          <p:sp>
            <p:nvSpPr>
              <p:cNvPr id="4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sp>
        <p:nvSpPr>
          <p:cNvPr id="21" name="TextBox 20"/>
          <p:cNvSpPr txBox="1"/>
          <p:nvPr/>
        </p:nvSpPr>
        <p:spPr>
          <a:xfrm>
            <a:off x="4161300" y="3117471"/>
            <a:ext cx="3809740"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ko-KR" alt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예측적 분석</a:t>
            </a:r>
            <a:endParaRPr 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6" name="Group 45"/>
          <p:cNvGrpSpPr/>
          <p:nvPr/>
        </p:nvGrpSpPr>
        <p:grpSpPr>
          <a:xfrm>
            <a:off x="4438033" y="3260899"/>
            <a:ext cx="519926" cy="519926"/>
            <a:chOff x="6827893" y="1397182"/>
            <a:chExt cx="4289737" cy="4332363"/>
          </a:xfrm>
        </p:grpSpPr>
        <p:sp>
          <p:nvSpPr>
            <p:cNvPr id="47" name="Oval 46"/>
            <p:cNvSpPr/>
            <p:nvPr/>
          </p:nvSpPr>
          <p:spPr>
            <a:xfrm>
              <a:off x="6827893" y="1397182"/>
              <a:ext cx="4289737" cy="43323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latinLnBrk="0">
                <a:defRPr/>
              </a:pPr>
              <a:endParaRPr lang="en-US" sz="1152" dirty="0" err="1">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47"/>
            <p:cNvSpPr/>
            <p:nvPr/>
          </p:nvSpPr>
          <p:spPr>
            <a:xfrm>
              <a:off x="8086976" y="2610700"/>
              <a:ext cx="1771570" cy="190532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2" name="TextBox 21"/>
          <p:cNvSpPr txBox="1"/>
          <p:nvPr/>
        </p:nvSpPr>
        <p:spPr>
          <a:xfrm>
            <a:off x="4194214" y="3995169"/>
            <a:ext cx="3776827"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ko-KR" alt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데이터 시각화</a:t>
            </a:r>
            <a:endParaRPr 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9" name="Group 48"/>
          <p:cNvGrpSpPr/>
          <p:nvPr/>
        </p:nvGrpSpPr>
        <p:grpSpPr>
          <a:xfrm>
            <a:off x="4438033" y="4138597"/>
            <a:ext cx="519926" cy="519926"/>
            <a:chOff x="6827893" y="1397182"/>
            <a:chExt cx="4289737" cy="4332363"/>
          </a:xfrm>
        </p:grpSpPr>
        <p:sp>
          <p:nvSpPr>
            <p:cNvPr id="50" name="Oval 49"/>
            <p:cNvSpPr/>
            <p:nvPr/>
          </p:nvSpPr>
          <p:spPr>
            <a:xfrm>
              <a:off x="6827893" y="1397182"/>
              <a:ext cx="4289737" cy="43323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latinLnBrk="0">
                <a:defRPr/>
              </a:pPr>
              <a:endParaRPr lang="en-US" sz="1152" dirty="0" err="1">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51" name="Group 50"/>
            <p:cNvGrpSpPr/>
            <p:nvPr/>
          </p:nvGrpSpPr>
          <p:grpSpPr>
            <a:xfrm>
              <a:off x="7906171" y="2452585"/>
              <a:ext cx="2133180" cy="2221556"/>
              <a:chOff x="11472827" y="4545788"/>
              <a:chExt cx="280728" cy="284825"/>
            </a:xfrm>
            <a:solidFill>
              <a:schemeClr val="tx1"/>
            </a:solidFill>
          </p:grpSpPr>
          <p:sp>
            <p:nvSpPr>
              <p:cNvPr id="52" name="Rounded Rectangle 51"/>
              <p:cNvSpPr/>
              <p:nvPr/>
            </p:nvSpPr>
            <p:spPr bwMode="auto">
              <a:xfrm>
                <a:off x="11472827" y="4699141"/>
                <a:ext cx="35603" cy="80649"/>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 name="Rounded Rectangle 52"/>
              <p:cNvSpPr/>
              <p:nvPr/>
            </p:nvSpPr>
            <p:spPr bwMode="auto">
              <a:xfrm>
                <a:off x="11527518" y="4680314"/>
                <a:ext cx="35603" cy="111152"/>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 name="Rounded Rectangle 53"/>
              <p:cNvSpPr/>
              <p:nvPr/>
            </p:nvSpPr>
            <p:spPr bwMode="auto">
              <a:xfrm>
                <a:off x="11581398" y="4660852"/>
                <a:ext cx="35603" cy="151148"/>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 name="Rounded Rectangle 54"/>
              <p:cNvSpPr/>
              <p:nvPr/>
            </p:nvSpPr>
            <p:spPr bwMode="auto">
              <a:xfrm>
                <a:off x="11637498" y="4643936"/>
                <a:ext cx="35603" cy="186677"/>
              </a:xfrm>
              <a:prstGeom prst="roundRect">
                <a:avLst>
                  <a:gd name="adj" fmla="val 50000"/>
                </a:avLst>
              </a:prstGeom>
              <a:solidFill>
                <a:schemeClr val="bg1">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defRPr/>
                </a:pPr>
                <a:endParaRPr lang="en-US" sz="2000" b="1"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 name="Freeform 55"/>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381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defRPr/>
                </a:pPr>
                <a:endParaRPr lang="en-US">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sp>
        <p:nvSpPr>
          <p:cNvPr id="27" name="Rectangle 26"/>
          <p:cNvSpPr/>
          <p:nvPr/>
        </p:nvSpPr>
        <p:spPr bwMode="auto">
          <a:xfrm>
            <a:off x="8163673" y="1353966"/>
            <a:ext cx="3730991" cy="78657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5. </a:t>
            </a:r>
            <a:r>
              <a:rPr lang="ko-KR" altLang="en-US" sz="2353" kern="0"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비즈니스 시스템과 통합</a:t>
            </a:r>
            <a:endParaRPr lang="en-US" sz="2353" kern="0"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 name="TextBox 22"/>
          <p:cNvSpPr txBox="1"/>
          <p:nvPr/>
        </p:nvSpPr>
        <p:spPr>
          <a:xfrm>
            <a:off x="8163673" y="22492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ko-KR" alt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워크플로 통합</a:t>
            </a:r>
            <a:endParaRPr 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57" name="Group 56"/>
          <p:cNvGrpSpPr/>
          <p:nvPr/>
        </p:nvGrpSpPr>
        <p:grpSpPr>
          <a:xfrm>
            <a:off x="8388277" y="2392634"/>
            <a:ext cx="519926" cy="519926"/>
            <a:chOff x="6827893" y="1397182"/>
            <a:chExt cx="4289737" cy="4332363"/>
          </a:xfrm>
        </p:grpSpPr>
        <p:sp>
          <p:nvSpPr>
            <p:cNvPr id="58" name="Oval 57"/>
            <p:cNvSpPr/>
            <p:nvPr/>
          </p:nvSpPr>
          <p:spPr>
            <a:xfrm>
              <a:off x="6827893" y="1397182"/>
              <a:ext cx="4289737" cy="43323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latinLnBrk="0">
                <a:defRPr/>
              </a:pPr>
              <a:endParaRPr lang="en-US" sz="1152" dirty="0" err="1">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59" name="Picture 58"/>
            <p:cNvPicPr>
              <a:picLocks noChangeAspect="1"/>
            </p:cNvPicPr>
            <p:nvPr/>
          </p:nvPicPr>
          <p:blipFill>
            <a:blip r:embed="rId7"/>
            <a:stretch>
              <a:fillRect/>
            </a:stretch>
          </p:blipFill>
          <p:spPr>
            <a:xfrm>
              <a:off x="7791865" y="2383785"/>
              <a:ext cx="2361792" cy="2359156"/>
            </a:xfrm>
            <a:prstGeom prst="rect">
              <a:avLst/>
            </a:prstGeom>
            <a:noFill/>
          </p:spPr>
        </p:pic>
      </p:grpSp>
      <p:sp>
        <p:nvSpPr>
          <p:cNvPr id="24" name="TextBox 23"/>
          <p:cNvSpPr txBox="1"/>
          <p:nvPr/>
        </p:nvSpPr>
        <p:spPr>
          <a:xfrm>
            <a:off x="8163673" y="3126906"/>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ko-KR" alt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푸시 및 </a:t>
            </a:r>
            <a:r>
              <a:rPr lang="ko-KR" altLang="en-US" sz="1961" dirty="0" err="1">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브로드캐스트</a:t>
            </a:r>
            <a:r>
              <a:rPr lang="ko-KR" alt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 알림</a:t>
            </a:r>
            <a:endParaRPr 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60" name="Group 59"/>
          <p:cNvGrpSpPr/>
          <p:nvPr/>
        </p:nvGrpSpPr>
        <p:grpSpPr>
          <a:xfrm>
            <a:off x="8358396" y="3270334"/>
            <a:ext cx="519926" cy="519926"/>
            <a:chOff x="6827893" y="1397182"/>
            <a:chExt cx="4289737" cy="4332363"/>
          </a:xfrm>
        </p:grpSpPr>
        <p:sp>
          <p:nvSpPr>
            <p:cNvPr id="61" name="Oval 60"/>
            <p:cNvSpPr/>
            <p:nvPr/>
          </p:nvSpPr>
          <p:spPr>
            <a:xfrm>
              <a:off x="6827893" y="1397182"/>
              <a:ext cx="4289737" cy="43323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latinLnBrk="0">
                <a:defRPr/>
              </a:pPr>
              <a:endParaRPr lang="en-US" sz="1152" dirty="0" err="1">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62" name="Picture 61"/>
            <p:cNvPicPr>
              <a:picLocks noChangeAspect="1"/>
            </p:cNvPicPr>
            <p:nvPr/>
          </p:nvPicPr>
          <p:blipFill>
            <a:blip r:embed="rId8" cstate="print">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752495" y="2343097"/>
              <a:ext cx="2440533" cy="2440533"/>
            </a:xfrm>
            <a:prstGeom prst="rect">
              <a:avLst/>
            </a:prstGeom>
          </p:spPr>
        </p:pic>
      </p:grpSp>
      <p:sp>
        <p:nvSpPr>
          <p:cNvPr id="25" name="TextBox 24"/>
          <p:cNvSpPr txBox="1"/>
          <p:nvPr/>
        </p:nvSpPr>
        <p:spPr>
          <a:xfrm>
            <a:off x="8163673" y="4004604"/>
            <a:ext cx="3730991" cy="806782"/>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defPPr>
              <a:defRPr lang="en-US"/>
            </a:defPPr>
            <a:lvl1pPr lvl="0" algn="ctr" defTabSz="932597">
              <a:defRPr sz="2400" kern="0">
                <a:latin typeface="Segoe UI Light" panose="020B0502040204020203" pitchFamily="34" charset="0"/>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ID</a:t>
            </a:r>
            <a:r>
              <a:rPr lang="ko-KR" alt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와 액세스 관리</a:t>
            </a:r>
            <a:endParaRPr lang="en-US" sz="1961"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63" name="Group 62"/>
          <p:cNvGrpSpPr/>
          <p:nvPr/>
        </p:nvGrpSpPr>
        <p:grpSpPr>
          <a:xfrm>
            <a:off x="8337010" y="4148032"/>
            <a:ext cx="519926" cy="519926"/>
            <a:chOff x="6827893" y="1397182"/>
            <a:chExt cx="4289737" cy="4332363"/>
          </a:xfrm>
        </p:grpSpPr>
        <p:sp>
          <p:nvSpPr>
            <p:cNvPr id="64" name="Oval 63"/>
            <p:cNvSpPr/>
            <p:nvPr/>
          </p:nvSpPr>
          <p:spPr>
            <a:xfrm>
              <a:off x="6827893" y="1397182"/>
              <a:ext cx="4289737" cy="43323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7868" tIns="87868" rIns="87868" bIns="87868" numCol="1" spcCol="0" rtlCol="0" fromWordArt="0" anchor="b" anchorCtr="0" forceAA="0" compatLnSpc="1">
              <a:prstTxWarp prst="textNoShape">
                <a:avLst/>
              </a:prstTxWarp>
              <a:noAutofit/>
            </a:bodyPr>
            <a:lstStyle/>
            <a:p>
              <a:pPr algn="r" defTabSz="896386" latinLnBrk="0">
                <a:defRPr/>
              </a:pPr>
              <a:endParaRPr lang="en-US" sz="1152" dirty="0" err="1">
                <a:solidFill>
                  <a:prstClr val="white"/>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65" name="Group 64"/>
            <p:cNvGrpSpPr/>
            <p:nvPr/>
          </p:nvGrpSpPr>
          <p:grpSpPr>
            <a:xfrm>
              <a:off x="7429501" y="1999662"/>
              <a:ext cx="3086520" cy="3127402"/>
              <a:chOff x="7646253" y="4979703"/>
              <a:chExt cx="479425" cy="485775"/>
            </a:xfrm>
            <a:solidFill>
              <a:schemeClr val="bg1"/>
            </a:solidFill>
          </p:grpSpPr>
          <p:sp>
            <p:nvSpPr>
              <p:cNvPr id="66" name="Freeform 253"/>
              <p:cNvSpPr>
                <a:spLocks/>
              </p:cNvSpPr>
              <p:nvPr/>
            </p:nvSpPr>
            <p:spPr bwMode="auto">
              <a:xfrm>
                <a:off x="7789128" y="5165440"/>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Freeform 254"/>
              <p:cNvSpPr>
                <a:spLocks/>
              </p:cNvSpPr>
              <p:nvPr/>
            </p:nvSpPr>
            <p:spPr bwMode="auto">
              <a:xfrm>
                <a:off x="7893903" y="5163853"/>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Freeform 255"/>
              <p:cNvSpPr>
                <a:spLocks noEditPoints="1"/>
              </p:cNvSpPr>
              <p:nvPr/>
            </p:nvSpPr>
            <p:spPr bwMode="auto">
              <a:xfrm>
                <a:off x="7646253" y="4979703"/>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a:defRPr/>
                </a:pPr>
                <a:endParaRPr lang="en-US">
                  <a:solidFill>
                    <a:prstClr val="black"/>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sp>
        <p:nvSpPr>
          <p:cNvPr id="74" name="Rectangle 73"/>
          <p:cNvSpPr/>
          <p:nvPr/>
        </p:nvSpPr>
        <p:spPr bwMode="auto">
          <a:xfrm>
            <a:off x="284507" y="5062721"/>
            <a:ext cx="11624682" cy="60746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179277" indent="-179277" defTabSz="914225">
              <a:defRPr/>
            </a:pPr>
            <a:r>
              <a:rPr lang="en-US" sz="2353" kern="0"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6. </a:t>
            </a:r>
            <a:r>
              <a:rPr lang="en-US" sz="2353" dirty="0" err="1">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IoT</a:t>
            </a:r>
            <a:r>
              <a:rPr lang="en-US" sz="2353"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2353"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보안</a:t>
            </a:r>
            <a:endParaRPr lang="en-US" sz="2353"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64513" name="Picture 1" descr="Pictur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6368" y="5136481"/>
            <a:ext cx="459943" cy="45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543620"/>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p:cNvSpPr/>
          <p:nvPr/>
        </p:nvSpPr>
        <p:spPr>
          <a:xfrm>
            <a:off x="865" y="4740800"/>
            <a:ext cx="12190271" cy="2116714"/>
          </a:xfrm>
          <a:prstGeom prst="rect">
            <a:avLst/>
          </a:prstGeom>
          <a:solidFill>
            <a:srgbClr val="003D7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765">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 name="Rectangle 13"/>
          <p:cNvSpPr/>
          <p:nvPr/>
        </p:nvSpPr>
        <p:spPr>
          <a:xfrm>
            <a:off x="4366576" y="5311401"/>
            <a:ext cx="3321979" cy="977191"/>
          </a:xfrm>
          <a:prstGeom prst="rect">
            <a:avLst/>
          </a:prstGeom>
        </p:spPr>
        <p:txBody>
          <a:bodyPr wrap="square">
            <a:spAutoFit/>
          </a:bodyPr>
          <a:lstStyle/>
          <a:p>
            <a:pPr marL="194273" indent="-194273" defTabSz="914225">
              <a:lnSpc>
                <a:spcPts val="2119"/>
              </a:lnSpc>
              <a:spcAft>
                <a:spcPts val="600"/>
              </a:spcAft>
              <a:buFont typeface="Arial" charset="0"/>
              <a:buChar char="•"/>
            </a:pPr>
            <a:r>
              <a:rPr lang="ko-KR" alt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신뢰할 수 있는 단일 소스</a:t>
            </a:r>
            <a:endParaRPr 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a:p>
            <a:pPr marL="194273" indent="-194273" defTabSz="914225">
              <a:lnSpc>
                <a:spcPts val="2119"/>
              </a:lnSpc>
              <a:spcAft>
                <a:spcPts val="600"/>
              </a:spcAft>
              <a:buFont typeface="Arial" charset="0"/>
              <a:buChar char="•"/>
            </a:pPr>
            <a:r>
              <a:rPr lang="ko-KR" alt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경험하였고 신뢰할 수 있는 통찰력</a:t>
            </a:r>
            <a:endParaRPr 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Rectangle 15"/>
          <p:cNvSpPr/>
          <p:nvPr/>
        </p:nvSpPr>
        <p:spPr>
          <a:xfrm>
            <a:off x="8527475" y="5311400"/>
            <a:ext cx="3619696" cy="719114"/>
          </a:xfrm>
          <a:prstGeom prst="rect">
            <a:avLst/>
          </a:prstGeom>
        </p:spPr>
        <p:txBody>
          <a:bodyPr wrap="square">
            <a:spAutoFit/>
          </a:bodyPr>
          <a:lstStyle/>
          <a:p>
            <a:pPr marL="194273" indent="-194273" defTabSz="914225">
              <a:lnSpc>
                <a:spcPts val="2119"/>
              </a:lnSpc>
              <a:spcAft>
                <a:spcPts val="600"/>
              </a:spcAft>
              <a:buFont typeface="Arial" charset="0"/>
              <a:buChar char="•"/>
            </a:pPr>
            <a:r>
              <a:rPr lang="ko-KR" alt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어디에서나 제어</a:t>
            </a:r>
            <a:endParaRPr 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a:p>
            <a:pPr marL="194273" indent="-194273" defTabSz="914225">
              <a:lnSpc>
                <a:spcPts val="2119"/>
              </a:lnSpc>
              <a:spcAft>
                <a:spcPts val="600"/>
              </a:spcAft>
              <a:buFont typeface="Arial" charset="0"/>
              <a:buChar char="•"/>
            </a:pPr>
            <a:r>
              <a:rPr lang="ko-KR" alt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일관적인 사용자 인터페이스</a:t>
            </a:r>
            <a:endParaRPr 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4" name="Rectangle 33"/>
          <p:cNvSpPr/>
          <p:nvPr/>
        </p:nvSpPr>
        <p:spPr>
          <a:xfrm>
            <a:off x="767437" y="5311400"/>
            <a:ext cx="2750089" cy="719114"/>
          </a:xfrm>
          <a:prstGeom prst="rect">
            <a:avLst/>
          </a:prstGeom>
        </p:spPr>
        <p:txBody>
          <a:bodyPr wrap="square">
            <a:spAutoFit/>
          </a:bodyPr>
          <a:lstStyle/>
          <a:p>
            <a:pPr marL="194273" indent="-194273" defTabSz="914225">
              <a:lnSpc>
                <a:spcPts val="2119"/>
              </a:lnSpc>
              <a:spcAft>
                <a:spcPts val="600"/>
              </a:spcAft>
              <a:buFont typeface="Arial" charset="0"/>
              <a:buChar char="•"/>
            </a:pPr>
            <a:r>
              <a:rPr lang="ko-KR" alt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자동화된 데이터 수집</a:t>
            </a:r>
            <a:endParaRPr 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a:p>
            <a:pPr marL="194273" indent="-194273" defTabSz="914225">
              <a:lnSpc>
                <a:spcPts val="2119"/>
              </a:lnSpc>
              <a:spcAft>
                <a:spcPts val="600"/>
              </a:spcAft>
              <a:buFont typeface="Arial" charset="0"/>
              <a:buChar char="•"/>
            </a:pPr>
            <a:r>
              <a:rPr lang="ko-KR" alt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사용자 지정 로그 수집</a:t>
            </a:r>
            <a:endParaRPr lang="en-US" sz="16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 name="Title 1"/>
          <p:cNvSpPr>
            <a:spLocks noGrp="1"/>
          </p:cNvSpPr>
          <p:nvPr>
            <p:ph type="title"/>
          </p:nvPr>
        </p:nvSpPr>
        <p:spPr>
          <a:xfrm>
            <a:off x="247799" y="229466"/>
            <a:ext cx="9743804" cy="722900"/>
          </a:xfrm>
        </p:spPr>
        <p:txBody>
          <a:bodyPr/>
          <a:lstStyle/>
          <a:p>
            <a:pPr>
              <a:defRPr/>
            </a:pPr>
            <a:r>
              <a:rPr kumimoji="1" lang="ko-KR" altLang="en-US" b="1" dirty="0"/>
              <a:t>즉각적인 통찰력 확보</a:t>
            </a:r>
            <a:endParaRPr kumimoji="1" lang="en-US" b="1" dirty="0"/>
          </a:p>
        </p:txBody>
      </p:sp>
      <p:sp>
        <p:nvSpPr>
          <p:cNvPr id="48" name="Title 17"/>
          <p:cNvSpPr txBox="1">
            <a:spLocks/>
          </p:cNvSpPr>
          <p:nvPr/>
        </p:nvSpPr>
        <p:spPr bwMode="auto">
          <a:xfrm>
            <a:off x="442194" y="1362353"/>
            <a:ext cx="7848764" cy="888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7" tIns="45713" rIns="91427" bIns="45713" numCol="1" anchor="ctr" anchorCtr="0" compatLnSpc="1">
            <a:prstTxWarp prst="textNoShape">
              <a:avLst/>
            </a:prstTxWarp>
          </a:bodyPr>
          <a:lstStyle>
            <a:lvl1pPr algn="l" defTabSz="457200" rtl="0" eaLnBrk="1" fontAlgn="base" hangingPunct="1">
              <a:lnSpc>
                <a:spcPct val="80000"/>
              </a:lnSpc>
              <a:spcBef>
                <a:spcPct val="0"/>
              </a:spcBef>
              <a:spcAft>
                <a:spcPct val="0"/>
              </a:spcAft>
              <a:defRPr sz="5400" kern="1200">
                <a:solidFill>
                  <a:srgbClr val="0070C0"/>
                </a:solidFill>
                <a:latin typeface="Segoe UI Light"/>
                <a:ea typeface="ＭＳ Ｐゴシック" charset="0"/>
                <a:cs typeface="Segoe UI Light"/>
              </a:defRPr>
            </a:lvl1pPr>
            <a:lvl2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2pPr>
            <a:lvl3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3pPr>
            <a:lvl4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4pPr>
            <a:lvl5pPr algn="l" defTabSz="457200" rtl="0" eaLnBrk="1" fontAlgn="base" hangingPunct="1">
              <a:lnSpc>
                <a:spcPct val="80000"/>
              </a:lnSpc>
              <a:spcBef>
                <a:spcPct val="0"/>
              </a:spcBef>
              <a:spcAft>
                <a:spcPct val="0"/>
              </a:spcAft>
              <a:defRPr sz="4400">
                <a:solidFill>
                  <a:schemeClr val="accent1"/>
                </a:solidFill>
                <a:latin typeface="Segoe UI Light" charset="0"/>
                <a:ea typeface="ＭＳ Ｐゴシック" charset="0"/>
              </a:defRPr>
            </a:lvl5pPr>
            <a:lvl6pPr marL="457200" algn="l" defTabSz="457200" rtl="0" eaLnBrk="1" fontAlgn="base" hangingPunct="1">
              <a:spcBef>
                <a:spcPct val="0"/>
              </a:spcBef>
              <a:spcAft>
                <a:spcPct val="0"/>
              </a:spcAft>
              <a:defRPr sz="4400">
                <a:solidFill>
                  <a:schemeClr val="accent1"/>
                </a:solidFill>
                <a:latin typeface="Segoe UI Light" charset="0"/>
                <a:ea typeface="ＭＳ Ｐゴシック" charset="0"/>
              </a:defRPr>
            </a:lvl6pPr>
            <a:lvl7pPr marL="914400" algn="l" defTabSz="457200" rtl="0" eaLnBrk="1" fontAlgn="base" hangingPunct="1">
              <a:spcBef>
                <a:spcPct val="0"/>
              </a:spcBef>
              <a:spcAft>
                <a:spcPct val="0"/>
              </a:spcAft>
              <a:defRPr sz="4400">
                <a:solidFill>
                  <a:schemeClr val="accent1"/>
                </a:solidFill>
                <a:latin typeface="Segoe UI Light" charset="0"/>
                <a:ea typeface="ＭＳ Ｐゴシック" charset="0"/>
              </a:defRPr>
            </a:lvl7pPr>
            <a:lvl8pPr marL="1371600" algn="l" defTabSz="457200" rtl="0" eaLnBrk="1" fontAlgn="base" hangingPunct="1">
              <a:spcBef>
                <a:spcPct val="0"/>
              </a:spcBef>
              <a:spcAft>
                <a:spcPct val="0"/>
              </a:spcAft>
              <a:defRPr sz="4400">
                <a:solidFill>
                  <a:schemeClr val="accent1"/>
                </a:solidFill>
                <a:latin typeface="Segoe UI Light" charset="0"/>
                <a:ea typeface="ＭＳ Ｐゴシック" charset="0"/>
              </a:defRPr>
            </a:lvl8pPr>
            <a:lvl9pPr marL="1828800" algn="l" defTabSz="457200" rtl="0" eaLnBrk="1" fontAlgn="base" hangingPunct="1">
              <a:spcBef>
                <a:spcPct val="0"/>
              </a:spcBef>
              <a:spcAft>
                <a:spcPct val="0"/>
              </a:spcAft>
              <a:defRPr sz="4400">
                <a:solidFill>
                  <a:schemeClr val="accent1"/>
                </a:solidFill>
                <a:latin typeface="Segoe UI Light" charset="0"/>
                <a:ea typeface="ＭＳ Ｐゴシック" charset="0"/>
              </a:defRPr>
            </a:lvl9pPr>
          </a:lstStyle>
          <a:p>
            <a:pPr defTabSz="457112">
              <a:lnSpc>
                <a:spcPct val="150000"/>
              </a:lnSpc>
              <a:spcBef>
                <a:spcPts val="1200"/>
              </a:spcBef>
              <a:buClr>
                <a:srgbClr val="000000"/>
              </a:buClr>
              <a:buSzPct val="90000"/>
              <a:defRPr/>
            </a:pPr>
            <a:r>
              <a:rPr lang="ko-KR" altLang="en-US" sz="2157"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신뢰할 수 있는 소스에 기반하여 </a:t>
            </a:r>
            <a:r>
              <a:rPr lang="ko-KR" altLang="en-US" sz="2157" dirty="0" err="1">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하이브리드</a:t>
            </a:r>
            <a:r>
              <a:rPr lang="ko-KR" altLang="en-US" sz="2157"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rPr>
              <a:t> 환경에 대한 즉각적인 통찰력 제공</a:t>
            </a:r>
            <a:endParaRPr lang="en-US" sz="2157" dirty="0">
              <a:solidFill>
                <a:schemeClr val="tx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8" name="Group 7"/>
          <p:cNvGrpSpPr/>
          <p:nvPr/>
        </p:nvGrpSpPr>
        <p:grpSpPr>
          <a:xfrm>
            <a:off x="112237" y="2623254"/>
            <a:ext cx="3755775" cy="1707559"/>
            <a:chOff x="111388" y="2623139"/>
            <a:chExt cx="3756308" cy="1707801"/>
          </a:xfrm>
        </p:grpSpPr>
        <p:sp>
          <p:nvSpPr>
            <p:cNvPr id="19" name="TextBox 18"/>
            <p:cNvSpPr txBox="1"/>
            <p:nvPr/>
          </p:nvSpPr>
          <p:spPr>
            <a:xfrm>
              <a:off x="111388" y="3686412"/>
              <a:ext cx="3756308" cy="644528"/>
            </a:xfrm>
            <a:prstGeom prst="rect">
              <a:avLst/>
            </a:prstGeom>
            <a:noFill/>
          </p:spPr>
          <p:txBody>
            <a:bodyPr wrap="square" rtlCol="0">
              <a:spAutoFit/>
            </a:bodyPr>
            <a:lstStyle/>
            <a:p>
              <a:pPr algn="ctr" defTabSz="914225">
                <a:defRPr/>
              </a:pPr>
              <a:r>
                <a:rPr lang="ko-KR" altLang="en-US"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빠른 데이터</a:t>
              </a:r>
              <a:r>
                <a:rPr lang="en-US" altLang="ko-KR"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
              </a:r>
              <a:br>
                <a:rPr lang="en-US" altLang="ko-KR"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br>
              <a:r>
                <a:rPr lang="ko-KR" altLang="en-US"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수집</a:t>
              </a:r>
              <a:endParaRPr lang="en-US"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pic>
          <p:nvPicPr>
            <p:cNvPr id="63" name="Picture 62"/>
            <p:cNvPicPr>
              <a:picLocks noChangeAspect="1"/>
            </p:cNvPicPr>
            <p:nvPr/>
          </p:nvPicPr>
          <p:blipFill>
            <a:blip r:embed="rId3"/>
            <a:stretch>
              <a:fillRect/>
            </a:stretch>
          </p:blipFill>
          <p:spPr>
            <a:xfrm>
              <a:off x="1507468" y="2623139"/>
              <a:ext cx="1051535" cy="874088"/>
            </a:xfrm>
            <a:prstGeom prst="rect">
              <a:avLst/>
            </a:prstGeom>
          </p:spPr>
        </p:pic>
      </p:grpSp>
      <p:grpSp>
        <p:nvGrpSpPr>
          <p:cNvPr id="7" name="Group 6"/>
          <p:cNvGrpSpPr/>
          <p:nvPr/>
        </p:nvGrpSpPr>
        <p:grpSpPr>
          <a:xfrm>
            <a:off x="4677235" y="2342866"/>
            <a:ext cx="2501098" cy="1987948"/>
            <a:chOff x="4677033" y="2342711"/>
            <a:chExt cx="2501453" cy="1988229"/>
          </a:xfrm>
        </p:grpSpPr>
        <p:sp>
          <p:nvSpPr>
            <p:cNvPr id="24" name="TextBox 23"/>
            <p:cNvSpPr txBox="1"/>
            <p:nvPr/>
          </p:nvSpPr>
          <p:spPr>
            <a:xfrm>
              <a:off x="4677033" y="3686412"/>
              <a:ext cx="2501453" cy="644528"/>
            </a:xfrm>
            <a:prstGeom prst="rect">
              <a:avLst/>
            </a:prstGeom>
            <a:noFill/>
          </p:spPr>
          <p:txBody>
            <a:bodyPr wrap="square" rtlCol="0">
              <a:spAutoFit/>
            </a:bodyPr>
            <a:lstStyle/>
            <a:p>
              <a:pPr algn="ctr" defTabSz="914225">
                <a:defRPr/>
              </a:pPr>
              <a:r>
                <a:rPr lang="ko-KR" altLang="en-US"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경험된 통찰력에 </a:t>
              </a:r>
              <a:r>
                <a:rPr lang="en-US" altLang="ko-KR"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
              </a:r>
              <a:br>
                <a:rPr lang="en-US" altLang="ko-KR"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br>
              <a:r>
                <a:rPr lang="ko-KR" altLang="en-US"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대한 소스</a:t>
              </a:r>
              <a:endParaRPr lang="en-US"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pic>
          <p:nvPicPr>
            <p:cNvPr id="64" name="Picture 63"/>
            <p:cNvPicPr>
              <a:picLocks noChangeAspect="1"/>
            </p:cNvPicPr>
            <p:nvPr/>
          </p:nvPicPr>
          <p:blipFill>
            <a:blip r:embed="rId4"/>
            <a:stretch>
              <a:fillRect/>
            </a:stretch>
          </p:blipFill>
          <p:spPr>
            <a:xfrm>
              <a:off x="5415030" y="2342711"/>
              <a:ext cx="1026344" cy="1229078"/>
            </a:xfrm>
            <a:prstGeom prst="rect">
              <a:avLst/>
            </a:prstGeom>
          </p:spPr>
        </p:pic>
      </p:grpSp>
      <p:grpSp>
        <p:nvGrpSpPr>
          <p:cNvPr id="6" name="Group 5"/>
          <p:cNvGrpSpPr/>
          <p:nvPr/>
        </p:nvGrpSpPr>
        <p:grpSpPr>
          <a:xfrm>
            <a:off x="8390911" y="2486983"/>
            <a:ext cx="2910222" cy="1843829"/>
            <a:chOff x="8391236" y="2486849"/>
            <a:chExt cx="2910635" cy="1844091"/>
          </a:xfrm>
        </p:grpSpPr>
        <p:sp>
          <p:nvSpPr>
            <p:cNvPr id="36" name="TextBox 35"/>
            <p:cNvSpPr txBox="1"/>
            <p:nvPr/>
          </p:nvSpPr>
          <p:spPr>
            <a:xfrm>
              <a:off x="8391236" y="3686412"/>
              <a:ext cx="2910635" cy="644528"/>
            </a:xfrm>
            <a:prstGeom prst="rect">
              <a:avLst/>
            </a:prstGeom>
            <a:noFill/>
          </p:spPr>
          <p:txBody>
            <a:bodyPr wrap="square" rtlCol="0">
              <a:spAutoFit/>
            </a:bodyPr>
            <a:lstStyle/>
            <a:p>
              <a:pPr algn="ctr" defTabSz="914225">
                <a:defRPr/>
              </a:pPr>
              <a:r>
                <a:rPr lang="ko-KR" altLang="en-US" sz="1765" dirty="0" err="1">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클라우드에서</a:t>
              </a:r>
              <a:r>
                <a:rPr lang="ko-KR" altLang="en-US"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 </a:t>
              </a:r>
              <a:r>
                <a:rPr lang="en-US" altLang="ko-KR"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petabyte</a:t>
              </a:r>
              <a:r>
                <a:rPr lang="ko-KR" altLang="en-US"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의 데이터 분석</a:t>
              </a:r>
              <a:endParaRPr lang="en-US" sz="1765" dirty="0">
                <a:solidFill>
                  <a:srgbClr val="FFFFFF">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pic>
          <p:nvPicPr>
            <p:cNvPr id="65" name="Picture 64"/>
            <p:cNvPicPr>
              <a:picLocks noChangeAspect="1"/>
            </p:cNvPicPr>
            <p:nvPr/>
          </p:nvPicPr>
          <p:blipFill>
            <a:blip r:embed="rId5"/>
            <a:stretch>
              <a:fillRect/>
            </a:stretch>
          </p:blipFill>
          <p:spPr>
            <a:xfrm>
              <a:off x="9111053" y="2486849"/>
              <a:ext cx="1372008" cy="940805"/>
            </a:xfrm>
            <a:prstGeom prst="rect">
              <a:avLst/>
            </a:prstGeom>
          </p:spPr>
        </p:pic>
      </p:grpSp>
    </p:spTree>
    <p:extLst>
      <p:ext uri="{BB962C8B-B14F-4D97-AF65-F5344CB8AC3E}">
        <p14:creationId xmlns:p14="http://schemas.microsoft.com/office/powerpoint/2010/main" val="98537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3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5894306" y="1313438"/>
            <a:ext cx="6028457" cy="5266496"/>
          </a:xfrm>
          <a:prstGeom prst="rect">
            <a:avLst/>
          </a:prstGeom>
        </p:spPr>
      </p:pic>
      <p:sp>
        <p:nvSpPr>
          <p:cNvPr id="2" name="Title 1"/>
          <p:cNvSpPr>
            <a:spLocks noGrp="1"/>
          </p:cNvSpPr>
          <p:nvPr>
            <p:ph type="title"/>
          </p:nvPr>
        </p:nvSpPr>
        <p:spPr>
          <a:xfrm>
            <a:off x="268928" y="225497"/>
            <a:ext cx="11655840" cy="899537"/>
          </a:xfrm>
        </p:spPr>
        <p:txBody>
          <a:bodyPr/>
          <a:lstStyle/>
          <a:p>
            <a:r>
              <a:rPr lang="ko-KR" altLang="en-US" sz="4313" dirty="0">
                <a:latin typeface="Segoe UI Semibold" panose="020B0702040204020203" pitchFamily="34" charset="0"/>
                <a:ea typeface="서울남산체 B" panose="02020603020101020101" pitchFamily="18" charset="-127"/>
                <a:cs typeface="Segoe UI Semibold" panose="020B0702040204020203" pitchFamily="34" charset="0"/>
              </a:rPr>
              <a:t>실시간 이벤트 처리</a:t>
            </a:r>
            <a:endParaRPr lang="en-US" sz="4313" dirty="0">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3" name="TextBox 12"/>
          <p:cNvSpPr txBox="1"/>
          <p:nvPr/>
        </p:nvSpPr>
        <p:spPr>
          <a:xfrm>
            <a:off x="268929" y="2090877"/>
            <a:ext cx="5525742" cy="1004802"/>
          </a:xfrm>
          <a:prstGeom prst="rect">
            <a:avLst/>
          </a:prstGeom>
          <a:solidFill>
            <a:schemeClr val="bg1">
              <a:lumMod val="95000"/>
              <a:alpha val="85000"/>
            </a:schemeClr>
          </a:solidFill>
        </p:spPr>
        <p:txBody>
          <a:bodyPr wrap="square" lIns="89642" tIns="44821" rIns="89642" bIns="44821" rtlCol="0" anchor="t">
            <a:noAutofit/>
          </a:bodyPr>
          <a:lstStyle/>
          <a:p>
            <a:pPr marL="285750" indent="-285750">
              <a:spcBef>
                <a:spcPts val="980"/>
              </a:spcBef>
              <a:buFont typeface="Arial" panose="020B0604020202020204" pitchFamily="34" charset="0"/>
              <a:buChar char="•"/>
            </a:pPr>
            <a:r>
              <a:rPr lang="ko-KR" altLang="en-US" dirty="0">
                <a:latin typeface="굴림" panose="020B0600000101010101" pitchFamily="50" charset="-127"/>
                <a:ea typeface="굴림" panose="020B0600000101010101" pitchFamily="50" charset="-127"/>
                <a:cs typeface="Segoe UI Semilight" panose="020B0402040204020203" pitchFamily="34" charset="0"/>
              </a:rPr>
              <a:t>빠른 배포</a:t>
            </a:r>
            <a:endParaRPr lang="en-US" dirty="0">
              <a:latin typeface="굴림" panose="020B0600000101010101" pitchFamily="50" charset="-127"/>
              <a:ea typeface="굴림" panose="020B0600000101010101" pitchFamily="50" charset="-127"/>
              <a:cs typeface="Segoe UI Semilight" panose="020B0402040204020203" pitchFamily="34" charset="0"/>
            </a:endParaRPr>
          </a:p>
          <a:p>
            <a:pPr marL="0" lvl="1">
              <a:spcBef>
                <a:spcPts val="196"/>
              </a:spcBef>
              <a:spcAft>
                <a:spcPts val="294"/>
              </a:spcAft>
            </a:pPr>
            <a:r>
              <a:rPr lang="ko-KR" altLang="en-US" dirty="0">
                <a:latin typeface="굴림" panose="020B0600000101010101" pitchFamily="50" charset="-127"/>
                <a:ea typeface="굴림" panose="020B0600000101010101" pitchFamily="50" charset="-127"/>
                <a:cs typeface="Segoe UI Semilight" panose="020B0402040204020203" pitchFamily="34" charset="0"/>
              </a:rPr>
              <a:t>단순한</a:t>
            </a:r>
            <a:r>
              <a:rPr lang="ko-KR" altLang="en-US" sz="1568" dirty="0">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1568" dirty="0">
                <a:latin typeface="Segoe UI Semilight" panose="020B0402040204020203" pitchFamily="34" charset="0"/>
                <a:ea typeface="서울남산체 L" panose="02020603020101020101" pitchFamily="18" charset="-127"/>
                <a:cs typeface="Segoe UI Semilight" panose="020B0402040204020203" pitchFamily="34" charset="0"/>
              </a:rPr>
              <a:t>SQL </a:t>
            </a:r>
            <a:r>
              <a:rPr lang="ko-KR" altLang="en-US" dirty="0">
                <a:latin typeface="굴림" panose="020B0600000101010101" pitchFamily="50" charset="-127"/>
                <a:ea typeface="굴림" panose="020B0600000101010101" pitchFamily="50" charset="-127"/>
                <a:cs typeface="Segoe UI Semilight" panose="020B0402040204020203" pitchFamily="34" charset="0"/>
              </a:rPr>
              <a:t>구문 사용</a:t>
            </a:r>
            <a:r>
              <a:rPr lang="en-US" altLang="ko-KR" dirty="0">
                <a:latin typeface="굴림" panose="020B0600000101010101" pitchFamily="50" charset="-127"/>
                <a:ea typeface="굴림" panose="020B0600000101010101" pitchFamily="50" charset="-127"/>
                <a:cs typeface="Segoe UI Semilight" panose="020B0402040204020203" pitchFamily="34" charset="0"/>
              </a:rPr>
              <a:t>, </a:t>
            </a:r>
            <a:r>
              <a:rPr lang="ko-KR" altLang="en-US" dirty="0">
                <a:latin typeface="굴림" panose="020B0600000101010101" pitchFamily="50" charset="-127"/>
                <a:ea typeface="굴림" panose="020B0600000101010101" pitchFamily="50" charset="-127"/>
                <a:cs typeface="Segoe UI Semilight" panose="020B0402040204020203" pitchFamily="34" charset="0"/>
              </a:rPr>
              <a:t>규모 확장을 위한 자동 분산</a:t>
            </a:r>
            <a:endParaRPr lang="en-US" dirty="0">
              <a:latin typeface="굴림" panose="020B0600000101010101" pitchFamily="50" charset="-127"/>
              <a:ea typeface="굴림" panose="020B0600000101010101" pitchFamily="50" charset="-127"/>
              <a:cs typeface="Segoe UI Semilight" panose="020B0402040204020203" pitchFamily="34" charset="0"/>
            </a:endParaRPr>
          </a:p>
        </p:txBody>
      </p:sp>
      <p:sp>
        <p:nvSpPr>
          <p:cNvPr id="14" name="TextBox 13"/>
          <p:cNvSpPr txBox="1"/>
          <p:nvPr/>
        </p:nvSpPr>
        <p:spPr>
          <a:xfrm>
            <a:off x="268929" y="3174312"/>
            <a:ext cx="5525742" cy="712251"/>
          </a:xfrm>
          <a:prstGeom prst="rect">
            <a:avLst/>
          </a:prstGeom>
          <a:solidFill>
            <a:schemeClr val="bg1">
              <a:lumMod val="95000"/>
              <a:alpha val="85000"/>
            </a:schemeClr>
          </a:solidFill>
        </p:spPr>
        <p:txBody>
          <a:bodyPr wrap="square" lIns="89642" tIns="44821" rIns="89642" bIns="44821" rtlCol="0" anchor="t">
            <a:noAutofit/>
          </a:bodyPr>
          <a:lstStyle/>
          <a:p>
            <a:pPr marL="285750" indent="-285750">
              <a:spcBef>
                <a:spcPts val="980"/>
              </a:spcBef>
              <a:buFont typeface="Arial" panose="020B0604020202020204" pitchFamily="34" charset="0"/>
              <a:buChar char="•"/>
            </a:pPr>
            <a:r>
              <a:rPr lang="ko-KR" altLang="en-US" dirty="0">
                <a:latin typeface="굴림" panose="020B0600000101010101" pitchFamily="50" charset="-127"/>
                <a:ea typeface="굴림" panose="020B0600000101010101" pitchFamily="50" charset="-127"/>
                <a:cs typeface="Segoe UI Semilight" panose="020B0402040204020203" pitchFamily="34" charset="0"/>
              </a:rPr>
              <a:t>미션 크리티컬 안정성 </a:t>
            </a:r>
            <a:endParaRPr lang="en-US" dirty="0">
              <a:latin typeface="굴림" panose="020B0600000101010101" pitchFamily="50" charset="-127"/>
              <a:ea typeface="굴림" panose="020B0600000101010101" pitchFamily="50" charset="-127"/>
              <a:cs typeface="Segoe UI Semilight" panose="020B0402040204020203" pitchFamily="34" charset="0"/>
            </a:endParaRPr>
          </a:p>
          <a:p>
            <a:pPr marL="0" lvl="1">
              <a:spcBef>
                <a:spcPts val="196"/>
              </a:spcBef>
              <a:spcAft>
                <a:spcPts val="294"/>
              </a:spcAft>
            </a:pPr>
            <a:r>
              <a:rPr lang="ko-KR" altLang="en-US" dirty="0">
                <a:latin typeface="굴림" panose="020B0600000101010101" pitchFamily="50" charset="-127"/>
                <a:ea typeface="굴림" panose="020B0600000101010101" pitchFamily="50" charset="-127"/>
                <a:cs typeface="Segoe UI Semilight" panose="020B0402040204020203" pitchFamily="34" charset="0"/>
              </a:rPr>
              <a:t>완전히 관리됨</a:t>
            </a:r>
            <a:r>
              <a:rPr lang="en-US" altLang="ko-KR" dirty="0">
                <a:latin typeface="굴림" panose="020B0600000101010101" pitchFamily="50" charset="-127"/>
                <a:ea typeface="굴림" panose="020B0600000101010101" pitchFamily="50" charset="-127"/>
                <a:cs typeface="Segoe UI Semilight" panose="020B0402040204020203" pitchFamily="34" charset="0"/>
              </a:rPr>
              <a:t>, </a:t>
            </a:r>
            <a:r>
              <a:rPr lang="ko-KR" altLang="en-US" dirty="0">
                <a:latin typeface="굴림" panose="020B0600000101010101" pitchFamily="50" charset="-127"/>
                <a:ea typeface="굴림" panose="020B0600000101010101" pitchFamily="50" charset="-127"/>
                <a:cs typeface="Segoe UI Semilight" panose="020B0402040204020203" pitchFamily="34" charset="0"/>
              </a:rPr>
              <a:t>낮은 지연</a:t>
            </a:r>
            <a:r>
              <a:rPr lang="en-US" altLang="ko-KR" dirty="0">
                <a:latin typeface="굴림" panose="020B0600000101010101" pitchFamily="50" charset="-127"/>
                <a:ea typeface="굴림" panose="020B0600000101010101" pitchFamily="50" charset="-127"/>
                <a:cs typeface="Segoe UI Semilight" panose="020B0402040204020203" pitchFamily="34" charset="0"/>
              </a:rPr>
              <a:t>, </a:t>
            </a:r>
            <a:r>
              <a:rPr lang="ko-KR" altLang="en-US" dirty="0">
                <a:latin typeface="굴림" panose="020B0600000101010101" pitchFamily="50" charset="-127"/>
                <a:ea typeface="굴림" panose="020B0600000101010101" pitchFamily="50" charset="-127"/>
                <a:cs typeface="Segoe UI Semilight" panose="020B0402040204020203" pitchFamily="34" charset="0"/>
              </a:rPr>
              <a:t>높은 처리량</a:t>
            </a:r>
            <a:endParaRPr lang="en-US" dirty="0">
              <a:latin typeface="굴림" panose="020B0600000101010101" pitchFamily="50" charset="-127"/>
              <a:ea typeface="굴림" panose="020B0600000101010101" pitchFamily="50" charset="-127"/>
              <a:cs typeface="Segoe UI Semilight" panose="020B0402040204020203" pitchFamily="34" charset="0"/>
            </a:endParaRPr>
          </a:p>
        </p:txBody>
      </p:sp>
      <p:sp>
        <p:nvSpPr>
          <p:cNvPr id="19" name="TextBox 18"/>
          <p:cNvSpPr txBox="1"/>
          <p:nvPr/>
        </p:nvSpPr>
        <p:spPr>
          <a:xfrm>
            <a:off x="268929" y="3965197"/>
            <a:ext cx="5525742" cy="735661"/>
          </a:xfrm>
          <a:prstGeom prst="rect">
            <a:avLst/>
          </a:prstGeom>
          <a:solidFill>
            <a:schemeClr val="bg1">
              <a:lumMod val="95000"/>
              <a:alpha val="85000"/>
            </a:schemeClr>
          </a:solidFill>
        </p:spPr>
        <p:txBody>
          <a:bodyPr wrap="square" lIns="89642" tIns="44821" rIns="89642" bIns="44821" rtlCol="0" anchor="t">
            <a:noAutofit/>
          </a:bodyPr>
          <a:lstStyle/>
          <a:p>
            <a:pPr marL="285750" indent="-285750">
              <a:spcBef>
                <a:spcPts val="980"/>
              </a:spcBef>
              <a:buFont typeface="Arial" panose="020B0604020202020204" pitchFamily="34" charset="0"/>
              <a:buChar char="•"/>
            </a:pPr>
            <a:r>
              <a:rPr lang="ko-KR" altLang="en-US" dirty="0">
                <a:latin typeface="굴림" panose="020B0600000101010101" pitchFamily="50" charset="-127"/>
                <a:ea typeface="굴림" panose="020B0600000101010101" pitchFamily="50" charset="-127"/>
                <a:cs typeface="Segoe UI Semilight" panose="020B0402040204020203" pitchFamily="34" charset="0"/>
              </a:rPr>
              <a:t>뛰어난 실시간 경고</a:t>
            </a:r>
            <a:endParaRPr lang="en-US" dirty="0">
              <a:latin typeface="굴림" panose="020B0600000101010101" pitchFamily="50" charset="-127"/>
              <a:ea typeface="굴림" panose="020B0600000101010101" pitchFamily="50" charset="-127"/>
              <a:cs typeface="Segoe UI Semilight" panose="020B0402040204020203" pitchFamily="34" charset="0"/>
            </a:endParaRPr>
          </a:p>
          <a:p>
            <a:pPr marL="0" lvl="1">
              <a:spcBef>
                <a:spcPts val="196"/>
              </a:spcBef>
              <a:spcAft>
                <a:spcPts val="294"/>
              </a:spcAft>
            </a:pPr>
            <a:r>
              <a:rPr lang="ko-KR" altLang="en-US" dirty="0">
                <a:latin typeface="굴림" panose="020B0600000101010101" pitchFamily="50" charset="-127"/>
                <a:ea typeface="굴림" panose="020B0600000101010101" pitchFamily="50" charset="-127"/>
                <a:cs typeface="Segoe UI Semilight" panose="020B0402040204020203" pitchFamily="34" charset="0"/>
              </a:rPr>
              <a:t>경고 플래그와 주의 사항에 대한 </a:t>
            </a:r>
            <a:r>
              <a:rPr lang="ko-KR" altLang="en-US" dirty="0" err="1">
                <a:latin typeface="굴림" panose="020B0600000101010101" pitchFamily="50" charset="-127"/>
                <a:ea typeface="굴림" panose="020B0600000101010101" pitchFamily="50" charset="-127"/>
                <a:cs typeface="Segoe UI Semilight" panose="020B0402040204020203" pitchFamily="34" charset="0"/>
              </a:rPr>
              <a:t>알람</a:t>
            </a:r>
            <a:endParaRPr lang="en-US" dirty="0">
              <a:latin typeface="굴림" panose="020B0600000101010101" pitchFamily="50" charset="-127"/>
              <a:ea typeface="굴림" panose="020B0600000101010101" pitchFamily="50" charset="-127"/>
              <a:cs typeface="Segoe UI Semilight" panose="020B0402040204020203" pitchFamily="34" charset="0"/>
            </a:endParaRPr>
          </a:p>
        </p:txBody>
      </p:sp>
      <p:sp>
        <p:nvSpPr>
          <p:cNvPr id="20" name="TextBox 19"/>
          <p:cNvSpPr txBox="1"/>
          <p:nvPr/>
        </p:nvSpPr>
        <p:spPr>
          <a:xfrm>
            <a:off x="268929" y="4779491"/>
            <a:ext cx="5525742" cy="712251"/>
          </a:xfrm>
          <a:prstGeom prst="rect">
            <a:avLst/>
          </a:prstGeom>
          <a:solidFill>
            <a:schemeClr val="bg1">
              <a:lumMod val="95000"/>
              <a:alpha val="85000"/>
            </a:schemeClr>
          </a:solidFill>
        </p:spPr>
        <p:txBody>
          <a:bodyPr wrap="square" lIns="89642" tIns="44821" rIns="89642" bIns="44821" rtlCol="0" anchor="t">
            <a:noAutofit/>
          </a:bodyPr>
          <a:lstStyle/>
          <a:p>
            <a:pPr marL="285750" indent="-285750">
              <a:spcBef>
                <a:spcPts val="980"/>
              </a:spcBef>
              <a:buFont typeface="Arial" panose="020B0604020202020204" pitchFamily="34" charset="0"/>
              <a:buChar char="•"/>
            </a:pPr>
            <a:r>
              <a:rPr lang="ko-KR" altLang="en-US" dirty="0">
                <a:latin typeface="굴림" panose="020B0600000101010101" pitchFamily="50" charset="-127"/>
                <a:ea typeface="굴림" panose="020B0600000101010101" pitchFamily="50" charset="-127"/>
                <a:cs typeface="Segoe UI Semilight" panose="020B0402040204020203" pitchFamily="34" charset="0"/>
              </a:rPr>
              <a:t>많은 처리량</a:t>
            </a:r>
            <a:endParaRPr lang="en-US" dirty="0">
              <a:latin typeface="굴림" panose="020B0600000101010101" pitchFamily="50" charset="-127"/>
              <a:ea typeface="굴림" panose="020B0600000101010101" pitchFamily="50" charset="-127"/>
              <a:cs typeface="Segoe UI Semilight" panose="020B0402040204020203" pitchFamily="34" charset="0"/>
            </a:endParaRPr>
          </a:p>
          <a:p>
            <a:pPr marL="0" lvl="1">
              <a:spcBef>
                <a:spcPts val="196"/>
              </a:spcBef>
              <a:spcAft>
                <a:spcPts val="294"/>
              </a:spcAft>
            </a:pPr>
            <a:r>
              <a:rPr lang="ko-KR" altLang="en-US" dirty="0">
                <a:latin typeface="굴림" panose="020B0600000101010101" pitchFamily="50" charset="-127"/>
                <a:ea typeface="굴림" panose="020B0600000101010101" pitchFamily="50" charset="-127"/>
                <a:cs typeface="Segoe UI Semilight" panose="020B0402040204020203" pitchFamily="34" charset="0"/>
              </a:rPr>
              <a:t>초당 수 백만 데이터를 분석</a:t>
            </a:r>
            <a:r>
              <a:rPr lang="en-US" dirty="0">
                <a:latin typeface="굴림" panose="020B0600000101010101" pitchFamily="50" charset="-127"/>
                <a:ea typeface="굴림" panose="020B0600000101010101" pitchFamily="50" charset="-127"/>
                <a:cs typeface="Segoe UI Semilight" panose="020B0402040204020203" pitchFamily="34" charset="0"/>
              </a:rPr>
              <a:t> </a:t>
            </a:r>
          </a:p>
        </p:txBody>
      </p:sp>
      <p:sp>
        <p:nvSpPr>
          <p:cNvPr id="24" name="TextBox 23"/>
          <p:cNvSpPr txBox="1"/>
          <p:nvPr/>
        </p:nvSpPr>
        <p:spPr>
          <a:xfrm>
            <a:off x="268929" y="5570379"/>
            <a:ext cx="5525742" cy="1004802"/>
          </a:xfrm>
          <a:prstGeom prst="rect">
            <a:avLst/>
          </a:prstGeom>
          <a:solidFill>
            <a:schemeClr val="bg1">
              <a:lumMod val="95000"/>
              <a:alpha val="85000"/>
            </a:schemeClr>
          </a:solidFill>
        </p:spPr>
        <p:txBody>
          <a:bodyPr wrap="square" lIns="89642" tIns="44821" rIns="89642" bIns="44821" rtlCol="0" anchor="t">
            <a:noAutofit/>
          </a:bodyPr>
          <a:lstStyle/>
          <a:p>
            <a:pPr marL="285750" indent="-285750">
              <a:spcBef>
                <a:spcPts val="980"/>
              </a:spcBef>
              <a:buFont typeface="Arial" panose="020B0604020202020204" pitchFamily="34" charset="0"/>
              <a:buChar char="•"/>
            </a:pPr>
            <a:r>
              <a:rPr lang="ko-KR" altLang="en-US" dirty="0">
                <a:latin typeface="굴림" panose="020B0600000101010101" pitchFamily="50" charset="-127"/>
                <a:ea typeface="굴림" panose="020B0600000101010101" pitchFamily="50" charset="-127"/>
                <a:cs typeface="Segoe UI Semilight" panose="020B0402040204020203" pitchFamily="34" charset="0"/>
              </a:rPr>
              <a:t>높은 확장성</a:t>
            </a:r>
            <a:endParaRPr lang="en-US" dirty="0">
              <a:latin typeface="굴림" panose="020B0600000101010101" pitchFamily="50" charset="-127"/>
              <a:ea typeface="굴림" panose="020B0600000101010101" pitchFamily="50" charset="-127"/>
              <a:cs typeface="Segoe UI Semilight" panose="020B0402040204020203" pitchFamily="34" charset="0"/>
            </a:endParaRPr>
          </a:p>
          <a:p>
            <a:pPr marL="0" lvl="1">
              <a:spcBef>
                <a:spcPts val="196"/>
              </a:spcBef>
              <a:spcAft>
                <a:spcPts val="294"/>
              </a:spcAft>
            </a:pPr>
            <a:r>
              <a:rPr lang="ko-KR" altLang="en-US" dirty="0">
                <a:latin typeface="굴림" panose="020B0600000101010101" pitchFamily="50" charset="-127"/>
                <a:ea typeface="굴림" panose="020B0600000101010101" pitchFamily="50" charset="-127"/>
                <a:cs typeface="Segoe UI Semilight" panose="020B0402040204020203" pitchFamily="34" charset="0"/>
              </a:rPr>
              <a:t>엔터프라이즈 수준</a:t>
            </a:r>
            <a:r>
              <a:rPr lang="en-US" altLang="ko-KR" dirty="0">
                <a:latin typeface="굴림" panose="020B0600000101010101" pitchFamily="50" charset="-127"/>
                <a:ea typeface="굴림" panose="020B0600000101010101" pitchFamily="50" charset="-127"/>
                <a:cs typeface="Segoe UI Semilight" panose="020B0402040204020203" pitchFamily="34" charset="0"/>
              </a:rPr>
              <a:t>, </a:t>
            </a:r>
            <a:r>
              <a:rPr lang="ko-KR" altLang="en-US" dirty="0">
                <a:latin typeface="굴림" panose="020B0600000101010101" pitchFamily="50" charset="-127"/>
                <a:ea typeface="굴림" panose="020B0600000101010101" pitchFamily="50" charset="-127"/>
                <a:cs typeface="Segoe UI Semilight" panose="020B0402040204020203" pitchFamily="34" charset="0"/>
              </a:rPr>
              <a:t>예측 가능한 솔루션</a:t>
            </a:r>
            <a:endParaRPr lang="en-US" dirty="0">
              <a:latin typeface="굴림" panose="020B0600000101010101" pitchFamily="50" charset="-127"/>
              <a:ea typeface="굴림" panose="020B0600000101010101" pitchFamily="50" charset="-127"/>
              <a:cs typeface="Segoe UI Semilight" panose="020B0402040204020203" pitchFamily="34" charset="0"/>
            </a:endParaRPr>
          </a:p>
        </p:txBody>
      </p:sp>
      <p:sp>
        <p:nvSpPr>
          <p:cNvPr id="25" name="TextBox 24"/>
          <p:cNvSpPr txBox="1"/>
          <p:nvPr/>
        </p:nvSpPr>
        <p:spPr>
          <a:xfrm>
            <a:off x="268929" y="1299993"/>
            <a:ext cx="5525742" cy="712251"/>
          </a:xfrm>
          <a:prstGeom prst="rect">
            <a:avLst/>
          </a:prstGeom>
          <a:solidFill>
            <a:schemeClr val="bg1">
              <a:lumMod val="95000"/>
              <a:alpha val="85000"/>
            </a:schemeClr>
          </a:solidFill>
        </p:spPr>
        <p:txBody>
          <a:bodyPr wrap="square" lIns="89642" tIns="44821" rIns="89642" bIns="44821" rtlCol="0" anchor="t">
            <a:noAutofit/>
          </a:bodyPr>
          <a:lstStyle/>
          <a:p>
            <a:pPr marL="285750" indent="-285750">
              <a:spcBef>
                <a:spcPts val="980"/>
              </a:spcBef>
              <a:buFont typeface="Arial" panose="020B0604020202020204" pitchFamily="34" charset="0"/>
              <a:buChar char="•"/>
            </a:pPr>
            <a:r>
              <a:rPr lang="ko-KR" altLang="en-US" dirty="0">
                <a:latin typeface="굴림" panose="020B0600000101010101" pitchFamily="50" charset="-127"/>
                <a:ea typeface="굴림" panose="020B0600000101010101" pitchFamily="50" charset="-127"/>
                <a:cs typeface="Segoe UI Semibold" panose="020B0702040204020203" pitchFamily="34" charset="0"/>
              </a:rPr>
              <a:t>실시간 통찰력 파악</a:t>
            </a:r>
            <a:endParaRPr lang="en-US" dirty="0">
              <a:latin typeface="굴림" panose="020B0600000101010101" pitchFamily="50" charset="-127"/>
              <a:ea typeface="굴림" panose="020B0600000101010101" pitchFamily="50" charset="-127"/>
              <a:cs typeface="Segoe UI Semibold" panose="020B0702040204020203" pitchFamily="34" charset="0"/>
            </a:endParaRPr>
          </a:p>
          <a:p>
            <a:pPr marL="0" lvl="1">
              <a:spcBef>
                <a:spcPts val="196"/>
              </a:spcBef>
              <a:spcAft>
                <a:spcPts val="294"/>
              </a:spcAft>
            </a:pPr>
            <a:r>
              <a:rPr lang="ko-KR" altLang="en-US" dirty="0">
                <a:latin typeface="굴림" panose="020B0600000101010101" pitchFamily="50" charset="-127"/>
                <a:ea typeface="굴림" panose="020B0600000101010101" pitchFamily="50" charset="-127"/>
                <a:cs typeface="Segoe UI Semilight" panose="020B0402040204020203" pitchFamily="34" charset="0"/>
              </a:rPr>
              <a:t>여러 스트림을 가로질러 실시간 분석</a:t>
            </a:r>
            <a:endParaRPr lang="en-US" dirty="0">
              <a:latin typeface="굴림" panose="020B0600000101010101" pitchFamily="50" charset="-127"/>
              <a:ea typeface="굴림" panose="020B0600000101010101" pitchFamily="50" charset="-127"/>
              <a:cs typeface="Segoe UI Semilight" panose="020B0402040204020203" pitchFamily="34" charset="0"/>
            </a:endParaRPr>
          </a:p>
        </p:txBody>
      </p:sp>
    </p:spTree>
    <p:extLst>
      <p:ext uri="{BB962C8B-B14F-4D97-AF65-F5344CB8AC3E}">
        <p14:creationId xmlns:p14="http://schemas.microsoft.com/office/powerpoint/2010/main" val="4230152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9" grpId="0" animBg="1"/>
      <p:bldP spid="20" grpId="0" animBg="1"/>
      <p:bldP spid="24" grpId="0" animBg="1"/>
      <p:bldP spid="25"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8253" y="487"/>
            <a:ext cx="11753748" cy="1744224"/>
          </a:xfrm>
        </p:spPr>
        <p:txBody>
          <a:bodyPr/>
          <a:lstStyle/>
          <a:p>
            <a:r>
              <a:rPr lang="ko-KR" altLang="en-US" dirty="0">
                <a:solidFill>
                  <a:schemeClr val="bg1"/>
                </a:solidFill>
                <a:latin typeface="Segoe UI Semibold" panose="020B0702040204020203" pitchFamily="34" charset="0"/>
                <a:ea typeface="서울남산체 B" panose="02020603020101020101" pitchFamily="18" charset="-127"/>
                <a:cs typeface="Segoe UI Semibold" panose="020B0702040204020203" pitchFamily="34" charset="0"/>
              </a:rPr>
              <a:t>예측적 유지보수 프레임워크</a:t>
            </a:r>
            <a:endParaRPr lang="en-US" dirty="0">
              <a:solidFill>
                <a:schemeClr val="bg1"/>
              </a:solidFill>
            </a:endParaRPr>
          </a:p>
        </p:txBody>
      </p:sp>
      <p:sp>
        <p:nvSpPr>
          <p:cNvPr id="3" name="Text Placeholder 2"/>
          <p:cNvSpPr>
            <a:spLocks noGrp="1"/>
          </p:cNvSpPr>
          <p:nvPr>
            <p:ph type="body" sz="quarter" idx="4294967295"/>
          </p:nvPr>
        </p:nvSpPr>
        <p:spPr>
          <a:xfrm>
            <a:off x="438253" y="1793337"/>
            <a:ext cx="1235074" cy="1743047"/>
          </a:xfrm>
        </p:spPr>
        <p:txBody>
          <a:bodyPr anchor="ctr">
            <a:normAutofit/>
          </a:bodyPr>
          <a:lstStyle/>
          <a:p>
            <a:pPr marL="0" indent="0" algn="ctr">
              <a:buNone/>
            </a:pPr>
            <a:r>
              <a:rPr lang="en-US" sz="5882"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6</a:t>
            </a:r>
          </a:p>
        </p:txBody>
      </p:sp>
      <p:sp>
        <p:nvSpPr>
          <p:cNvPr id="4" name="Text Placeholder 3"/>
          <p:cNvSpPr>
            <a:spLocks noGrp="1"/>
          </p:cNvSpPr>
          <p:nvPr>
            <p:ph type="body" sz="quarter" idx="4294967295"/>
          </p:nvPr>
        </p:nvSpPr>
        <p:spPr>
          <a:xfrm>
            <a:off x="1792851" y="1784709"/>
            <a:ext cx="10399150" cy="612470"/>
          </a:xfrm>
        </p:spPr>
        <p:txBody>
          <a:bodyPr vert="horz" lIns="179285" tIns="179285" rIns="91440" bIns="45720" rtlCol="0">
            <a:noAutofit/>
          </a:bodyPr>
          <a:lstStyle/>
          <a:p>
            <a:pPr marL="0" indent="0">
              <a:buNone/>
            </a:pPr>
            <a:r>
              <a:rPr lang="ko-KR" altLang="en-US" sz="1800" dirty="0">
                <a:latin typeface="굴림" panose="020B0600000101010101" pitchFamily="50" charset="-127"/>
                <a:ea typeface="굴림" panose="020B0600000101010101" pitchFamily="50" charset="-127"/>
                <a:cs typeface="Segoe UI Semilight" panose="020B0402040204020203" pitchFamily="34" charset="0"/>
              </a:rPr>
              <a:t>운영에 통합</a:t>
            </a:r>
            <a:endParaRPr lang="en-US" sz="1800" dirty="0">
              <a:latin typeface="굴림" panose="020B0600000101010101" pitchFamily="50" charset="-127"/>
              <a:ea typeface="굴림" panose="020B0600000101010101" pitchFamily="50" charset="-127"/>
              <a:cs typeface="Segoe UI Semilight" panose="020B0402040204020203" pitchFamily="34" charset="0"/>
            </a:endParaRPr>
          </a:p>
        </p:txBody>
      </p:sp>
      <p:sp>
        <p:nvSpPr>
          <p:cNvPr id="5" name="Text Placeholder 4"/>
          <p:cNvSpPr>
            <a:spLocks noGrp="1"/>
          </p:cNvSpPr>
          <p:nvPr>
            <p:ph type="body" sz="quarter" idx="4294967295"/>
          </p:nvPr>
        </p:nvSpPr>
        <p:spPr>
          <a:xfrm>
            <a:off x="1792851" y="2259530"/>
            <a:ext cx="9243136" cy="1276853"/>
          </a:xfrm>
        </p:spPr>
        <p:txBody>
          <a:bodyPr vert="horz" lIns="179285" tIns="179285" rIns="91440" bIns="45720" rtlCol="0">
            <a:noAutofit/>
          </a:bodyPr>
          <a:lstStyle/>
          <a:p>
            <a:pPr marL="0" indent="0">
              <a:buNone/>
            </a:pPr>
            <a:r>
              <a:rPr lang="ko-KR" altLang="en-US" sz="1800" dirty="0">
                <a:latin typeface="굴림" panose="020B0600000101010101" pitchFamily="50" charset="-127"/>
                <a:ea typeface="굴림" panose="020B0600000101010101" pitchFamily="50" charset="-127"/>
                <a:cs typeface="Segoe UI Semilight" panose="020B0402040204020203" pitchFamily="34" charset="0"/>
              </a:rPr>
              <a:t>유지보수 프로세스</a:t>
            </a:r>
            <a:r>
              <a:rPr lang="en-US" altLang="ko-KR" sz="1800" dirty="0">
                <a:latin typeface="굴림" panose="020B0600000101010101" pitchFamily="50" charset="-127"/>
                <a:ea typeface="굴림" panose="020B0600000101010101" pitchFamily="50" charset="-127"/>
                <a:cs typeface="Segoe UI Semilight" panose="020B0402040204020203" pitchFamily="34" charset="0"/>
              </a:rPr>
              <a:t>, </a:t>
            </a:r>
            <a:r>
              <a:rPr lang="ko-KR" altLang="en-US" sz="1800" dirty="0">
                <a:latin typeface="굴림" panose="020B0600000101010101" pitchFamily="50" charset="-127"/>
                <a:ea typeface="굴림" panose="020B0600000101010101" pitchFamily="50" charset="-127"/>
                <a:cs typeface="Segoe UI Semilight" panose="020B0402040204020203" pitchFamily="34" charset="0"/>
              </a:rPr>
              <a:t>시스템과 리소스가 거의 실시간 데이터에 따르도록 조정하여 모델을 조작할 수 있게 함</a:t>
            </a:r>
            <a:r>
              <a:rPr lang="en-US" altLang="ko-KR" sz="1800" dirty="0">
                <a:latin typeface="굴림" panose="020B0600000101010101" pitchFamily="50" charset="-127"/>
                <a:ea typeface="굴림" panose="020B0600000101010101" pitchFamily="50" charset="-127"/>
                <a:cs typeface="Segoe UI Semilight" panose="020B0402040204020203" pitchFamily="34" charset="0"/>
              </a:rPr>
              <a:t>. </a:t>
            </a:r>
            <a:r>
              <a:rPr lang="ko-KR" altLang="en-US" sz="1800" dirty="0">
                <a:latin typeface="굴림" panose="020B0600000101010101" pitchFamily="50" charset="-127"/>
                <a:ea typeface="굴림" panose="020B0600000101010101" pitchFamily="50" charset="-127"/>
                <a:cs typeface="Segoe UI Semilight" panose="020B0402040204020203" pitchFamily="34" charset="0"/>
              </a:rPr>
              <a:t>머신 러닝과 고급 분석에서 얻은 통찰력으로 지속적인 개선</a:t>
            </a:r>
            <a:endParaRPr lang="en-US" sz="1800" dirty="0">
              <a:latin typeface="굴림" panose="020B0600000101010101" pitchFamily="50" charset="-127"/>
              <a:ea typeface="굴림" panose="020B0600000101010101" pitchFamily="50" charset="-127"/>
              <a:cs typeface="Segoe UI Semilight" panose="020B0402040204020203" pitchFamily="34" charset="0"/>
            </a:endParaRPr>
          </a:p>
        </p:txBody>
      </p:sp>
      <p:sp>
        <p:nvSpPr>
          <p:cNvPr id="7" name="Rectangle 6"/>
          <p:cNvSpPr/>
          <p:nvPr/>
        </p:nvSpPr>
        <p:spPr bwMode="auto">
          <a:xfrm>
            <a:off x="7589626" y="3994558"/>
            <a:ext cx="3660271" cy="2140143"/>
          </a:xfrm>
          <a:prstGeom prst="rect">
            <a:avLst/>
          </a:prstGeom>
          <a:noFill/>
          <a:ln w="12700" cap="sq">
            <a:noFill/>
            <a:prstDash val="sysDot"/>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179285" tIns="45713" rIns="91427" bIns="45713" numCol="1" rtlCol="0" anchor="ctr" anchorCtr="0" compatLnSpc="1">
            <a:prstTxWarp prst="textNoShape">
              <a:avLst/>
            </a:prstTxWarp>
          </a:bodyPr>
          <a:lstStyle/>
          <a:p>
            <a:pPr defTabSz="914225" latinLnBrk="0">
              <a:defRPr/>
            </a:pPr>
            <a:r>
              <a:rPr lang="ko-KR" altLang="en-US" dirty="0">
                <a:latin typeface="굴림" panose="020B0600000101010101" pitchFamily="50" charset="-127"/>
                <a:ea typeface="굴림" panose="020B0600000101010101" pitchFamily="50" charset="-127"/>
                <a:cs typeface="Segoe UI Semilight" panose="020B0402040204020203" pitchFamily="34" charset="0"/>
              </a:rPr>
              <a:t>배운 것을 활용하기 위해 프로세스와 절차를 강화</a:t>
            </a:r>
            <a:endParaRPr lang="en-US" dirty="0">
              <a:latin typeface="굴림" panose="020B0600000101010101" pitchFamily="50" charset="-127"/>
              <a:ea typeface="굴림" panose="020B0600000101010101" pitchFamily="50" charset="-127"/>
              <a:cs typeface="Segoe UI Semilight" panose="020B0402040204020203" pitchFamily="34" charset="0"/>
            </a:endParaRPr>
          </a:p>
        </p:txBody>
      </p:sp>
      <p:grpSp>
        <p:nvGrpSpPr>
          <p:cNvPr id="13" name="Group 12"/>
          <p:cNvGrpSpPr/>
          <p:nvPr/>
        </p:nvGrpSpPr>
        <p:grpSpPr>
          <a:xfrm>
            <a:off x="979654" y="3606846"/>
            <a:ext cx="5272643" cy="2608885"/>
            <a:chOff x="9529619" y="5708233"/>
            <a:chExt cx="2368006" cy="863055"/>
          </a:xfrm>
        </p:grpSpPr>
        <p:grpSp>
          <p:nvGrpSpPr>
            <p:cNvPr id="14" name="Group 25"/>
            <p:cNvGrpSpPr/>
            <p:nvPr/>
          </p:nvGrpSpPr>
          <p:grpSpPr>
            <a:xfrm>
              <a:off x="9849154" y="6130412"/>
              <a:ext cx="1138444" cy="440873"/>
              <a:chOff x="123695" y="2749845"/>
              <a:chExt cx="1261266" cy="488438"/>
            </a:xfrm>
          </p:grpSpPr>
          <p:sp>
            <p:nvSpPr>
              <p:cNvPr id="75" name="Rectangle 1441"/>
              <p:cNvSpPr/>
              <p:nvPr/>
            </p:nvSpPr>
            <p:spPr bwMode="auto">
              <a:xfrm>
                <a:off x="123695" y="2783616"/>
                <a:ext cx="1261266" cy="454667"/>
              </a:xfrm>
              <a:custGeom>
                <a:avLst/>
                <a:gdLst>
                  <a:gd name="connsiteX0" fmla="*/ 0 w 1488477"/>
                  <a:gd name="connsiteY0" fmla="*/ 0 h 661729"/>
                  <a:gd name="connsiteX1" fmla="*/ 1488477 w 1488477"/>
                  <a:gd name="connsiteY1" fmla="*/ 0 h 661729"/>
                  <a:gd name="connsiteX2" fmla="*/ 1488477 w 1488477"/>
                  <a:gd name="connsiteY2" fmla="*/ 661729 h 661729"/>
                  <a:gd name="connsiteX3" fmla="*/ 0 w 1488477"/>
                  <a:gd name="connsiteY3" fmla="*/ 661729 h 661729"/>
                  <a:gd name="connsiteX4" fmla="*/ 0 w 1488477"/>
                  <a:gd name="connsiteY4" fmla="*/ 0 h 661729"/>
                  <a:gd name="connsiteX0" fmla="*/ 0 w 1488477"/>
                  <a:gd name="connsiteY0" fmla="*/ 0 h 661729"/>
                  <a:gd name="connsiteX1" fmla="*/ 1229397 w 1488477"/>
                  <a:gd name="connsiteY1" fmla="*/ 0 h 661729"/>
                  <a:gd name="connsiteX2" fmla="*/ 1488477 w 1488477"/>
                  <a:gd name="connsiteY2" fmla="*/ 661729 h 661729"/>
                  <a:gd name="connsiteX3" fmla="*/ 0 w 1488477"/>
                  <a:gd name="connsiteY3" fmla="*/ 661729 h 661729"/>
                  <a:gd name="connsiteX4" fmla="*/ 0 w 1488477"/>
                  <a:gd name="connsiteY4" fmla="*/ 0 h 661729"/>
                  <a:gd name="connsiteX0" fmla="*/ 0 w 1579917"/>
                  <a:gd name="connsiteY0" fmla="*/ 0 h 661729"/>
                  <a:gd name="connsiteX1" fmla="*/ 1229397 w 1579917"/>
                  <a:gd name="connsiteY1" fmla="*/ 0 h 661729"/>
                  <a:gd name="connsiteX2" fmla="*/ 1579917 w 1579917"/>
                  <a:gd name="connsiteY2" fmla="*/ 646489 h 661729"/>
                  <a:gd name="connsiteX3" fmla="*/ 0 w 1579917"/>
                  <a:gd name="connsiteY3" fmla="*/ 661729 h 661729"/>
                  <a:gd name="connsiteX4" fmla="*/ 0 w 1579917"/>
                  <a:gd name="connsiteY4" fmla="*/ 0 h 661729"/>
                  <a:gd name="connsiteX0" fmla="*/ 0 w 1579917"/>
                  <a:gd name="connsiteY0" fmla="*/ 0 h 661729"/>
                  <a:gd name="connsiteX1" fmla="*/ 1229397 w 1579917"/>
                  <a:gd name="connsiteY1" fmla="*/ 0 h 661729"/>
                  <a:gd name="connsiteX2" fmla="*/ 1579917 w 1579917"/>
                  <a:gd name="connsiteY2" fmla="*/ 646489 h 661729"/>
                  <a:gd name="connsiteX3" fmla="*/ 243840 w 1579917"/>
                  <a:gd name="connsiteY3" fmla="*/ 661729 h 661729"/>
                  <a:gd name="connsiteX4" fmla="*/ 0 w 1579917"/>
                  <a:gd name="connsiteY4" fmla="*/ 0 h 661729"/>
                  <a:gd name="connsiteX0" fmla="*/ 0 w 1671357"/>
                  <a:gd name="connsiteY0" fmla="*/ 0 h 661729"/>
                  <a:gd name="connsiteX1" fmla="*/ 1320837 w 1671357"/>
                  <a:gd name="connsiteY1" fmla="*/ 0 h 661729"/>
                  <a:gd name="connsiteX2" fmla="*/ 1671357 w 1671357"/>
                  <a:gd name="connsiteY2" fmla="*/ 646489 h 661729"/>
                  <a:gd name="connsiteX3" fmla="*/ 335280 w 1671357"/>
                  <a:gd name="connsiteY3" fmla="*/ 661729 h 661729"/>
                  <a:gd name="connsiteX4" fmla="*/ 0 w 1671357"/>
                  <a:gd name="connsiteY4" fmla="*/ 0 h 661729"/>
                  <a:gd name="connsiteX0" fmla="*/ 0 w 1671357"/>
                  <a:gd name="connsiteY0" fmla="*/ 0 h 661729"/>
                  <a:gd name="connsiteX1" fmla="*/ 1320837 w 1671357"/>
                  <a:gd name="connsiteY1" fmla="*/ 0 h 661729"/>
                  <a:gd name="connsiteX2" fmla="*/ 1671357 w 1671357"/>
                  <a:gd name="connsiteY2" fmla="*/ 653633 h 661729"/>
                  <a:gd name="connsiteX3" fmla="*/ 335280 w 1671357"/>
                  <a:gd name="connsiteY3" fmla="*/ 661729 h 661729"/>
                  <a:gd name="connsiteX4" fmla="*/ 0 w 1671357"/>
                  <a:gd name="connsiteY4" fmla="*/ 0 h 661729"/>
                  <a:gd name="connsiteX0" fmla="*/ 0 w 1671357"/>
                  <a:gd name="connsiteY0" fmla="*/ 0 h 661729"/>
                  <a:gd name="connsiteX1" fmla="*/ 1401800 w 1671357"/>
                  <a:gd name="connsiteY1" fmla="*/ 0 h 661729"/>
                  <a:gd name="connsiteX2" fmla="*/ 1671357 w 1671357"/>
                  <a:gd name="connsiteY2" fmla="*/ 653633 h 661729"/>
                  <a:gd name="connsiteX3" fmla="*/ 335280 w 1671357"/>
                  <a:gd name="connsiteY3" fmla="*/ 661729 h 661729"/>
                  <a:gd name="connsiteX4" fmla="*/ 0 w 1671357"/>
                  <a:gd name="connsiteY4" fmla="*/ 0 h 661729"/>
                  <a:gd name="connsiteX0" fmla="*/ 0 w 1835663"/>
                  <a:gd name="connsiteY0" fmla="*/ 0 h 661729"/>
                  <a:gd name="connsiteX1" fmla="*/ 1401800 w 1835663"/>
                  <a:gd name="connsiteY1" fmla="*/ 0 h 661729"/>
                  <a:gd name="connsiteX2" fmla="*/ 1835663 w 1835663"/>
                  <a:gd name="connsiteY2" fmla="*/ 653633 h 661729"/>
                  <a:gd name="connsiteX3" fmla="*/ 335280 w 1835663"/>
                  <a:gd name="connsiteY3" fmla="*/ 661729 h 661729"/>
                  <a:gd name="connsiteX4" fmla="*/ 0 w 1835663"/>
                  <a:gd name="connsiteY4" fmla="*/ 0 h 661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63" h="661729">
                    <a:moveTo>
                      <a:pt x="0" y="0"/>
                    </a:moveTo>
                    <a:lnTo>
                      <a:pt x="1401800" y="0"/>
                    </a:lnTo>
                    <a:lnTo>
                      <a:pt x="1835663" y="653633"/>
                    </a:lnTo>
                    <a:lnTo>
                      <a:pt x="335280" y="661729"/>
                    </a:lnTo>
                    <a:lnTo>
                      <a:pt x="0" y="0"/>
                    </a:lnTo>
                    <a:close/>
                  </a:path>
                </a:pathLst>
              </a:custGeom>
              <a:solidFill>
                <a:schemeClr val="bg1"/>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6" name="Parallelogram 28"/>
              <p:cNvSpPr/>
              <p:nvPr/>
            </p:nvSpPr>
            <p:spPr bwMode="auto">
              <a:xfrm rot="10800000" flipH="1">
                <a:off x="384491" y="2807649"/>
                <a:ext cx="447816" cy="422085"/>
              </a:xfrm>
              <a:prstGeom prst="parallelogram">
                <a:avLst>
                  <a:gd name="adj" fmla="val 91769"/>
                </a:avLst>
              </a:prstGeom>
              <a:solidFill>
                <a:schemeClr val="bg1"/>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 name="Freeform 173"/>
              <p:cNvSpPr>
                <a:spLocks noEditPoints="1"/>
              </p:cNvSpPr>
              <p:nvPr/>
            </p:nvSpPr>
            <p:spPr bwMode="auto">
              <a:xfrm>
                <a:off x="357172" y="3045320"/>
                <a:ext cx="172929" cy="147054"/>
              </a:xfrm>
              <a:custGeom>
                <a:avLst/>
                <a:gdLst>
                  <a:gd name="T0" fmla="*/ 242 w 912"/>
                  <a:gd name="T1" fmla="*/ 549 h 775"/>
                  <a:gd name="T2" fmla="*/ 109 w 912"/>
                  <a:gd name="T3" fmla="*/ 549 h 775"/>
                  <a:gd name="T4" fmla="*/ 109 w 912"/>
                  <a:gd name="T5" fmla="*/ 450 h 775"/>
                  <a:gd name="T6" fmla="*/ 242 w 912"/>
                  <a:gd name="T7" fmla="*/ 450 h 775"/>
                  <a:gd name="T8" fmla="*/ 242 w 912"/>
                  <a:gd name="T9" fmla="*/ 549 h 775"/>
                  <a:gd name="T10" fmla="*/ 448 w 912"/>
                  <a:gd name="T11" fmla="*/ 549 h 775"/>
                  <a:gd name="T12" fmla="*/ 315 w 912"/>
                  <a:gd name="T13" fmla="*/ 549 h 775"/>
                  <a:gd name="T14" fmla="*/ 315 w 912"/>
                  <a:gd name="T15" fmla="*/ 450 h 775"/>
                  <a:gd name="T16" fmla="*/ 448 w 912"/>
                  <a:gd name="T17" fmla="*/ 450 h 775"/>
                  <a:gd name="T18" fmla="*/ 448 w 912"/>
                  <a:gd name="T19" fmla="*/ 549 h 775"/>
                  <a:gd name="T20" fmla="*/ 880 w 912"/>
                  <a:gd name="T21" fmla="*/ 698 h 775"/>
                  <a:gd name="T22" fmla="*/ 880 w 912"/>
                  <a:gd name="T23" fmla="*/ 297 h 775"/>
                  <a:gd name="T24" fmla="*/ 837 w 912"/>
                  <a:gd name="T25" fmla="*/ 297 h 775"/>
                  <a:gd name="T26" fmla="*/ 827 w 912"/>
                  <a:gd name="T27" fmla="*/ 0 h 775"/>
                  <a:gd name="T28" fmla="*/ 710 w 912"/>
                  <a:gd name="T29" fmla="*/ 0 h 775"/>
                  <a:gd name="T30" fmla="*/ 708 w 912"/>
                  <a:gd name="T31" fmla="*/ 56 h 775"/>
                  <a:gd name="T32" fmla="*/ 751 w 912"/>
                  <a:gd name="T33" fmla="*/ 56 h 775"/>
                  <a:gd name="T34" fmla="*/ 765 w 912"/>
                  <a:gd name="T35" fmla="*/ 69 h 775"/>
                  <a:gd name="T36" fmla="*/ 751 w 912"/>
                  <a:gd name="T37" fmla="*/ 83 h 775"/>
                  <a:gd name="T38" fmla="*/ 708 w 912"/>
                  <a:gd name="T39" fmla="*/ 83 h 775"/>
                  <a:gd name="T40" fmla="*/ 701 w 912"/>
                  <a:gd name="T41" fmla="*/ 297 h 775"/>
                  <a:gd name="T42" fmla="*/ 656 w 912"/>
                  <a:gd name="T43" fmla="*/ 297 h 775"/>
                  <a:gd name="T44" fmla="*/ 656 w 912"/>
                  <a:gd name="T45" fmla="*/ 205 h 775"/>
                  <a:gd name="T46" fmla="*/ 448 w 912"/>
                  <a:gd name="T47" fmla="*/ 281 h 775"/>
                  <a:gd name="T48" fmla="*/ 448 w 912"/>
                  <a:gd name="T49" fmla="*/ 205 h 775"/>
                  <a:gd name="T50" fmla="*/ 241 w 912"/>
                  <a:gd name="T51" fmla="*/ 281 h 775"/>
                  <a:gd name="T52" fmla="*/ 241 w 912"/>
                  <a:gd name="T53" fmla="*/ 205 h 775"/>
                  <a:gd name="T54" fmla="*/ 32 w 912"/>
                  <a:gd name="T55" fmla="*/ 281 h 775"/>
                  <a:gd name="T56" fmla="*/ 32 w 912"/>
                  <a:gd name="T57" fmla="*/ 698 h 775"/>
                  <a:gd name="T58" fmla="*/ 0 w 912"/>
                  <a:gd name="T59" fmla="*/ 698 h 775"/>
                  <a:gd name="T60" fmla="*/ 0 w 912"/>
                  <a:gd name="T61" fmla="*/ 775 h 775"/>
                  <a:gd name="T62" fmla="*/ 912 w 912"/>
                  <a:gd name="T63" fmla="*/ 775 h 775"/>
                  <a:gd name="T64" fmla="*/ 912 w 912"/>
                  <a:gd name="T65" fmla="*/ 698 h 775"/>
                  <a:gd name="T66" fmla="*/ 880 w 912"/>
                  <a:gd name="T67" fmla="*/ 698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2" h="775">
                    <a:moveTo>
                      <a:pt x="242" y="549"/>
                    </a:moveTo>
                    <a:cubicBezTo>
                      <a:pt x="109" y="549"/>
                      <a:pt x="109" y="549"/>
                      <a:pt x="109" y="549"/>
                    </a:cubicBezTo>
                    <a:cubicBezTo>
                      <a:pt x="109" y="450"/>
                      <a:pt x="109" y="450"/>
                      <a:pt x="109" y="450"/>
                    </a:cubicBezTo>
                    <a:cubicBezTo>
                      <a:pt x="242" y="450"/>
                      <a:pt x="242" y="450"/>
                      <a:pt x="242" y="450"/>
                    </a:cubicBezTo>
                    <a:lnTo>
                      <a:pt x="242" y="549"/>
                    </a:lnTo>
                    <a:close/>
                    <a:moveTo>
                      <a:pt x="448" y="549"/>
                    </a:moveTo>
                    <a:cubicBezTo>
                      <a:pt x="315" y="549"/>
                      <a:pt x="315" y="549"/>
                      <a:pt x="315" y="549"/>
                    </a:cubicBezTo>
                    <a:cubicBezTo>
                      <a:pt x="315" y="450"/>
                      <a:pt x="315" y="450"/>
                      <a:pt x="315" y="450"/>
                    </a:cubicBezTo>
                    <a:cubicBezTo>
                      <a:pt x="448" y="450"/>
                      <a:pt x="448" y="450"/>
                      <a:pt x="448" y="450"/>
                    </a:cubicBezTo>
                    <a:lnTo>
                      <a:pt x="448" y="549"/>
                    </a:lnTo>
                    <a:close/>
                    <a:moveTo>
                      <a:pt x="880" y="698"/>
                    </a:moveTo>
                    <a:cubicBezTo>
                      <a:pt x="880" y="297"/>
                      <a:pt x="880" y="297"/>
                      <a:pt x="880" y="297"/>
                    </a:cubicBezTo>
                    <a:cubicBezTo>
                      <a:pt x="837" y="297"/>
                      <a:pt x="837" y="297"/>
                      <a:pt x="837" y="297"/>
                    </a:cubicBezTo>
                    <a:cubicBezTo>
                      <a:pt x="827" y="0"/>
                      <a:pt x="827" y="0"/>
                      <a:pt x="827" y="0"/>
                    </a:cubicBezTo>
                    <a:cubicBezTo>
                      <a:pt x="710" y="0"/>
                      <a:pt x="710" y="0"/>
                      <a:pt x="710" y="0"/>
                    </a:cubicBezTo>
                    <a:cubicBezTo>
                      <a:pt x="708" y="56"/>
                      <a:pt x="708" y="56"/>
                      <a:pt x="708" y="56"/>
                    </a:cubicBezTo>
                    <a:cubicBezTo>
                      <a:pt x="751" y="56"/>
                      <a:pt x="751" y="56"/>
                      <a:pt x="751" y="56"/>
                    </a:cubicBezTo>
                    <a:cubicBezTo>
                      <a:pt x="758" y="56"/>
                      <a:pt x="765" y="62"/>
                      <a:pt x="765" y="69"/>
                    </a:cubicBezTo>
                    <a:cubicBezTo>
                      <a:pt x="765" y="77"/>
                      <a:pt x="758" y="83"/>
                      <a:pt x="751" y="83"/>
                    </a:cubicBezTo>
                    <a:cubicBezTo>
                      <a:pt x="708" y="83"/>
                      <a:pt x="708" y="83"/>
                      <a:pt x="708" y="83"/>
                    </a:cubicBezTo>
                    <a:cubicBezTo>
                      <a:pt x="701" y="297"/>
                      <a:pt x="701" y="297"/>
                      <a:pt x="701" y="297"/>
                    </a:cubicBezTo>
                    <a:cubicBezTo>
                      <a:pt x="656" y="297"/>
                      <a:pt x="656" y="297"/>
                      <a:pt x="656" y="297"/>
                    </a:cubicBezTo>
                    <a:cubicBezTo>
                      <a:pt x="656" y="205"/>
                      <a:pt x="656" y="205"/>
                      <a:pt x="656" y="205"/>
                    </a:cubicBezTo>
                    <a:cubicBezTo>
                      <a:pt x="448" y="281"/>
                      <a:pt x="448" y="281"/>
                      <a:pt x="448" y="281"/>
                    </a:cubicBezTo>
                    <a:cubicBezTo>
                      <a:pt x="448" y="205"/>
                      <a:pt x="448" y="205"/>
                      <a:pt x="448" y="205"/>
                    </a:cubicBezTo>
                    <a:cubicBezTo>
                      <a:pt x="241" y="281"/>
                      <a:pt x="241" y="281"/>
                      <a:pt x="241" y="281"/>
                    </a:cubicBezTo>
                    <a:cubicBezTo>
                      <a:pt x="241" y="205"/>
                      <a:pt x="241" y="205"/>
                      <a:pt x="241" y="205"/>
                    </a:cubicBezTo>
                    <a:cubicBezTo>
                      <a:pt x="32" y="281"/>
                      <a:pt x="32" y="281"/>
                      <a:pt x="32" y="281"/>
                    </a:cubicBezTo>
                    <a:cubicBezTo>
                      <a:pt x="32" y="698"/>
                      <a:pt x="32" y="698"/>
                      <a:pt x="32" y="698"/>
                    </a:cubicBezTo>
                    <a:cubicBezTo>
                      <a:pt x="0" y="698"/>
                      <a:pt x="0" y="698"/>
                      <a:pt x="0" y="698"/>
                    </a:cubicBezTo>
                    <a:cubicBezTo>
                      <a:pt x="0" y="775"/>
                      <a:pt x="0" y="775"/>
                      <a:pt x="0" y="775"/>
                    </a:cubicBezTo>
                    <a:cubicBezTo>
                      <a:pt x="912" y="775"/>
                      <a:pt x="912" y="775"/>
                      <a:pt x="912" y="775"/>
                    </a:cubicBezTo>
                    <a:cubicBezTo>
                      <a:pt x="912" y="698"/>
                      <a:pt x="912" y="698"/>
                      <a:pt x="912" y="698"/>
                    </a:cubicBezTo>
                    <a:lnTo>
                      <a:pt x="880" y="698"/>
                    </a:lnTo>
                    <a:close/>
                  </a:path>
                </a:pathLst>
              </a:custGeom>
              <a:solidFill>
                <a:schemeClr val="bg1">
                  <a:lumMod val="65000"/>
                </a:schemeClr>
              </a:solidFill>
              <a:ln>
                <a:noFill/>
              </a:ln>
            </p:spPr>
            <p:txBody>
              <a:bodyPr vert="horz" wrap="square" lIns="91427" tIns="45713" rIns="91427" bIns="45713" numCol="1" anchor="t" anchorCtr="0" compatLnSpc="1">
                <a:prstTxWarp prst="textNoShape">
                  <a:avLst/>
                </a:prstTxWarp>
              </a:bodyPr>
              <a:lstStyle/>
              <a:p>
                <a:pP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 name="Freeform 931"/>
              <p:cNvSpPr/>
              <p:nvPr/>
            </p:nvSpPr>
            <p:spPr bwMode="auto">
              <a:xfrm rot="592035">
                <a:off x="546344" y="2802077"/>
                <a:ext cx="274690" cy="136560"/>
              </a:xfrm>
              <a:custGeom>
                <a:avLst/>
                <a:gdLst>
                  <a:gd name="connsiteX0" fmla="*/ 444854 w 1121402"/>
                  <a:gd name="connsiteY0" fmla="*/ 40496 h 574241"/>
                  <a:gd name="connsiteX1" fmla="*/ 17634 w 1121402"/>
                  <a:gd name="connsiteY1" fmla="*/ 205388 h 574241"/>
                  <a:gd name="connsiteX2" fmla="*/ 1066946 w 1121402"/>
                  <a:gd name="connsiteY2" fmla="*/ 572647 h 574241"/>
                  <a:gd name="connsiteX3" fmla="*/ 917044 w 1121402"/>
                  <a:gd name="connsiteY3" fmla="*/ 47991 h 574241"/>
                  <a:gd name="connsiteX4" fmla="*/ 444854 w 1121402"/>
                  <a:gd name="connsiteY4" fmla="*/ 40496 h 574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402" h="574241">
                    <a:moveTo>
                      <a:pt x="444854" y="40496"/>
                    </a:moveTo>
                    <a:cubicBezTo>
                      <a:pt x="294952" y="66729"/>
                      <a:pt x="-86048" y="116696"/>
                      <a:pt x="17634" y="205388"/>
                    </a:cubicBezTo>
                    <a:cubicBezTo>
                      <a:pt x="121316" y="294080"/>
                      <a:pt x="917044" y="598880"/>
                      <a:pt x="1066946" y="572647"/>
                    </a:cubicBezTo>
                    <a:cubicBezTo>
                      <a:pt x="1216848" y="546414"/>
                      <a:pt x="1020726" y="135434"/>
                      <a:pt x="917044" y="47991"/>
                    </a:cubicBezTo>
                    <a:cubicBezTo>
                      <a:pt x="813362" y="-39452"/>
                      <a:pt x="594756" y="14263"/>
                      <a:pt x="444854" y="40496"/>
                    </a:cubicBezTo>
                    <a:close/>
                  </a:path>
                </a:pathLst>
              </a:custGeom>
              <a:solidFill>
                <a:schemeClr val="accent1"/>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9" name="Freeform 932"/>
              <p:cNvSpPr/>
              <p:nvPr/>
            </p:nvSpPr>
            <p:spPr bwMode="auto">
              <a:xfrm rot="15543404" flipH="1">
                <a:off x="707229" y="2694023"/>
                <a:ext cx="249077" cy="605123"/>
              </a:xfrm>
              <a:custGeom>
                <a:avLst/>
                <a:gdLst>
                  <a:gd name="connsiteX0" fmla="*/ 0 w 602548"/>
                  <a:gd name="connsiteY0" fmla="*/ 1456320 h 1463860"/>
                  <a:gd name="connsiteX1" fmla="*/ 139513 w 602548"/>
                  <a:gd name="connsiteY1" fmla="*/ 1463860 h 1463860"/>
                  <a:gd name="connsiteX2" fmla="*/ 602548 w 602548"/>
                  <a:gd name="connsiteY2" fmla="*/ 0 h 1463860"/>
                  <a:gd name="connsiteX3" fmla="*/ 460650 w 602548"/>
                  <a:gd name="connsiteY3" fmla="*/ 0 h 1463860"/>
                </a:gdLst>
                <a:ahLst/>
                <a:cxnLst>
                  <a:cxn ang="0">
                    <a:pos x="connsiteX0" y="connsiteY0"/>
                  </a:cxn>
                  <a:cxn ang="0">
                    <a:pos x="connsiteX1" y="connsiteY1"/>
                  </a:cxn>
                  <a:cxn ang="0">
                    <a:pos x="connsiteX2" y="connsiteY2"/>
                  </a:cxn>
                  <a:cxn ang="0">
                    <a:pos x="connsiteX3" y="connsiteY3"/>
                  </a:cxn>
                </a:cxnLst>
                <a:rect l="l" t="t" r="r" b="b"/>
                <a:pathLst>
                  <a:path w="602548" h="1463860">
                    <a:moveTo>
                      <a:pt x="0" y="1456320"/>
                    </a:moveTo>
                    <a:lnTo>
                      <a:pt x="139513" y="1463860"/>
                    </a:lnTo>
                    <a:lnTo>
                      <a:pt x="602548" y="0"/>
                    </a:lnTo>
                    <a:lnTo>
                      <a:pt x="460650" y="0"/>
                    </a:lnTo>
                    <a:close/>
                  </a:path>
                </a:pathLst>
              </a:custGeom>
              <a:solidFill>
                <a:schemeClr val="bg1"/>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noAutofit/>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0" name="Parallelogram 933"/>
              <p:cNvSpPr/>
              <p:nvPr/>
            </p:nvSpPr>
            <p:spPr bwMode="auto">
              <a:xfrm rot="10800000" flipH="1">
                <a:off x="902530" y="2807651"/>
                <a:ext cx="307868" cy="422085"/>
              </a:xfrm>
              <a:prstGeom prst="parallelogram">
                <a:avLst>
                  <a:gd name="adj" fmla="val 79122"/>
                </a:avLst>
              </a:prstGeom>
              <a:solidFill>
                <a:schemeClr val="bg1"/>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cxnSp>
            <p:nvCxnSpPr>
              <p:cNvPr id="81" name="Straight Connector 934"/>
              <p:cNvCxnSpPr/>
              <p:nvPr/>
            </p:nvCxnSpPr>
            <p:spPr>
              <a:xfrm>
                <a:off x="491851" y="2891234"/>
                <a:ext cx="310220" cy="338501"/>
              </a:xfrm>
              <a:prstGeom prst="line">
                <a:avLst/>
              </a:prstGeom>
              <a:ln>
                <a:solidFill>
                  <a:srgbClr val="71A4BB"/>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936"/>
              <p:cNvCxnSpPr/>
              <p:nvPr/>
            </p:nvCxnSpPr>
            <p:spPr>
              <a:xfrm flipV="1">
                <a:off x="552782" y="2849778"/>
                <a:ext cx="544851" cy="297723"/>
              </a:xfrm>
              <a:prstGeom prst="line">
                <a:avLst/>
              </a:prstGeom>
              <a:ln>
                <a:solidFill>
                  <a:srgbClr val="71A4BB"/>
                </a:solidFill>
                <a:prstDash val="dash"/>
              </a:ln>
            </p:spPr>
            <p:style>
              <a:lnRef idx="1">
                <a:schemeClr val="accent1"/>
              </a:lnRef>
              <a:fillRef idx="0">
                <a:schemeClr val="accent1"/>
              </a:fillRef>
              <a:effectRef idx="0">
                <a:schemeClr val="accent1"/>
              </a:effectRef>
              <a:fontRef idx="minor">
                <a:schemeClr val="tx1"/>
              </a:fontRef>
            </p:style>
          </p:cxnSp>
          <p:sp>
            <p:nvSpPr>
              <p:cNvPr id="83" name="Rectangle 937"/>
              <p:cNvSpPr/>
              <p:nvPr/>
            </p:nvSpPr>
            <p:spPr bwMode="auto">
              <a:xfrm>
                <a:off x="610710" y="2902943"/>
                <a:ext cx="27002" cy="21044"/>
              </a:xfrm>
              <a:prstGeom prst="rect">
                <a:avLst/>
              </a:prstGeom>
              <a:solidFill>
                <a:schemeClr val="bg1">
                  <a:lumMod val="65000"/>
                </a:schemeClr>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4" name="Isosceles Triangle 938"/>
              <p:cNvSpPr/>
              <p:nvPr/>
            </p:nvSpPr>
            <p:spPr bwMode="auto">
              <a:xfrm>
                <a:off x="594822" y="2854457"/>
                <a:ext cx="58780" cy="50672"/>
              </a:xfrm>
              <a:prstGeom prst="triangle">
                <a:avLst/>
              </a:prstGeom>
              <a:solidFill>
                <a:schemeClr val="bg1">
                  <a:lumMod val="65000"/>
                </a:schemeClr>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 name="Isosceles Triangle 939"/>
              <p:cNvSpPr/>
              <p:nvPr/>
            </p:nvSpPr>
            <p:spPr bwMode="auto">
              <a:xfrm>
                <a:off x="594822" y="2833669"/>
                <a:ext cx="58780" cy="50672"/>
              </a:xfrm>
              <a:prstGeom prst="triangle">
                <a:avLst/>
              </a:prstGeom>
              <a:solidFill>
                <a:schemeClr val="bg1">
                  <a:lumMod val="65000"/>
                </a:schemeClr>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 name="Isosceles Triangle 940"/>
              <p:cNvSpPr/>
              <p:nvPr/>
            </p:nvSpPr>
            <p:spPr bwMode="auto">
              <a:xfrm>
                <a:off x="594822" y="2814170"/>
                <a:ext cx="58780" cy="50672"/>
              </a:xfrm>
              <a:prstGeom prst="triangle">
                <a:avLst/>
              </a:prstGeom>
              <a:solidFill>
                <a:schemeClr val="bg1">
                  <a:lumMod val="65000"/>
                </a:schemeClr>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87" name="Group 941"/>
              <p:cNvGrpSpPr/>
              <p:nvPr/>
            </p:nvGrpSpPr>
            <p:grpSpPr>
              <a:xfrm>
                <a:off x="348638" y="2749845"/>
                <a:ext cx="126553" cy="126553"/>
                <a:chOff x="8382893" y="6277579"/>
                <a:chExt cx="541234" cy="541235"/>
              </a:xfrm>
            </p:grpSpPr>
            <p:grpSp>
              <p:nvGrpSpPr>
                <p:cNvPr id="108" name="Group 963"/>
                <p:cNvGrpSpPr/>
                <p:nvPr/>
              </p:nvGrpSpPr>
              <p:grpSpPr>
                <a:xfrm>
                  <a:off x="8382893" y="6277579"/>
                  <a:ext cx="541234" cy="541235"/>
                  <a:chOff x="8382893" y="6277579"/>
                  <a:chExt cx="541234" cy="541235"/>
                </a:xfrm>
              </p:grpSpPr>
              <p:sp>
                <p:nvSpPr>
                  <p:cNvPr id="115" name="Oval 205"/>
                  <p:cNvSpPr/>
                  <p:nvPr/>
                </p:nvSpPr>
                <p:spPr bwMode="auto">
                  <a:xfrm>
                    <a:off x="8382893" y="6277579"/>
                    <a:ext cx="541234" cy="541235"/>
                  </a:xfrm>
                  <a:prstGeom prst="ellipse">
                    <a:avLst/>
                  </a:prstGeom>
                  <a:solidFill>
                    <a:schemeClr val="bg1"/>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116" name="Group 192"/>
                  <p:cNvGrpSpPr/>
                  <p:nvPr/>
                </p:nvGrpSpPr>
                <p:grpSpPr>
                  <a:xfrm>
                    <a:off x="8465785" y="6365623"/>
                    <a:ext cx="380477" cy="386966"/>
                    <a:chOff x="7334250" y="-1746772"/>
                    <a:chExt cx="1333500" cy="1356247"/>
                  </a:xfrm>
                </p:grpSpPr>
                <p:sp>
                  <p:nvSpPr>
                    <p:cNvPr id="117" name="Freeform 194"/>
                    <p:cNvSpPr/>
                    <p:nvPr/>
                  </p:nvSpPr>
                  <p:spPr bwMode="auto">
                    <a:xfrm>
                      <a:off x="7334250" y="-1562100"/>
                      <a:ext cx="1333500" cy="333375"/>
                    </a:xfrm>
                    <a:custGeom>
                      <a:avLst/>
                      <a:gdLst>
                        <a:gd name="connsiteX0" fmla="*/ 0 w 1333500"/>
                        <a:gd name="connsiteY0" fmla="*/ 0 h 333375"/>
                        <a:gd name="connsiteX1" fmla="*/ 638175 w 1333500"/>
                        <a:gd name="connsiteY1" fmla="*/ 333375 h 333375"/>
                        <a:gd name="connsiteX2" fmla="*/ 1333500 w 1333500"/>
                        <a:gd name="connsiteY2" fmla="*/ 9525 h 333375"/>
                      </a:gdLst>
                      <a:ahLst/>
                      <a:cxnLst>
                        <a:cxn ang="0">
                          <a:pos x="connsiteX0" y="connsiteY0"/>
                        </a:cxn>
                        <a:cxn ang="0">
                          <a:pos x="connsiteX1" y="connsiteY1"/>
                        </a:cxn>
                        <a:cxn ang="0">
                          <a:pos x="connsiteX2" y="connsiteY2"/>
                        </a:cxn>
                      </a:cxnLst>
                      <a:rect l="l" t="t" r="r" b="b"/>
                      <a:pathLst>
                        <a:path w="1333500" h="333375">
                          <a:moveTo>
                            <a:pt x="0" y="0"/>
                          </a:moveTo>
                          <a:lnTo>
                            <a:pt x="638175" y="333375"/>
                          </a:lnTo>
                          <a:lnTo>
                            <a:pt x="1333500" y="9525"/>
                          </a:lnTo>
                        </a:path>
                      </a:pathLst>
                    </a:custGeom>
                    <a:noFill/>
                    <a:ln w="9525">
                      <a:solidFill>
                        <a:schemeClr val="accent1"/>
                      </a:solidFill>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8" name="Freeform 195"/>
                    <p:cNvSpPr/>
                    <p:nvPr/>
                  </p:nvSpPr>
                  <p:spPr bwMode="auto">
                    <a:xfrm>
                      <a:off x="7972425" y="-1543050"/>
                      <a:ext cx="685800" cy="1152525"/>
                    </a:xfrm>
                    <a:custGeom>
                      <a:avLst/>
                      <a:gdLst>
                        <a:gd name="connsiteX0" fmla="*/ 0 w 685800"/>
                        <a:gd name="connsiteY0" fmla="*/ 304800 h 1152525"/>
                        <a:gd name="connsiteX1" fmla="*/ 0 w 685800"/>
                        <a:gd name="connsiteY1" fmla="*/ 1152525 h 1152525"/>
                        <a:gd name="connsiteX2" fmla="*/ 685800 w 685800"/>
                        <a:gd name="connsiteY2" fmla="*/ 828675 h 1152525"/>
                        <a:gd name="connsiteX3" fmla="*/ 666750 w 685800"/>
                        <a:gd name="connsiteY3" fmla="*/ 0 h 1152525"/>
                        <a:gd name="connsiteX4" fmla="*/ 0 w 685800"/>
                        <a:gd name="connsiteY4" fmla="*/ 304800 h 1152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1152525">
                          <a:moveTo>
                            <a:pt x="0" y="304800"/>
                          </a:moveTo>
                          <a:lnTo>
                            <a:pt x="0" y="1152525"/>
                          </a:lnTo>
                          <a:lnTo>
                            <a:pt x="685800" y="828675"/>
                          </a:lnTo>
                          <a:lnTo>
                            <a:pt x="666750" y="0"/>
                          </a:lnTo>
                          <a:lnTo>
                            <a:pt x="0" y="304800"/>
                          </a:lnTo>
                          <a:close/>
                        </a:path>
                      </a:pathLst>
                    </a:custGeom>
                    <a:solidFill>
                      <a:schemeClr val="accent1"/>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9" name="Oval 196"/>
                    <p:cNvSpPr/>
                    <p:nvPr/>
                  </p:nvSpPr>
                  <p:spPr bwMode="auto">
                    <a:xfrm>
                      <a:off x="7735455" y="-1746772"/>
                      <a:ext cx="520802" cy="355651"/>
                    </a:xfrm>
                    <a:prstGeom prst="ellipse">
                      <a:avLst/>
                    </a:prstGeom>
                    <a:solidFill>
                      <a:schemeClr val="accent1"/>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120" name="Group 197"/>
                    <p:cNvGrpSpPr/>
                    <p:nvPr/>
                  </p:nvGrpSpPr>
                  <p:grpSpPr>
                    <a:xfrm>
                      <a:off x="7882522" y="-1711471"/>
                      <a:ext cx="292965" cy="282722"/>
                      <a:chOff x="6008167" y="-2461110"/>
                      <a:chExt cx="1460002" cy="1408955"/>
                    </a:xfrm>
                    <a:solidFill>
                      <a:schemeClr val="bg1"/>
                    </a:solidFill>
                  </p:grpSpPr>
                  <p:sp>
                    <p:nvSpPr>
                      <p:cNvPr id="121" name="Teardrop 198"/>
                      <p:cNvSpPr/>
                      <p:nvPr/>
                    </p:nvSpPr>
                    <p:spPr bwMode="auto">
                      <a:xfrm>
                        <a:off x="6008167" y="-1718905"/>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2" name="Teardrop 199"/>
                      <p:cNvSpPr/>
                      <p:nvPr/>
                    </p:nvSpPr>
                    <p:spPr bwMode="auto">
                      <a:xfrm rot="13662119">
                        <a:off x="6801419" y="-2016082"/>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3" name="Teardrop 200"/>
                      <p:cNvSpPr/>
                      <p:nvPr/>
                    </p:nvSpPr>
                    <p:spPr bwMode="auto">
                      <a:xfrm rot="6475609">
                        <a:off x="6140647" y="-2461110"/>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grpSp>
            <p:sp>
              <p:nvSpPr>
                <p:cNvPr id="109" name="Round Same Side Corner Rectangle 964"/>
                <p:cNvSpPr/>
                <p:nvPr/>
              </p:nvSpPr>
              <p:spPr bwMode="auto">
                <a:xfrm>
                  <a:off x="8467361" y="6494451"/>
                  <a:ext cx="187194" cy="47639"/>
                </a:xfrm>
                <a:prstGeom prst="round2SameRect">
                  <a:avLst/>
                </a:prstGeom>
                <a:solidFill>
                  <a:schemeClr val="accent1"/>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0" name="Round Same Side Corner Rectangle 966"/>
                <p:cNvSpPr/>
                <p:nvPr/>
              </p:nvSpPr>
              <p:spPr bwMode="auto">
                <a:xfrm>
                  <a:off x="8467361" y="6553562"/>
                  <a:ext cx="187194" cy="47639"/>
                </a:xfrm>
                <a:prstGeom prst="round2SameRect">
                  <a:avLst/>
                </a:prstGeom>
                <a:solidFill>
                  <a:schemeClr val="accent1"/>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1" name="Round Same Side Corner Rectangle 967"/>
                <p:cNvSpPr/>
                <p:nvPr/>
              </p:nvSpPr>
              <p:spPr bwMode="auto">
                <a:xfrm>
                  <a:off x="8467361" y="6612673"/>
                  <a:ext cx="187194" cy="47639"/>
                </a:xfrm>
                <a:prstGeom prst="round2SameRect">
                  <a:avLst/>
                </a:prstGeom>
                <a:solidFill>
                  <a:schemeClr val="accent1"/>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2" name="Round Same Side Corner Rectangle 968"/>
                <p:cNvSpPr/>
                <p:nvPr/>
              </p:nvSpPr>
              <p:spPr bwMode="auto">
                <a:xfrm>
                  <a:off x="8654882" y="6501095"/>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3" name="Round Same Side Corner Rectangle 1089"/>
                <p:cNvSpPr/>
                <p:nvPr/>
              </p:nvSpPr>
              <p:spPr bwMode="auto">
                <a:xfrm>
                  <a:off x="8654882" y="6560206"/>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4" name="Round Same Side Corner Rectangle 1090"/>
                <p:cNvSpPr/>
                <p:nvPr/>
              </p:nvSpPr>
              <p:spPr bwMode="auto">
                <a:xfrm>
                  <a:off x="8654882" y="6619317"/>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88" name="Group 942"/>
              <p:cNvGrpSpPr/>
              <p:nvPr/>
            </p:nvGrpSpPr>
            <p:grpSpPr>
              <a:xfrm>
                <a:off x="776523" y="2900333"/>
                <a:ext cx="307367" cy="261378"/>
                <a:chOff x="7694518" y="5741862"/>
                <a:chExt cx="1314528" cy="1117849"/>
              </a:xfrm>
            </p:grpSpPr>
            <p:grpSp>
              <p:nvGrpSpPr>
                <p:cNvPr id="89" name="Group 943"/>
                <p:cNvGrpSpPr/>
                <p:nvPr/>
              </p:nvGrpSpPr>
              <p:grpSpPr>
                <a:xfrm>
                  <a:off x="7694518" y="5741862"/>
                  <a:ext cx="1314528" cy="1117849"/>
                  <a:chOff x="7694518" y="5741862"/>
                  <a:chExt cx="1314528" cy="1117849"/>
                </a:xfrm>
              </p:grpSpPr>
              <p:grpSp>
                <p:nvGrpSpPr>
                  <p:cNvPr id="96" name="Group 950"/>
                  <p:cNvGrpSpPr/>
                  <p:nvPr/>
                </p:nvGrpSpPr>
                <p:grpSpPr>
                  <a:xfrm>
                    <a:off x="7694518" y="5741862"/>
                    <a:ext cx="1314528" cy="1117849"/>
                    <a:chOff x="7694518" y="5741862"/>
                    <a:chExt cx="1314528" cy="1117849"/>
                  </a:xfrm>
                </p:grpSpPr>
                <p:sp>
                  <p:nvSpPr>
                    <p:cNvPr id="106" name="Freeform 105"/>
                    <p:cNvSpPr>
                      <a:spLocks noEditPoints="1"/>
                    </p:cNvSpPr>
                    <p:nvPr/>
                  </p:nvSpPr>
                  <p:spPr bwMode="auto">
                    <a:xfrm>
                      <a:off x="7694518" y="5741862"/>
                      <a:ext cx="1314528" cy="1117849"/>
                    </a:xfrm>
                    <a:custGeom>
                      <a:avLst/>
                      <a:gdLst>
                        <a:gd name="T0" fmla="*/ 242 w 912"/>
                        <a:gd name="T1" fmla="*/ 549 h 775"/>
                        <a:gd name="T2" fmla="*/ 109 w 912"/>
                        <a:gd name="T3" fmla="*/ 549 h 775"/>
                        <a:gd name="T4" fmla="*/ 109 w 912"/>
                        <a:gd name="T5" fmla="*/ 450 h 775"/>
                        <a:gd name="T6" fmla="*/ 242 w 912"/>
                        <a:gd name="T7" fmla="*/ 450 h 775"/>
                        <a:gd name="T8" fmla="*/ 242 w 912"/>
                        <a:gd name="T9" fmla="*/ 549 h 775"/>
                        <a:gd name="T10" fmla="*/ 448 w 912"/>
                        <a:gd name="T11" fmla="*/ 549 h 775"/>
                        <a:gd name="T12" fmla="*/ 315 w 912"/>
                        <a:gd name="T13" fmla="*/ 549 h 775"/>
                        <a:gd name="T14" fmla="*/ 315 w 912"/>
                        <a:gd name="T15" fmla="*/ 450 h 775"/>
                        <a:gd name="T16" fmla="*/ 448 w 912"/>
                        <a:gd name="T17" fmla="*/ 450 h 775"/>
                        <a:gd name="T18" fmla="*/ 448 w 912"/>
                        <a:gd name="T19" fmla="*/ 549 h 775"/>
                        <a:gd name="T20" fmla="*/ 880 w 912"/>
                        <a:gd name="T21" fmla="*/ 698 h 775"/>
                        <a:gd name="T22" fmla="*/ 880 w 912"/>
                        <a:gd name="T23" fmla="*/ 297 h 775"/>
                        <a:gd name="T24" fmla="*/ 837 w 912"/>
                        <a:gd name="T25" fmla="*/ 297 h 775"/>
                        <a:gd name="T26" fmla="*/ 827 w 912"/>
                        <a:gd name="T27" fmla="*/ 0 h 775"/>
                        <a:gd name="T28" fmla="*/ 710 w 912"/>
                        <a:gd name="T29" fmla="*/ 0 h 775"/>
                        <a:gd name="T30" fmla="*/ 708 w 912"/>
                        <a:gd name="T31" fmla="*/ 56 h 775"/>
                        <a:gd name="T32" fmla="*/ 751 w 912"/>
                        <a:gd name="T33" fmla="*/ 56 h 775"/>
                        <a:gd name="T34" fmla="*/ 765 w 912"/>
                        <a:gd name="T35" fmla="*/ 69 h 775"/>
                        <a:gd name="T36" fmla="*/ 751 w 912"/>
                        <a:gd name="T37" fmla="*/ 83 h 775"/>
                        <a:gd name="T38" fmla="*/ 708 w 912"/>
                        <a:gd name="T39" fmla="*/ 83 h 775"/>
                        <a:gd name="T40" fmla="*/ 701 w 912"/>
                        <a:gd name="T41" fmla="*/ 297 h 775"/>
                        <a:gd name="T42" fmla="*/ 656 w 912"/>
                        <a:gd name="T43" fmla="*/ 297 h 775"/>
                        <a:gd name="T44" fmla="*/ 656 w 912"/>
                        <a:gd name="T45" fmla="*/ 205 h 775"/>
                        <a:gd name="T46" fmla="*/ 448 w 912"/>
                        <a:gd name="T47" fmla="*/ 281 h 775"/>
                        <a:gd name="T48" fmla="*/ 448 w 912"/>
                        <a:gd name="T49" fmla="*/ 205 h 775"/>
                        <a:gd name="T50" fmla="*/ 241 w 912"/>
                        <a:gd name="T51" fmla="*/ 281 h 775"/>
                        <a:gd name="T52" fmla="*/ 241 w 912"/>
                        <a:gd name="T53" fmla="*/ 205 h 775"/>
                        <a:gd name="T54" fmla="*/ 32 w 912"/>
                        <a:gd name="T55" fmla="*/ 281 h 775"/>
                        <a:gd name="T56" fmla="*/ 32 w 912"/>
                        <a:gd name="T57" fmla="*/ 698 h 775"/>
                        <a:gd name="T58" fmla="*/ 0 w 912"/>
                        <a:gd name="T59" fmla="*/ 698 h 775"/>
                        <a:gd name="T60" fmla="*/ 0 w 912"/>
                        <a:gd name="T61" fmla="*/ 775 h 775"/>
                        <a:gd name="T62" fmla="*/ 912 w 912"/>
                        <a:gd name="T63" fmla="*/ 775 h 775"/>
                        <a:gd name="T64" fmla="*/ 912 w 912"/>
                        <a:gd name="T65" fmla="*/ 698 h 775"/>
                        <a:gd name="T66" fmla="*/ 880 w 912"/>
                        <a:gd name="T67" fmla="*/ 698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2" h="775">
                          <a:moveTo>
                            <a:pt x="242" y="549"/>
                          </a:moveTo>
                          <a:cubicBezTo>
                            <a:pt x="109" y="549"/>
                            <a:pt x="109" y="549"/>
                            <a:pt x="109" y="549"/>
                          </a:cubicBezTo>
                          <a:cubicBezTo>
                            <a:pt x="109" y="450"/>
                            <a:pt x="109" y="450"/>
                            <a:pt x="109" y="450"/>
                          </a:cubicBezTo>
                          <a:cubicBezTo>
                            <a:pt x="242" y="450"/>
                            <a:pt x="242" y="450"/>
                            <a:pt x="242" y="450"/>
                          </a:cubicBezTo>
                          <a:lnTo>
                            <a:pt x="242" y="549"/>
                          </a:lnTo>
                          <a:close/>
                          <a:moveTo>
                            <a:pt x="448" y="549"/>
                          </a:moveTo>
                          <a:cubicBezTo>
                            <a:pt x="315" y="549"/>
                            <a:pt x="315" y="549"/>
                            <a:pt x="315" y="549"/>
                          </a:cubicBezTo>
                          <a:cubicBezTo>
                            <a:pt x="315" y="450"/>
                            <a:pt x="315" y="450"/>
                            <a:pt x="315" y="450"/>
                          </a:cubicBezTo>
                          <a:cubicBezTo>
                            <a:pt x="448" y="450"/>
                            <a:pt x="448" y="450"/>
                            <a:pt x="448" y="450"/>
                          </a:cubicBezTo>
                          <a:lnTo>
                            <a:pt x="448" y="549"/>
                          </a:lnTo>
                          <a:close/>
                          <a:moveTo>
                            <a:pt x="880" y="698"/>
                          </a:moveTo>
                          <a:cubicBezTo>
                            <a:pt x="880" y="297"/>
                            <a:pt x="880" y="297"/>
                            <a:pt x="880" y="297"/>
                          </a:cubicBezTo>
                          <a:cubicBezTo>
                            <a:pt x="837" y="297"/>
                            <a:pt x="837" y="297"/>
                            <a:pt x="837" y="297"/>
                          </a:cubicBezTo>
                          <a:cubicBezTo>
                            <a:pt x="827" y="0"/>
                            <a:pt x="827" y="0"/>
                            <a:pt x="827" y="0"/>
                          </a:cubicBezTo>
                          <a:cubicBezTo>
                            <a:pt x="710" y="0"/>
                            <a:pt x="710" y="0"/>
                            <a:pt x="710" y="0"/>
                          </a:cubicBezTo>
                          <a:cubicBezTo>
                            <a:pt x="708" y="56"/>
                            <a:pt x="708" y="56"/>
                            <a:pt x="708" y="56"/>
                          </a:cubicBezTo>
                          <a:cubicBezTo>
                            <a:pt x="751" y="56"/>
                            <a:pt x="751" y="56"/>
                            <a:pt x="751" y="56"/>
                          </a:cubicBezTo>
                          <a:cubicBezTo>
                            <a:pt x="758" y="56"/>
                            <a:pt x="765" y="62"/>
                            <a:pt x="765" y="69"/>
                          </a:cubicBezTo>
                          <a:cubicBezTo>
                            <a:pt x="765" y="77"/>
                            <a:pt x="758" y="83"/>
                            <a:pt x="751" y="83"/>
                          </a:cubicBezTo>
                          <a:cubicBezTo>
                            <a:pt x="708" y="83"/>
                            <a:pt x="708" y="83"/>
                            <a:pt x="708" y="83"/>
                          </a:cubicBezTo>
                          <a:cubicBezTo>
                            <a:pt x="701" y="297"/>
                            <a:pt x="701" y="297"/>
                            <a:pt x="701" y="297"/>
                          </a:cubicBezTo>
                          <a:cubicBezTo>
                            <a:pt x="656" y="297"/>
                            <a:pt x="656" y="297"/>
                            <a:pt x="656" y="297"/>
                          </a:cubicBezTo>
                          <a:cubicBezTo>
                            <a:pt x="656" y="205"/>
                            <a:pt x="656" y="205"/>
                            <a:pt x="656" y="205"/>
                          </a:cubicBezTo>
                          <a:cubicBezTo>
                            <a:pt x="448" y="281"/>
                            <a:pt x="448" y="281"/>
                            <a:pt x="448" y="281"/>
                          </a:cubicBezTo>
                          <a:cubicBezTo>
                            <a:pt x="448" y="205"/>
                            <a:pt x="448" y="205"/>
                            <a:pt x="448" y="205"/>
                          </a:cubicBezTo>
                          <a:cubicBezTo>
                            <a:pt x="241" y="281"/>
                            <a:pt x="241" y="281"/>
                            <a:pt x="241" y="281"/>
                          </a:cubicBezTo>
                          <a:cubicBezTo>
                            <a:pt x="241" y="205"/>
                            <a:pt x="241" y="205"/>
                            <a:pt x="241" y="205"/>
                          </a:cubicBezTo>
                          <a:cubicBezTo>
                            <a:pt x="32" y="281"/>
                            <a:pt x="32" y="281"/>
                            <a:pt x="32" y="281"/>
                          </a:cubicBezTo>
                          <a:cubicBezTo>
                            <a:pt x="32" y="698"/>
                            <a:pt x="32" y="698"/>
                            <a:pt x="32" y="698"/>
                          </a:cubicBezTo>
                          <a:cubicBezTo>
                            <a:pt x="0" y="698"/>
                            <a:pt x="0" y="698"/>
                            <a:pt x="0" y="698"/>
                          </a:cubicBezTo>
                          <a:cubicBezTo>
                            <a:pt x="0" y="775"/>
                            <a:pt x="0" y="775"/>
                            <a:pt x="0" y="775"/>
                          </a:cubicBezTo>
                          <a:cubicBezTo>
                            <a:pt x="912" y="775"/>
                            <a:pt x="912" y="775"/>
                            <a:pt x="912" y="775"/>
                          </a:cubicBezTo>
                          <a:cubicBezTo>
                            <a:pt x="912" y="698"/>
                            <a:pt x="912" y="698"/>
                            <a:pt x="912" y="698"/>
                          </a:cubicBezTo>
                          <a:lnTo>
                            <a:pt x="880" y="698"/>
                          </a:lnTo>
                          <a:close/>
                        </a:path>
                      </a:pathLst>
                    </a:custGeom>
                    <a:solidFill>
                      <a:schemeClr val="bg1">
                        <a:lumMod val="65000"/>
                      </a:schemeClr>
                    </a:solidFill>
                    <a:ln>
                      <a:noFill/>
                    </a:ln>
                  </p:spPr>
                  <p:txBody>
                    <a:bodyPr vert="horz" wrap="square" lIns="91427" tIns="45713" rIns="91427" bIns="45713" numCol="1" anchor="t" anchorCtr="0" compatLnSpc="1">
                      <a:prstTxWarp prst="textNoShape">
                        <a:avLst/>
                      </a:prstTxWarp>
                    </a:bodyPr>
                    <a:lstStyle/>
                    <a:p>
                      <a:pP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7" name="Oval 961"/>
                    <p:cNvSpPr/>
                    <p:nvPr/>
                  </p:nvSpPr>
                  <p:spPr bwMode="auto">
                    <a:xfrm>
                      <a:off x="8382893" y="6277579"/>
                      <a:ext cx="541234" cy="541235"/>
                    </a:xfrm>
                    <a:prstGeom prst="ellipse">
                      <a:avLst/>
                    </a:prstGeom>
                    <a:solidFill>
                      <a:schemeClr val="bg1"/>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97" name="Group 951"/>
                  <p:cNvGrpSpPr/>
                  <p:nvPr/>
                </p:nvGrpSpPr>
                <p:grpSpPr>
                  <a:xfrm>
                    <a:off x="8465785" y="6322647"/>
                    <a:ext cx="380477" cy="431895"/>
                    <a:chOff x="7334250" y="-1897392"/>
                    <a:chExt cx="1333500" cy="1513713"/>
                  </a:xfrm>
                </p:grpSpPr>
                <p:sp>
                  <p:nvSpPr>
                    <p:cNvPr id="98" name="Hexagon 952"/>
                    <p:cNvSpPr/>
                    <p:nvPr/>
                  </p:nvSpPr>
                  <p:spPr bwMode="auto">
                    <a:xfrm rot="16200000">
                      <a:off x="7239000" y="-1792998"/>
                      <a:ext cx="1513713" cy="1304925"/>
                    </a:xfrm>
                    <a:prstGeom prst="hexagon">
                      <a:avLst/>
                    </a:prstGeom>
                    <a:noFill/>
                    <a:ln w="9525">
                      <a:solidFill>
                        <a:schemeClr val="accent1"/>
                      </a:solid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9" name="Freeform 953"/>
                    <p:cNvSpPr/>
                    <p:nvPr/>
                  </p:nvSpPr>
                  <p:spPr bwMode="auto">
                    <a:xfrm>
                      <a:off x="7334250" y="-1562100"/>
                      <a:ext cx="1333500" cy="333375"/>
                    </a:xfrm>
                    <a:custGeom>
                      <a:avLst/>
                      <a:gdLst>
                        <a:gd name="connsiteX0" fmla="*/ 0 w 1333500"/>
                        <a:gd name="connsiteY0" fmla="*/ 0 h 333375"/>
                        <a:gd name="connsiteX1" fmla="*/ 638175 w 1333500"/>
                        <a:gd name="connsiteY1" fmla="*/ 333375 h 333375"/>
                        <a:gd name="connsiteX2" fmla="*/ 1333500 w 1333500"/>
                        <a:gd name="connsiteY2" fmla="*/ 9525 h 333375"/>
                      </a:gdLst>
                      <a:ahLst/>
                      <a:cxnLst>
                        <a:cxn ang="0">
                          <a:pos x="connsiteX0" y="connsiteY0"/>
                        </a:cxn>
                        <a:cxn ang="0">
                          <a:pos x="connsiteX1" y="connsiteY1"/>
                        </a:cxn>
                        <a:cxn ang="0">
                          <a:pos x="connsiteX2" y="connsiteY2"/>
                        </a:cxn>
                      </a:cxnLst>
                      <a:rect l="l" t="t" r="r" b="b"/>
                      <a:pathLst>
                        <a:path w="1333500" h="333375">
                          <a:moveTo>
                            <a:pt x="0" y="0"/>
                          </a:moveTo>
                          <a:lnTo>
                            <a:pt x="638175" y="333375"/>
                          </a:lnTo>
                          <a:lnTo>
                            <a:pt x="1333500" y="9525"/>
                          </a:lnTo>
                        </a:path>
                      </a:pathLst>
                    </a:custGeom>
                    <a:noFill/>
                    <a:ln w="9525">
                      <a:solidFill>
                        <a:schemeClr val="accent1"/>
                      </a:solidFill>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0" name="Freeform 954"/>
                    <p:cNvSpPr/>
                    <p:nvPr/>
                  </p:nvSpPr>
                  <p:spPr bwMode="auto">
                    <a:xfrm>
                      <a:off x="7972425" y="-1543050"/>
                      <a:ext cx="685800" cy="1152525"/>
                    </a:xfrm>
                    <a:custGeom>
                      <a:avLst/>
                      <a:gdLst>
                        <a:gd name="connsiteX0" fmla="*/ 0 w 685800"/>
                        <a:gd name="connsiteY0" fmla="*/ 304800 h 1152525"/>
                        <a:gd name="connsiteX1" fmla="*/ 0 w 685800"/>
                        <a:gd name="connsiteY1" fmla="*/ 1152525 h 1152525"/>
                        <a:gd name="connsiteX2" fmla="*/ 685800 w 685800"/>
                        <a:gd name="connsiteY2" fmla="*/ 828675 h 1152525"/>
                        <a:gd name="connsiteX3" fmla="*/ 666750 w 685800"/>
                        <a:gd name="connsiteY3" fmla="*/ 0 h 1152525"/>
                        <a:gd name="connsiteX4" fmla="*/ 0 w 685800"/>
                        <a:gd name="connsiteY4" fmla="*/ 304800 h 1152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1152525">
                          <a:moveTo>
                            <a:pt x="0" y="304800"/>
                          </a:moveTo>
                          <a:lnTo>
                            <a:pt x="0" y="1152525"/>
                          </a:lnTo>
                          <a:lnTo>
                            <a:pt x="685800" y="828675"/>
                          </a:lnTo>
                          <a:lnTo>
                            <a:pt x="666750" y="0"/>
                          </a:lnTo>
                          <a:lnTo>
                            <a:pt x="0" y="304800"/>
                          </a:lnTo>
                          <a:close/>
                        </a:path>
                      </a:pathLst>
                    </a:custGeom>
                    <a:solidFill>
                      <a:schemeClr val="accent1"/>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1" name="Oval 955"/>
                    <p:cNvSpPr/>
                    <p:nvPr/>
                  </p:nvSpPr>
                  <p:spPr bwMode="auto">
                    <a:xfrm>
                      <a:off x="7735455" y="-1746772"/>
                      <a:ext cx="520802" cy="355651"/>
                    </a:xfrm>
                    <a:prstGeom prst="ellipse">
                      <a:avLst/>
                    </a:prstGeom>
                    <a:solidFill>
                      <a:schemeClr val="accent1"/>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102" name="Group 956"/>
                    <p:cNvGrpSpPr/>
                    <p:nvPr/>
                  </p:nvGrpSpPr>
                  <p:grpSpPr>
                    <a:xfrm>
                      <a:off x="7882522" y="-1711471"/>
                      <a:ext cx="292965" cy="282722"/>
                      <a:chOff x="6008167" y="-2461110"/>
                      <a:chExt cx="1460002" cy="1408955"/>
                    </a:xfrm>
                    <a:solidFill>
                      <a:schemeClr val="bg1"/>
                    </a:solidFill>
                  </p:grpSpPr>
                  <p:sp>
                    <p:nvSpPr>
                      <p:cNvPr id="103" name="Teardrop 957"/>
                      <p:cNvSpPr/>
                      <p:nvPr/>
                    </p:nvSpPr>
                    <p:spPr bwMode="auto">
                      <a:xfrm>
                        <a:off x="6008167" y="-1718905"/>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4" name="Teardrop 958"/>
                      <p:cNvSpPr/>
                      <p:nvPr/>
                    </p:nvSpPr>
                    <p:spPr bwMode="auto">
                      <a:xfrm rot="13662119">
                        <a:off x="6801419" y="-2016082"/>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5" name="Teardrop 959"/>
                      <p:cNvSpPr/>
                      <p:nvPr/>
                    </p:nvSpPr>
                    <p:spPr bwMode="auto">
                      <a:xfrm rot="6475609">
                        <a:off x="6140647" y="-2461110"/>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grpSp>
            <p:sp>
              <p:nvSpPr>
                <p:cNvPr id="90" name="Round Same Side Corner Rectangle 944"/>
                <p:cNvSpPr/>
                <p:nvPr/>
              </p:nvSpPr>
              <p:spPr bwMode="auto">
                <a:xfrm>
                  <a:off x="8467361" y="6494451"/>
                  <a:ext cx="187194" cy="47639"/>
                </a:xfrm>
                <a:prstGeom prst="round2SameRect">
                  <a:avLst/>
                </a:prstGeom>
                <a:solidFill>
                  <a:schemeClr val="accent1"/>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 name="Round Same Side Corner Rectangle 945"/>
                <p:cNvSpPr/>
                <p:nvPr/>
              </p:nvSpPr>
              <p:spPr bwMode="auto">
                <a:xfrm>
                  <a:off x="8467361" y="6553562"/>
                  <a:ext cx="187194" cy="47639"/>
                </a:xfrm>
                <a:prstGeom prst="round2SameRect">
                  <a:avLst/>
                </a:prstGeom>
                <a:solidFill>
                  <a:schemeClr val="accent1"/>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 name="Round Same Side Corner Rectangle 946"/>
                <p:cNvSpPr/>
                <p:nvPr/>
              </p:nvSpPr>
              <p:spPr bwMode="auto">
                <a:xfrm>
                  <a:off x="8467361" y="6612673"/>
                  <a:ext cx="187194" cy="47639"/>
                </a:xfrm>
                <a:prstGeom prst="round2SameRect">
                  <a:avLst/>
                </a:prstGeom>
                <a:solidFill>
                  <a:schemeClr val="accent1"/>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3" name="Round Same Side Corner Rectangle 947"/>
                <p:cNvSpPr/>
                <p:nvPr/>
              </p:nvSpPr>
              <p:spPr bwMode="auto">
                <a:xfrm>
                  <a:off x="8654882" y="6501095"/>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4" name="Round Same Side Corner Rectangle 948"/>
                <p:cNvSpPr/>
                <p:nvPr/>
              </p:nvSpPr>
              <p:spPr bwMode="auto">
                <a:xfrm>
                  <a:off x="8654882" y="6560206"/>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5" name="Round Same Side Corner Rectangle 949"/>
                <p:cNvSpPr/>
                <p:nvPr/>
              </p:nvSpPr>
              <p:spPr bwMode="auto">
                <a:xfrm>
                  <a:off x="8654882" y="6619317"/>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sp>
          <p:nvSpPr>
            <p:cNvPr id="15" name="Rectangle 1441"/>
            <p:cNvSpPr/>
            <p:nvPr/>
          </p:nvSpPr>
          <p:spPr bwMode="auto">
            <a:xfrm>
              <a:off x="9849154" y="6160897"/>
              <a:ext cx="1138444" cy="410391"/>
            </a:xfrm>
            <a:custGeom>
              <a:avLst/>
              <a:gdLst>
                <a:gd name="connsiteX0" fmla="*/ 0 w 1488477"/>
                <a:gd name="connsiteY0" fmla="*/ 0 h 661729"/>
                <a:gd name="connsiteX1" fmla="*/ 1488477 w 1488477"/>
                <a:gd name="connsiteY1" fmla="*/ 0 h 661729"/>
                <a:gd name="connsiteX2" fmla="*/ 1488477 w 1488477"/>
                <a:gd name="connsiteY2" fmla="*/ 661729 h 661729"/>
                <a:gd name="connsiteX3" fmla="*/ 0 w 1488477"/>
                <a:gd name="connsiteY3" fmla="*/ 661729 h 661729"/>
                <a:gd name="connsiteX4" fmla="*/ 0 w 1488477"/>
                <a:gd name="connsiteY4" fmla="*/ 0 h 661729"/>
                <a:gd name="connsiteX0" fmla="*/ 0 w 1488477"/>
                <a:gd name="connsiteY0" fmla="*/ 0 h 661729"/>
                <a:gd name="connsiteX1" fmla="*/ 1229397 w 1488477"/>
                <a:gd name="connsiteY1" fmla="*/ 0 h 661729"/>
                <a:gd name="connsiteX2" fmla="*/ 1488477 w 1488477"/>
                <a:gd name="connsiteY2" fmla="*/ 661729 h 661729"/>
                <a:gd name="connsiteX3" fmla="*/ 0 w 1488477"/>
                <a:gd name="connsiteY3" fmla="*/ 661729 h 661729"/>
                <a:gd name="connsiteX4" fmla="*/ 0 w 1488477"/>
                <a:gd name="connsiteY4" fmla="*/ 0 h 661729"/>
                <a:gd name="connsiteX0" fmla="*/ 0 w 1579917"/>
                <a:gd name="connsiteY0" fmla="*/ 0 h 661729"/>
                <a:gd name="connsiteX1" fmla="*/ 1229397 w 1579917"/>
                <a:gd name="connsiteY1" fmla="*/ 0 h 661729"/>
                <a:gd name="connsiteX2" fmla="*/ 1579917 w 1579917"/>
                <a:gd name="connsiteY2" fmla="*/ 646489 h 661729"/>
                <a:gd name="connsiteX3" fmla="*/ 0 w 1579917"/>
                <a:gd name="connsiteY3" fmla="*/ 661729 h 661729"/>
                <a:gd name="connsiteX4" fmla="*/ 0 w 1579917"/>
                <a:gd name="connsiteY4" fmla="*/ 0 h 661729"/>
                <a:gd name="connsiteX0" fmla="*/ 0 w 1579917"/>
                <a:gd name="connsiteY0" fmla="*/ 0 h 661729"/>
                <a:gd name="connsiteX1" fmla="*/ 1229397 w 1579917"/>
                <a:gd name="connsiteY1" fmla="*/ 0 h 661729"/>
                <a:gd name="connsiteX2" fmla="*/ 1579917 w 1579917"/>
                <a:gd name="connsiteY2" fmla="*/ 646489 h 661729"/>
                <a:gd name="connsiteX3" fmla="*/ 243840 w 1579917"/>
                <a:gd name="connsiteY3" fmla="*/ 661729 h 661729"/>
                <a:gd name="connsiteX4" fmla="*/ 0 w 1579917"/>
                <a:gd name="connsiteY4" fmla="*/ 0 h 661729"/>
                <a:gd name="connsiteX0" fmla="*/ 0 w 1671357"/>
                <a:gd name="connsiteY0" fmla="*/ 0 h 661729"/>
                <a:gd name="connsiteX1" fmla="*/ 1320837 w 1671357"/>
                <a:gd name="connsiteY1" fmla="*/ 0 h 661729"/>
                <a:gd name="connsiteX2" fmla="*/ 1671357 w 1671357"/>
                <a:gd name="connsiteY2" fmla="*/ 646489 h 661729"/>
                <a:gd name="connsiteX3" fmla="*/ 335280 w 1671357"/>
                <a:gd name="connsiteY3" fmla="*/ 661729 h 661729"/>
                <a:gd name="connsiteX4" fmla="*/ 0 w 1671357"/>
                <a:gd name="connsiteY4" fmla="*/ 0 h 661729"/>
                <a:gd name="connsiteX0" fmla="*/ 0 w 1671357"/>
                <a:gd name="connsiteY0" fmla="*/ 0 h 661729"/>
                <a:gd name="connsiteX1" fmla="*/ 1320837 w 1671357"/>
                <a:gd name="connsiteY1" fmla="*/ 0 h 661729"/>
                <a:gd name="connsiteX2" fmla="*/ 1671357 w 1671357"/>
                <a:gd name="connsiteY2" fmla="*/ 653633 h 661729"/>
                <a:gd name="connsiteX3" fmla="*/ 335280 w 1671357"/>
                <a:gd name="connsiteY3" fmla="*/ 661729 h 661729"/>
                <a:gd name="connsiteX4" fmla="*/ 0 w 1671357"/>
                <a:gd name="connsiteY4" fmla="*/ 0 h 661729"/>
                <a:gd name="connsiteX0" fmla="*/ 0 w 1671357"/>
                <a:gd name="connsiteY0" fmla="*/ 0 h 661729"/>
                <a:gd name="connsiteX1" fmla="*/ 1401800 w 1671357"/>
                <a:gd name="connsiteY1" fmla="*/ 0 h 661729"/>
                <a:gd name="connsiteX2" fmla="*/ 1671357 w 1671357"/>
                <a:gd name="connsiteY2" fmla="*/ 653633 h 661729"/>
                <a:gd name="connsiteX3" fmla="*/ 335280 w 1671357"/>
                <a:gd name="connsiteY3" fmla="*/ 661729 h 661729"/>
                <a:gd name="connsiteX4" fmla="*/ 0 w 1671357"/>
                <a:gd name="connsiteY4" fmla="*/ 0 h 661729"/>
                <a:gd name="connsiteX0" fmla="*/ 0 w 1835663"/>
                <a:gd name="connsiteY0" fmla="*/ 0 h 661729"/>
                <a:gd name="connsiteX1" fmla="*/ 1401800 w 1835663"/>
                <a:gd name="connsiteY1" fmla="*/ 0 h 661729"/>
                <a:gd name="connsiteX2" fmla="*/ 1835663 w 1835663"/>
                <a:gd name="connsiteY2" fmla="*/ 653633 h 661729"/>
                <a:gd name="connsiteX3" fmla="*/ 335280 w 1835663"/>
                <a:gd name="connsiteY3" fmla="*/ 661729 h 661729"/>
                <a:gd name="connsiteX4" fmla="*/ 0 w 1835663"/>
                <a:gd name="connsiteY4" fmla="*/ 0 h 661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663" h="661729">
                  <a:moveTo>
                    <a:pt x="0" y="0"/>
                  </a:moveTo>
                  <a:lnTo>
                    <a:pt x="1401800" y="0"/>
                  </a:lnTo>
                  <a:lnTo>
                    <a:pt x="1835663" y="653633"/>
                  </a:lnTo>
                  <a:lnTo>
                    <a:pt x="335280" y="661729"/>
                  </a:lnTo>
                  <a:lnTo>
                    <a:pt x="0" y="0"/>
                  </a:lnTo>
                  <a:close/>
                </a:path>
              </a:pathLst>
            </a:custGeom>
            <a:solidFill>
              <a:schemeClr val="bg1"/>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Parallelogram 28"/>
            <p:cNvSpPr/>
            <p:nvPr/>
          </p:nvSpPr>
          <p:spPr bwMode="auto">
            <a:xfrm rot="10800000" flipH="1">
              <a:off x="10084554" y="6182590"/>
              <a:ext cx="404208" cy="380982"/>
            </a:xfrm>
            <a:prstGeom prst="parallelogram">
              <a:avLst>
                <a:gd name="adj" fmla="val 91769"/>
              </a:avLst>
            </a:prstGeom>
            <a:solidFill>
              <a:schemeClr val="bg1"/>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 name="Freeform 931"/>
            <p:cNvSpPr/>
            <p:nvPr/>
          </p:nvSpPr>
          <p:spPr bwMode="auto">
            <a:xfrm rot="592035">
              <a:off x="10230645" y="6177560"/>
              <a:ext cx="247941" cy="123262"/>
            </a:xfrm>
            <a:custGeom>
              <a:avLst/>
              <a:gdLst>
                <a:gd name="connsiteX0" fmla="*/ 444854 w 1121402"/>
                <a:gd name="connsiteY0" fmla="*/ 40496 h 574241"/>
                <a:gd name="connsiteX1" fmla="*/ 17634 w 1121402"/>
                <a:gd name="connsiteY1" fmla="*/ 205388 h 574241"/>
                <a:gd name="connsiteX2" fmla="*/ 1066946 w 1121402"/>
                <a:gd name="connsiteY2" fmla="*/ 572647 h 574241"/>
                <a:gd name="connsiteX3" fmla="*/ 917044 w 1121402"/>
                <a:gd name="connsiteY3" fmla="*/ 47991 h 574241"/>
                <a:gd name="connsiteX4" fmla="*/ 444854 w 1121402"/>
                <a:gd name="connsiteY4" fmla="*/ 40496 h 574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1402" h="574241">
                  <a:moveTo>
                    <a:pt x="444854" y="40496"/>
                  </a:moveTo>
                  <a:cubicBezTo>
                    <a:pt x="294952" y="66729"/>
                    <a:pt x="-86048" y="116696"/>
                    <a:pt x="17634" y="205388"/>
                  </a:cubicBezTo>
                  <a:cubicBezTo>
                    <a:pt x="121316" y="294080"/>
                    <a:pt x="917044" y="598880"/>
                    <a:pt x="1066946" y="572647"/>
                  </a:cubicBezTo>
                  <a:cubicBezTo>
                    <a:pt x="1216848" y="546414"/>
                    <a:pt x="1020726" y="135434"/>
                    <a:pt x="917044" y="47991"/>
                  </a:cubicBezTo>
                  <a:cubicBezTo>
                    <a:pt x="813362" y="-39452"/>
                    <a:pt x="594756" y="14263"/>
                    <a:pt x="444854" y="40496"/>
                  </a:cubicBezTo>
                  <a:close/>
                </a:path>
              </a:pathLst>
            </a:custGeom>
            <a:solidFill>
              <a:srgbClr val="00BCF2"/>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8" name="Freeform 932"/>
            <p:cNvSpPr/>
            <p:nvPr/>
          </p:nvSpPr>
          <p:spPr bwMode="auto">
            <a:xfrm rot="15543404" flipH="1">
              <a:off x="10375864" y="6080028"/>
              <a:ext cx="224822" cy="546196"/>
            </a:xfrm>
            <a:custGeom>
              <a:avLst/>
              <a:gdLst>
                <a:gd name="connsiteX0" fmla="*/ 0 w 602548"/>
                <a:gd name="connsiteY0" fmla="*/ 1456320 h 1463860"/>
                <a:gd name="connsiteX1" fmla="*/ 139513 w 602548"/>
                <a:gd name="connsiteY1" fmla="*/ 1463860 h 1463860"/>
                <a:gd name="connsiteX2" fmla="*/ 602548 w 602548"/>
                <a:gd name="connsiteY2" fmla="*/ 0 h 1463860"/>
                <a:gd name="connsiteX3" fmla="*/ 460650 w 602548"/>
                <a:gd name="connsiteY3" fmla="*/ 0 h 1463860"/>
              </a:gdLst>
              <a:ahLst/>
              <a:cxnLst>
                <a:cxn ang="0">
                  <a:pos x="connsiteX0" y="connsiteY0"/>
                </a:cxn>
                <a:cxn ang="0">
                  <a:pos x="connsiteX1" y="connsiteY1"/>
                </a:cxn>
                <a:cxn ang="0">
                  <a:pos x="connsiteX2" y="connsiteY2"/>
                </a:cxn>
                <a:cxn ang="0">
                  <a:pos x="connsiteX3" y="connsiteY3"/>
                </a:cxn>
              </a:cxnLst>
              <a:rect l="l" t="t" r="r" b="b"/>
              <a:pathLst>
                <a:path w="602548" h="1463860">
                  <a:moveTo>
                    <a:pt x="0" y="1456320"/>
                  </a:moveTo>
                  <a:lnTo>
                    <a:pt x="139513" y="1463860"/>
                  </a:lnTo>
                  <a:lnTo>
                    <a:pt x="602548" y="0"/>
                  </a:lnTo>
                  <a:lnTo>
                    <a:pt x="460650" y="0"/>
                  </a:lnTo>
                  <a:close/>
                </a:path>
              </a:pathLst>
            </a:custGeom>
            <a:solidFill>
              <a:schemeClr val="bg1"/>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noAutofit/>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Parallelogram 933"/>
            <p:cNvSpPr/>
            <p:nvPr/>
          </p:nvSpPr>
          <p:spPr bwMode="auto">
            <a:xfrm rot="10800000" flipH="1">
              <a:off x="10552146" y="6182591"/>
              <a:ext cx="277888" cy="380982"/>
            </a:xfrm>
            <a:prstGeom prst="parallelogram">
              <a:avLst>
                <a:gd name="adj" fmla="val 79122"/>
              </a:avLst>
            </a:prstGeom>
            <a:solidFill>
              <a:schemeClr val="bg1"/>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cxnSp>
          <p:nvCxnSpPr>
            <p:cNvPr id="20" name="Straight Connector 934"/>
            <p:cNvCxnSpPr/>
            <p:nvPr/>
          </p:nvCxnSpPr>
          <p:spPr>
            <a:xfrm>
              <a:off x="10181459" y="6258035"/>
              <a:ext cx="280011" cy="305537"/>
            </a:xfrm>
            <a:prstGeom prst="line">
              <a:avLst/>
            </a:prstGeom>
            <a:ln>
              <a:solidFill>
                <a:srgbClr val="71A4BB"/>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936"/>
            <p:cNvCxnSpPr/>
            <p:nvPr/>
          </p:nvCxnSpPr>
          <p:spPr>
            <a:xfrm flipV="1">
              <a:off x="10236457" y="6220616"/>
              <a:ext cx="491793" cy="268730"/>
            </a:xfrm>
            <a:prstGeom prst="line">
              <a:avLst/>
            </a:prstGeom>
            <a:ln>
              <a:solidFill>
                <a:srgbClr val="71A4BB"/>
              </a:solidFill>
              <a:prstDash val="dash"/>
            </a:ln>
          </p:spPr>
          <p:style>
            <a:lnRef idx="1">
              <a:schemeClr val="accent1"/>
            </a:lnRef>
            <a:fillRef idx="0">
              <a:schemeClr val="accent1"/>
            </a:fillRef>
            <a:effectRef idx="0">
              <a:schemeClr val="accent1"/>
            </a:effectRef>
            <a:fontRef idx="minor">
              <a:schemeClr val="tx1"/>
            </a:fontRef>
          </p:style>
        </p:cxnSp>
        <p:sp>
          <p:nvSpPr>
            <p:cNvPr id="22" name="Rectangle 937"/>
            <p:cNvSpPr/>
            <p:nvPr/>
          </p:nvSpPr>
          <p:spPr bwMode="auto">
            <a:xfrm>
              <a:off x="10288744" y="6268604"/>
              <a:ext cx="24373" cy="18995"/>
            </a:xfrm>
            <a:prstGeom prst="rect">
              <a:avLst/>
            </a:prstGeom>
            <a:solidFill>
              <a:schemeClr val="bg1">
                <a:lumMod val="65000"/>
              </a:schemeClr>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3" name="Isosceles Triangle 938"/>
            <p:cNvSpPr/>
            <p:nvPr/>
          </p:nvSpPr>
          <p:spPr bwMode="auto">
            <a:xfrm>
              <a:off x="10274403" y="6224839"/>
              <a:ext cx="53056" cy="45738"/>
            </a:xfrm>
            <a:prstGeom prst="triangle">
              <a:avLst/>
            </a:prstGeom>
            <a:solidFill>
              <a:schemeClr val="bg1">
                <a:lumMod val="65000"/>
              </a:schemeClr>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4" name="Isosceles Triangle 939"/>
            <p:cNvSpPr/>
            <p:nvPr/>
          </p:nvSpPr>
          <p:spPr bwMode="auto">
            <a:xfrm>
              <a:off x="10274403" y="6206076"/>
              <a:ext cx="53056" cy="45738"/>
            </a:xfrm>
            <a:prstGeom prst="triangle">
              <a:avLst/>
            </a:prstGeom>
            <a:solidFill>
              <a:schemeClr val="bg1">
                <a:lumMod val="65000"/>
              </a:schemeClr>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5" name="Isosceles Triangle 940"/>
            <p:cNvSpPr/>
            <p:nvPr/>
          </p:nvSpPr>
          <p:spPr bwMode="auto">
            <a:xfrm>
              <a:off x="10274403" y="6188476"/>
              <a:ext cx="53056" cy="45738"/>
            </a:xfrm>
            <a:prstGeom prst="triangle">
              <a:avLst/>
            </a:prstGeom>
            <a:solidFill>
              <a:schemeClr val="bg1">
                <a:lumMod val="65000"/>
              </a:schemeClr>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6" name="Rectangle 1655"/>
            <p:cNvSpPr/>
            <p:nvPr/>
          </p:nvSpPr>
          <p:spPr bwMode="auto">
            <a:xfrm>
              <a:off x="10177489" y="6379424"/>
              <a:ext cx="45719" cy="69005"/>
            </a:xfrm>
            <a:prstGeom prst="rect">
              <a:avLst/>
            </a:prstGeom>
            <a:solidFill>
              <a:schemeClr val="bg1"/>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7" name="Rectangle 1656"/>
            <p:cNvSpPr/>
            <p:nvPr/>
          </p:nvSpPr>
          <p:spPr bwMode="auto">
            <a:xfrm>
              <a:off x="10577493" y="6016318"/>
              <a:ext cx="45719" cy="69005"/>
            </a:xfrm>
            <a:prstGeom prst="rect">
              <a:avLst/>
            </a:prstGeom>
            <a:solidFill>
              <a:srgbClr val="BDDFEE"/>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8" name="Rectangle 1657"/>
            <p:cNvSpPr/>
            <p:nvPr/>
          </p:nvSpPr>
          <p:spPr bwMode="auto">
            <a:xfrm>
              <a:off x="10116315" y="6017489"/>
              <a:ext cx="82487" cy="97299"/>
            </a:xfrm>
            <a:prstGeom prst="rect">
              <a:avLst/>
            </a:prstGeom>
            <a:solidFill>
              <a:srgbClr val="BDDFEE"/>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9" name="Rectangle 1658"/>
            <p:cNvSpPr/>
            <p:nvPr/>
          </p:nvSpPr>
          <p:spPr bwMode="auto">
            <a:xfrm>
              <a:off x="10647818" y="6266246"/>
              <a:ext cx="75776" cy="90305"/>
            </a:xfrm>
            <a:prstGeom prst="rect">
              <a:avLst/>
            </a:prstGeom>
            <a:solidFill>
              <a:srgbClr val="FFFFFF"/>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cxnSp>
          <p:nvCxnSpPr>
            <p:cNvPr id="30" name="Straight Connector 935"/>
            <p:cNvCxnSpPr/>
            <p:nvPr/>
          </p:nvCxnSpPr>
          <p:spPr>
            <a:xfrm>
              <a:off x="10631783" y="6205935"/>
              <a:ext cx="169242" cy="357638"/>
            </a:xfrm>
            <a:prstGeom prst="line">
              <a:avLst/>
            </a:prstGeom>
            <a:ln>
              <a:solidFill>
                <a:srgbClr val="71A4BB"/>
              </a:solidFill>
              <a:prstDash val="dash"/>
            </a:ln>
          </p:spPr>
          <p:style>
            <a:lnRef idx="1">
              <a:schemeClr val="accent1"/>
            </a:lnRef>
            <a:fillRef idx="0">
              <a:schemeClr val="accent1"/>
            </a:fillRef>
            <a:effectRef idx="0">
              <a:schemeClr val="accent1"/>
            </a:effectRef>
            <a:fontRef idx="minor">
              <a:schemeClr val="tx1"/>
            </a:fontRef>
          </p:style>
        </p:cxnSp>
        <p:sp>
          <p:nvSpPr>
            <p:cNvPr id="31" name="Rectangular Callout 30"/>
            <p:cNvSpPr/>
            <p:nvPr/>
          </p:nvSpPr>
          <p:spPr bwMode="auto">
            <a:xfrm>
              <a:off x="10708905" y="6021508"/>
              <a:ext cx="1188720" cy="282352"/>
            </a:xfrm>
            <a:prstGeom prst="wedgeRectCallout">
              <a:avLst>
                <a:gd name="adj1" fmla="val -36654"/>
                <a:gd name="adj2" fmla="val 97035"/>
              </a:avLst>
            </a:prstGeom>
            <a:solidFill>
              <a:schemeClr val="accent5"/>
            </a:solidFill>
            <a:ln w="6350"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179285" tIns="18285" rIns="45713" bIns="18285" numCol="1" rtlCol="0" anchor="ctr" anchorCtr="0" compatLnSpc="1">
              <a:prstTxWarp prst="textNoShape">
                <a:avLst/>
              </a:prstTxWarp>
            </a:bodyPr>
            <a:lstStyle/>
            <a:p>
              <a:pPr defTabSz="914225" latinLnBrk="0">
                <a:defRPr/>
              </a:pPr>
              <a:r>
                <a:rPr lang="ko-KR" altLang="en-US" dirty="0">
                  <a:latin typeface="굴림" panose="020B0600000101010101" pitchFamily="50" charset="-127"/>
                  <a:ea typeface="굴림" panose="020B0600000101010101" pitchFamily="50" charset="-127"/>
                  <a:cs typeface="Segoe UI Semilight" panose="020B0402040204020203" pitchFamily="34" charset="0"/>
                </a:rPr>
                <a:t>장애 발생 </a:t>
              </a:r>
              <a:r>
                <a:rPr lang="en-US" altLang="ko-KR" dirty="0">
                  <a:latin typeface="굴림" panose="020B0600000101010101" pitchFamily="50" charset="-127"/>
                  <a:ea typeface="굴림" panose="020B0600000101010101" pitchFamily="50" charset="-127"/>
                  <a:cs typeface="Segoe UI Semilight" panose="020B0402040204020203" pitchFamily="34" charset="0"/>
                </a:rPr>
                <a:t>3</a:t>
              </a:r>
              <a:r>
                <a:rPr lang="ko-KR" altLang="en-US" dirty="0">
                  <a:latin typeface="굴림" panose="020B0600000101010101" pitchFamily="50" charset="-127"/>
                  <a:ea typeface="굴림" panose="020B0600000101010101" pitchFamily="50" charset="-127"/>
                  <a:cs typeface="Segoe UI Semilight" panose="020B0402040204020203" pitchFamily="34" charset="0"/>
                </a:rPr>
                <a:t>주 전</a:t>
              </a:r>
              <a:r>
                <a:rPr lang="en-US" dirty="0">
                  <a:latin typeface="굴림" panose="020B0600000101010101" pitchFamily="50" charset="-127"/>
                  <a:ea typeface="굴림" panose="020B0600000101010101" pitchFamily="50" charset="-127"/>
                  <a:cs typeface="Segoe UI Semilight" panose="020B0402040204020203" pitchFamily="34" charset="0"/>
                </a:rPr>
                <a:t>: </a:t>
              </a:r>
              <a:r>
                <a:rPr lang="ko-KR" altLang="en-US" dirty="0">
                  <a:latin typeface="굴림" panose="020B0600000101010101" pitchFamily="50" charset="-127"/>
                  <a:ea typeface="굴림" panose="020B0600000101010101" pitchFamily="50" charset="-127"/>
                  <a:cs typeface="Segoe UI Semilight" panose="020B0402040204020203" pitchFamily="34" charset="0"/>
                </a:rPr>
                <a:t>교체 파트 주문</a:t>
              </a:r>
              <a:endParaRPr lang="en-US" dirty="0">
                <a:latin typeface="굴림" panose="020B0600000101010101" pitchFamily="50" charset="-127"/>
                <a:ea typeface="굴림" panose="020B0600000101010101" pitchFamily="50" charset="-127"/>
                <a:cs typeface="Segoe UI Semilight" panose="020B0402040204020203" pitchFamily="34" charset="0"/>
              </a:endParaRPr>
            </a:p>
          </p:txBody>
        </p:sp>
        <p:sp>
          <p:nvSpPr>
            <p:cNvPr id="32" name="Freeform 352"/>
            <p:cNvSpPr>
              <a:spLocks noChangeAspect="1" noEditPoints="1"/>
            </p:cNvSpPr>
            <p:nvPr/>
          </p:nvSpPr>
          <p:spPr bwMode="auto">
            <a:xfrm>
              <a:off x="10080077" y="6379107"/>
              <a:ext cx="146736" cy="129763"/>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chemeClr val="bg1">
                <a:lumMod val="65000"/>
              </a:schemeClr>
            </a:solidFill>
            <a:ln>
              <a:noFill/>
            </a:ln>
          </p:spPr>
          <p:txBody>
            <a:bodyPr vert="horz" wrap="square" lIns="91427" tIns="45713" rIns="91427" bIns="45713" numCol="1" anchor="t" anchorCtr="0" compatLnSpc="1">
              <a:prstTxWarp prst="textNoShape">
                <a:avLst/>
              </a:prstTxWarp>
            </a:bodyPr>
            <a:lstStyle/>
            <a:p>
              <a:pP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33" name="Group 32"/>
            <p:cNvGrpSpPr/>
            <p:nvPr/>
          </p:nvGrpSpPr>
          <p:grpSpPr>
            <a:xfrm>
              <a:off x="10424069" y="6270104"/>
              <a:ext cx="273847" cy="223437"/>
              <a:chOff x="10271669" y="6117704"/>
              <a:chExt cx="273847" cy="223437"/>
            </a:xfrm>
          </p:grpSpPr>
          <p:sp>
            <p:nvSpPr>
              <p:cNvPr id="56" name="Freeform 352"/>
              <p:cNvSpPr>
                <a:spLocks noChangeAspect="1" noEditPoints="1"/>
              </p:cNvSpPr>
              <p:nvPr/>
            </p:nvSpPr>
            <p:spPr bwMode="auto">
              <a:xfrm>
                <a:off x="10271669" y="6117704"/>
                <a:ext cx="228182" cy="201788"/>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chemeClr val="bg1">
                  <a:lumMod val="65000"/>
                </a:schemeClr>
              </a:solidFill>
              <a:ln>
                <a:noFill/>
              </a:ln>
            </p:spPr>
            <p:txBody>
              <a:bodyPr vert="horz" wrap="square" lIns="91427" tIns="45713" rIns="91427" bIns="45713" numCol="1" anchor="t" anchorCtr="0" compatLnSpc="1">
                <a:prstTxWarp prst="textNoShape">
                  <a:avLst/>
                </a:prstTxWarp>
              </a:bodyPr>
              <a:lstStyle/>
              <a:p>
                <a:pP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57" name="Group 942"/>
              <p:cNvGrpSpPr/>
              <p:nvPr/>
            </p:nvGrpSpPr>
            <p:grpSpPr>
              <a:xfrm>
                <a:off x="10431287" y="6226912"/>
                <a:ext cx="114229" cy="114229"/>
                <a:chOff x="8382893" y="6277579"/>
                <a:chExt cx="541234" cy="541235"/>
              </a:xfrm>
            </p:grpSpPr>
            <p:grpSp>
              <p:nvGrpSpPr>
                <p:cNvPr id="58" name="Group 943"/>
                <p:cNvGrpSpPr/>
                <p:nvPr/>
              </p:nvGrpSpPr>
              <p:grpSpPr>
                <a:xfrm>
                  <a:off x="8382893" y="6277579"/>
                  <a:ext cx="541234" cy="541235"/>
                  <a:chOff x="8382893" y="6277579"/>
                  <a:chExt cx="541234" cy="541235"/>
                </a:xfrm>
              </p:grpSpPr>
              <p:sp>
                <p:nvSpPr>
                  <p:cNvPr id="65" name="Oval 961"/>
                  <p:cNvSpPr/>
                  <p:nvPr/>
                </p:nvSpPr>
                <p:spPr bwMode="auto">
                  <a:xfrm>
                    <a:off x="8382893" y="6277579"/>
                    <a:ext cx="541234" cy="541235"/>
                  </a:xfrm>
                  <a:prstGeom prst="ellipse">
                    <a:avLst/>
                  </a:prstGeom>
                  <a:solidFill>
                    <a:schemeClr val="bg1"/>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66" name="Group 951"/>
                  <p:cNvGrpSpPr/>
                  <p:nvPr/>
                </p:nvGrpSpPr>
                <p:grpSpPr>
                  <a:xfrm>
                    <a:off x="8465785" y="6322647"/>
                    <a:ext cx="380477" cy="431895"/>
                    <a:chOff x="7334250" y="-1897392"/>
                    <a:chExt cx="1333500" cy="1513713"/>
                  </a:xfrm>
                </p:grpSpPr>
                <p:sp>
                  <p:nvSpPr>
                    <p:cNvPr id="67" name="Hexagon 952"/>
                    <p:cNvSpPr/>
                    <p:nvPr/>
                  </p:nvSpPr>
                  <p:spPr bwMode="auto">
                    <a:xfrm rot="16200000">
                      <a:off x="7239000" y="-1792998"/>
                      <a:ext cx="1513713" cy="1304925"/>
                    </a:xfrm>
                    <a:prstGeom prst="hexagon">
                      <a:avLst/>
                    </a:prstGeom>
                    <a:noFill/>
                    <a:ln w="9525">
                      <a:solidFill>
                        <a:srgbClr val="19356F"/>
                      </a:solid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Freeform 953"/>
                    <p:cNvSpPr/>
                    <p:nvPr/>
                  </p:nvSpPr>
                  <p:spPr bwMode="auto">
                    <a:xfrm>
                      <a:off x="7334250" y="-1562100"/>
                      <a:ext cx="1333500" cy="333375"/>
                    </a:xfrm>
                    <a:custGeom>
                      <a:avLst/>
                      <a:gdLst>
                        <a:gd name="connsiteX0" fmla="*/ 0 w 1333500"/>
                        <a:gd name="connsiteY0" fmla="*/ 0 h 333375"/>
                        <a:gd name="connsiteX1" fmla="*/ 638175 w 1333500"/>
                        <a:gd name="connsiteY1" fmla="*/ 333375 h 333375"/>
                        <a:gd name="connsiteX2" fmla="*/ 1333500 w 1333500"/>
                        <a:gd name="connsiteY2" fmla="*/ 9525 h 333375"/>
                      </a:gdLst>
                      <a:ahLst/>
                      <a:cxnLst>
                        <a:cxn ang="0">
                          <a:pos x="connsiteX0" y="connsiteY0"/>
                        </a:cxn>
                        <a:cxn ang="0">
                          <a:pos x="connsiteX1" y="connsiteY1"/>
                        </a:cxn>
                        <a:cxn ang="0">
                          <a:pos x="connsiteX2" y="connsiteY2"/>
                        </a:cxn>
                      </a:cxnLst>
                      <a:rect l="l" t="t" r="r" b="b"/>
                      <a:pathLst>
                        <a:path w="1333500" h="333375">
                          <a:moveTo>
                            <a:pt x="0" y="0"/>
                          </a:moveTo>
                          <a:lnTo>
                            <a:pt x="638175" y="333375"/>
                          </a:lnTo>
                          <a:lnTo>
                            <a:pt x="1333500" y="9525"/>
                          </a:lnTo>
                        </a:path>
                      </a:pathLst>
                    </a:custGeom>
                    <a:noFill/>
                    <a:ln w="9525">
                      <a:solidFill>
                        <a:srgbClr val="19356F"/>
                      </a:solidFill>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 name="Freeform 954"/>
                    <p:cNvSpPr/>
                    <p:nvPr/>
                  </p:nvSpPr>
                  <p:spPr bwMode="auto">
                    <a:xfrm>
                      <a:off x="7972425" y="-1543050"/>
                      <a:ext cx="685800" cy="1152525"/>
                    </a:xfrm>
                    <a:custGeom>
                      <a:avLst/>
                      <a:gdLst>
                        <a:gd name="connsiteX0" fmla="*/ 0 w 685800"/>
                        <a:gd name="connsiteY0" fmla="*/ 304800 h 1152525"/>
                        <a:gd name="connsiteX1" fmla="*/ 0 w 685800"/>
                        <a:gd name="connsiteY1" fmla="*/ 1152525 h 1152525"/>
                        <a:gd name="connsiteX2" fmla="*/ 685800 w 685800"/>
                        <a:gd name="connsiteY2" fmla="*/ 828675 h 1152525"/>
                        <a:gd name="connsiteX3" fmla="*/ 666750 w 685800"/>
                        <a:gd name="connsiteY3" fmla="*/ 0 h 1152525"/>
                        <a:gd name="connsiteX4" fmla="*/ 0 w 685800"/>
                        <a:gd name="connsiteY4" fmla="*/ 304800 h 1152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1152525">
                          <a:moveTo>
                            <a:pt x="0" y="304800"/>
                          </a:moveTo>
                          <a:lnTo>
                            <a:pt x="0" y="1152525"/>
                          </a:lnTo>
                          <a:lnTo>
                            <a:pt x="685800" y="828675"/>
                          </a:lnTo>
                          <a:lnTo>
                            <a:pt x="666750" y="0"/>
                          </a:lnTo>
                          <a:lnTo>
                            <a:pt x="0" y="304800"/>
                          </a:lnTo>
                          <a:close/>
                        </a:path>
                      </a:pathLst>
                    </a:custGeom>
                    <a:solidFill>
                      <a:srgbClr val="19356F"/>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Oval 955"/>
                    <p:cNvSpPr/>
                    <p:nvPr/>
                  </p:nvSpPr>
                  <p:spPr bwMode="auto">
                    <a:xfrm>
                      <a:off x="7735455" y="-1746772"/>
                      <a:ext cx="520802" cy="355651"/>
                    </a:xfrm>
                    <a:prstGeom prst="ellipse">
                      <a:avLst/>
                    </a:prstGeom>
                    <a:solidFill>
                      <a:srgbClr val="19356F"/>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71" name="Group 956"/>
                    <p:cNvGrpSpPr/>
                    <p:nvPr/>
                  </p:nvGrpSpPr>
                  <p:grpSpPr>
                    <a:xfrm>
                      <a:off x="7882522" y="-1711471"/>
                      <a:ext cx="292965" cy="282722"/>
                      <a:chOff x="6008167" y="-2461110"/>
                      <a:chExt cx="1460002" cy="1408955"/>
                    </a:xfrm>
                    <a:solidFill>
                      <a:schemeClr val="bg1"/>
                    </a:solidFill>
                  </p:grpSpPr>
                  <p:sp>
                    <p:nvSpPr>
                      <p:cNvPr id="72" name="Teardrop 957"/>
                      <p:cNvSpPr/>
                      <p:nvPr/>
                    </p:nvSpPr>
                    <p:spPr bwMode="auto">
                      <a:xfrm>
                        <a:off x="6008167" y="-1718905"/>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 name="Teardrop 958"/>
                      <p:cNvSpPr/>
                      <p:nvPr/>
                    </p:nvSpPr>
                    <p:spPr bwMode="auto">
                      <a:xfrm rot="13662119">
                        <a:off x="6801419" y="-2016082"/>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4" name="Teardrop 959"/>
                      <p:cNvSpPr/>
                      <p:nvPr/>
                    </p:nvSpPr>
                    <p:spPr bwMode="auto">
                      <a:xfrm rot="6475609">
                        <a:off x="6140647" y="-2461110"/>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grpSp>
            <p:sp>
              <p:nvSpPr>
                <p:cNvPr id="59" name="Round Same Side Corner Rectangle 944"/>
                <p:cNvSpPr/>
                <p:nvPr/>
              </p:nvSpPr>
              <p:spPr bwMode="auto">
                <a:xfrm>
                  <a:off x="8467361" y="6494451"/>
                  <a:ext cx="187194" cy="47639"/>
                </a:xfrm>
                <a:prstGeom prst="round2SameRect">
                  <a:avLst/>
                </a:prstGeom>
                <a:solidFill>
                  <a:srgbClr val="19356F"/>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 name="Round Same Side Corner Rectangle 945"/>
                <p:cNvSpPr/>
                <p:nvPr/>
              </p:nvSpPr>
              <p:spPr bwMode="auto">
                <a:xfrm>
                  <a:off x="8467361" y="6553562"/>
                  <a:ext cx="187194" cy="47639"/>
                </a:xfrm>
                <a:prstGeom prst="round2SameRect">
                  <a:avLst/>
                </a:prstGeom>
                <a:solidFill>
                  <a:srgbClr val="19356F"/>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 name="Round Same Side Corner Rectangle 946"/>
                <p:cNvSpPr/>
                <p:nvPr/>
              </p:nvSpPr>
              <p:spPr bwMode="auto">
                <a:xfrm>
                  <a:off x="8467361" y="6612673"/>
                  <a:ext cx="187194" cy="47639"/>
                </a:xfrm>
                <a:prstGeom prst="round2SameRect">
                  <a:avLst/>
                </a:prstGeom>
                <a:solidFill>
                  <a:srgbClr val="19356F"/>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 name="Round Same Side Corner Rectangle 947"/>
                <p:cNvSpPr/>
                <p:nvPr/>
              </p:nvSpPr>
              <p:spPr bwMode="auto">
                <a:xfrm>
                  <a:off x="8654882" y="6501095"/>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3" name="Round Same Side Corner Rectangle 948"/>
                <p:cNvSpPr/>
                <p:nvPr/>
              </p:nvSpPr>
              <p:spPr bwMode="auto">
                <a:xfrm>
                  <a:off x="8654882" y="6560206"/>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 name="Round Same Side Corner Rectangle 949"/>
                <p:cNvSpPr/>
                <p:nvPr/>
              </p:nvSpPr>
              <p:spPr bwMode="auto">
                <a:xfrm>
                  <a:off x="8654882" y="6619317"/>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sp>
          <p:nvSpPr>
            <p:cNvPr id="34" name="Freeform 352"/>
            <p:cNvSpPr>
              <a:spLocks noChangeAspect="1" noEditPoints="1"/>
            </p:cNvSpPr>
            <p:nvPr/>
          </p:nvSpPr>
          <p:spPr bwMode="auto">
            <a:xfrm>
              <a:off x="10498461" y="6028550"/>
              <a:ext cx="146736" cy="129763"/>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chemeClr val="bg1">
                <a:lumMod val="65000"/>
              </a:schemeClr>
            </a:solidFill>
            <a:ln>
              <a:noFill/>
            </a:ln>
          </p:spPr>
          <p:txBody>
            <a:bodyPr vert="horz" wrap="square" lIns="91427" tIns="45713" rIns="91427" bIns="45713" numCol="1" anchor="t" anchorCtr="0" compatLnSpc="1">
              <a:prstTxWarp prst="textNoShape">
                <a:avLst/>
              </a:prstTxWarp>
            </a:bodyPr>
            <a:lstStyle/>
            <a:p>
              <a:pP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35" name="Group 34"/>
            <p:cNvGrpSpPr/>
            <p:nvPr/>
          </p:nvGrpSpPr>
          <p:grpSpPr>
            <a:xfrm>
              <a:off x="9954136" y="6034436"/>
              <a:ext cx="273847" cy="223437"/>
              <a:chOff x="10271669" y="6117704"/>
              <a:chExt cx="273847" cy="223437"/>
            </a:xfrm>
          </p:grpSpPr>
          <p:sp>
            <p:nvSpPr>
              <p:cNvPr id="37" name="Freeform 352"/>
              <p:cNvSpPr>
                <a:spLocks noChangeAspect="1" noEditPoints="1"/>
              </p:cNvSpPr>
              <p:nvPr/>
            </p:nvSpPr>
            <p:spPr bwMode="auto">
              <a:xfrm>
                <a:off x="10271669" y="6117704"/>
                <a:ext cx="228182" cy="201788"/>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chemeClr val="bg1">
                  <a:lumMod val="65000"/>
                </a:schemeClr>
              </a:solidFill>
              <a:ln>
                <a:noFill/>
              </a:ln>
            </p:spPr>
            <p:txBody>
              <a:bodyPr vert="horz" wrap="square" lIns="91427" tIns="45713" rIns="91427" bIns="45713" numCol="1" anchor="t" anchorCtr="0" compatLnSpc="1">
                <a:prstTxWarp prst="textNoShape">
                  <a:avLst/>
                </a:prstTxWarp>
              </a:bodyPr>
              <a:lstStyle/>
              <a:p>
                <a:pP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38" name="Group 942"/>
              <p:cNvGrpSpPr/>
              <p:nvPr/>
            </p:nvGrpSpPr>
            <p:grpSpPr>
              <a:xfrm>
                <a:off x="10431287" y="6226912"/>
                <a:ext cx="114229" cy="114229"/>
                <a:chOff x="8382893" y="6277579"/>
                <a:chExt cx="541234" cy="541235"/>
              </a:xfrm>
            </p:grpSpPr>
            <p:grpSp>
              <p:nvGrpSpPr>
                <p:cNvPr id="39" name="Group 943"/>
                <p:cNvGrpSpPr/>
                <p:nvPr/>
              </p:nvGrpSpPr>
              <p:grpSpPr>
                <a:xfrm>
                  <a:off x="8382893" y="6277579"/>
                  <a:ext cx="541234" cy="541235"/>
                  <a:chOff x="8382893" y="6277579"/>
                  <a:chExt cx="541234" cy="541235"/>
                </a:xfrm>
              </p:grpSpPr>
              <p:sp>
                <p:nvSpPr>
                  <p:cNvPr id="46" name="Oval 961"/>
                  <p:cNvSpPr/>
                  <p:nvPr/>
                </p:nvSpPr>
                <p:spPr bwMode="auto">
                  <a:xfrm>
                    <a:off x="8382893" y="6277579"/>
                    <a:ext cx="541234" cy="541235"/>
                  </a:xfrm>
                  <a:prstGeom prst="ellipse">
                    <a:avLst/>
                  </a:prstGeom>
                  <a:solidFill>
                    <a:schemeClr val="bg1"/>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7" name="Group 951"/>
                  <p:cNvGrpSpPr/>
                  <p:nvPr/>
                </p:nvGrpSpPr>
                <p:grpSpPr>
                  <a:xfrm>
                    <a:off x="8465785" y="6322647"/>
                    <a:ext cx="380477" cy="431895"/>
                    <a:chOff x="7334250" y="-1897392"/>
                    <a:chExt cx="1333500" cy="1513713"/>
                  </a:xfrm>
                </p:grpSpPr>
                <p:sp>
                  <p:nvSpPr>
                    <p:cNvPr id="48" name="Hexagon 952"/>
                    <p:cNvSpPr/>
                    <p:nvPr/>
                  </p:nvSpPr>
                  <p:spPr bwMode="auto">
                    <a:xfrm rot="16200000">
                      <a:off x="7239000" y="-1792998"/>
                      <a:ext cx="1513713" cy="1304925"/>
                    </a:xfrm>
                    <a:prstGeom prst="hexagon">
                      <a:avLst/>
                    </a:prstGeom>
                    <a:noFill/>
                    <a:ln w="9525">
                      <a:solidFill>
                        <a:srgbClr val="19356F"/>
                      </a:solid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 name="Freeform 953"/>
                    <p:cNvSpPr/>
                    <p:nvPr/>
                  </p:nvSpPr>
                  <p:spPr bwMode="auto">
                    <a:xfrm>
                      <a:off x="7334250" y="-1562100"/>
                      <a:ext cx="1333500" cy="333375"/>
                    </a:xfrm>
                    <a:custGeom>
                      <a:avLst/>
                      <a:gdLst>
                        <a:gd name="connsiteX0" fmla="*/ 0 w 1333500"/>
                        <a:gd name="connsiteY0" fmla="*/ 0 h 333375"/>
                        <a:gd name="connsiteX1" fmla="*/ 638175 w 1333500"/>
                        <a:gd name="connsiteY1" fmla="*/ 333375 h 333375"/>
                        <a:gd name="connsiteX2" fmla="*/ 1333500 w 1333500"/>
                        <a:gd name="connsiteY2" fmla="*/ 9525 h 333375"/>
                      </a:gdLst>
                      <a:ahLst/>
                      <a:cxnLst>
                        <a:cxn ang="0">
                          <a:pos x="connsiteX0" y="connsiteY0"/>
                        </a:cxn>
                        <a:cxn ang="0">
                          <a:pos x="connsiteX1" y="connsiteY1"/>
                        </a:cxn>
                        <a:cxn ang="0">
                          <a:pos x="connsiteX2" y="connsiteY2"/>
                        </a:cxn>
                      </a:cxnLst>
                      <a:rect l="l" t="t" r="r" b="b"/>
                      <a:pathLst>
                        <a:path w="1333500" h="333375">
                          <a:moveTo>
                            <a:pt x="0" y="0"/>
                          </a:moveTo>
                          <a:lnTo>
                            <a:pt x="638175" y="333375"/>
                          </a:lnTo>
                          <a:lnTo>
                            <a:pt x="1333500" y="9525"/>
                          </a:lnTo>
                        </a:path>
                      </a:pathLst>
                    </a:custGeom>
                    <a:noFill/>
                    <a:ln w="9525">
                      <a:solidFill>
                        <a:srgbClr val="19356F"/>
                      </a:solidFill>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Freeform 954"/>
                    <p:cNvSpPr/>
                    <p:nvPr/>
                  </p:nvSpPr>
                  <p:spPr bwMode="auto">
                    <a:xfrm>
                      <a:off x="7972425" y="-1543050"/>
                      <a:ext cx="685800" cy="1152525"/>
                    </a:xfrm>
                    <a:custGeom>
                      <a:avLst/>
                      <a:gdLst>
                        <a:gd name="connsiteX0" fmla="*/ 0 w 685800"/>
                        <a:gd name="connsiteY0" fmla="*/ 304800 h 1152525"/>
                        <a:gd name="connsiteX1" fmla="*/ 0 w 685800"/>
                        <a:gd name="connsiteY1" fmla="*/ 1152525 h 1152525"/>
                        <a:gd name="connsiteX2" fmla="*/ 685800 w 685800"/>
                        <a:gd name="connsiteY2" fmla="*/ 828675 h 1152525"/>
                        <a:gd name="connsiteX3" fmla="*/ 666750 w 685800"/>
                        <a:gd name="connsiteY3" fmla="*/ 0 h 1152525"/>
                        <a:gd name="connsiteX4" fmla="*/ 0 w 685800"/>
                        <a:gd name="connsiteY4" fmla="*/ 304800 h 1152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1152525">
                          <a:moveTo>
                            <a:pt x="0" y="304800"/>
                          </a:moveTo>
                          <a:lnTo>
                            <a:pt x="0" y="1152525"/>
                          </a:lnTo>
                          <a:lnTo>
                            <a:pt x="685800" y="828675"/>
                          </a:lnTo>
                          <a:lnTo>
                            <a:pt x="666750" y="0"/>
                          </a:lnTo>
                          <a:lnTo>
                            <a:pt x="0" y="304800"/>
                          </a:lnTo>
                          <a:close/>
                        </a:path>
                      </a:pathLst>
                    </a:custGeom>
                    <a:solidFill>
                      <a:srgbClr val="19356F"/>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1" name="Oval 955"/>
                    <p:cNvSpPr/>
                    <p:nvPr/>
                  </p:nvSpPr>
                  <p:spPr bwMode="auto">
                    <a:xfrm>
                      <a:off x="7735455" y="-1746772"/>
                      <a:ext cx="520802" cy="355651"/>
                    </a:xfrm>
                    <a:prstGeom prst="ellipse">
                      <a:avLst/>
                    </a:prstGeom>
                    <a:solidFill>
                      <a:srgbClr val="19356F"/>
                    </a:solid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52" name="Group 956"/>
                    <p:cNvGrpSpPr/>
                    <p:nvPr/>
                  </p:nvGrpSpPr>
                  <p:grpSpPr>
                    <a:xfrm>
                      <a:off x="7882522" y="-1711471"/>
                      <a:ext cx="292965" cy="282722"/>
                      <a:chOff x="6008167" y="-2461110"/>
                      <a:chExt cx="1460002" cy="1408955"/>
                    </a:xfrm>
                    <a:solidFill>
                      <a:schemeClr val="bg1"/>
                    </a:solidFill>
                  </p:grpSpPr>
                  <p:sp>
                    <p:nvSpPr>
                      <p:cNvPr id="53" name="Teardrop 957"/>
                      <p:cNvSpPr/>
                      <p:nvPr/>
                    </p:nvSpPr>
                    <p:spPr bwMode="auto">
                      <a:xfrm>
                        <a:off x="6008167" y="-1718905"/>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4" name="Teardrop 958"/>
                      <p:cNvSpPr/>
                      <p:nvPr/>
                    </p:nvSpPr>
                    <p:spPr bwMode="auto">
                      <a:xfrm rot="13662119">
                        <a:off x="6801419" y="-2016082"/>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 name="Teardrop 959"/>
                      <p:cNvSpPr/>
                      <p:nvPr/>
                    </p:nvSpPr>
                    <p:spPr bwMode="auto">
                      <a:xfrm rot="6475609">
                        <a:off x="6140647" y="-2461110"/>
                        <a:ext cx="666750" cy="666750"/>
                      </a:xfrm>
                      <a:prstGeom prst="teardrop">
                        <a:avLst/>
                      </a:prstGeom>
                      <a:grpFill/>
                      <a:ln>
                        <a:noFill/>
                      </a:ln>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grpSp>
            <p:sp>
              <p:nvSpPr>
                <p:cNvPr id="40" name="Round Same Side Corner Rectangle 944"/>
                <p:cNvSpPr/>
                <p:nvPr/>
              </p:nvSpPr>
              <p:spPr bwMode="auto">
                <a:xfrm>
                  <a:off x="8467361" y="6494451"/>
                  <a:ext cx="187194" cy="47639"/>
                </a:xfrm>
                <a:prstGeom prst="round2SameRect">
                  <a:avLst/>
                </a:prstGeom>
                <a:solidFill>
                  <a:srgbClr val="19356F"/>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1" name="Round Same Side Corner Rectangle 945"/>
                <p:cNvSpPr/>
                <p:nvPr/>
              </p:nvSpPr>
              <p:spPr bwMode="auto">
                <a:xfrm>
                  <a:off x="8467361" y="6553562"/>
                  <a:ext cx="187194" cy="47639"/>
                </a:xfrm>
                <a:prstGeom prst="round2SameRect">
                  <a:avLst/>
                </a:prstGeom>
                <a:solidFill>
                  <a:srgbClr val="19356F"/>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 name="Round Same Side Corner Rectangle 946"/>
                <p:cNvSpPr/>
                <p:nvPr/>
              </p:nvSpPr>
              <p:spPr bwMode="auto">
                <a:xfrm>
                  <a:off x="8467361" y="6612673"/>
                  <a:ext cx="187194" cy="47639"/>
                </a:xfrm>
                <a:prstGeom prst="round2SameRect">
                  <a:avLst/>
                </a:prstGeom>
                <a:solidFill>
                  <a:srgbClr val="19356F"/>
                </a:solidFill>
                <a:ln>
                  <a:noFill/>
                </a:ln>
                <a:scene3d>
                  <a:camera prst="isometricLeftDown">
                    <a:rot lat="1740000" lon="2700000"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Round Same Side Corner Rectangle 947"/>
                <p:cNvSpPr/>
                <p:nvPr/>
              </p:nvSpPr>
              <p:spPr bwMode="auto">
                <a:xfrm>
                  <a:off x="8654882" y="6501095"/>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Round Same Side Corner Rectangle 948"/>
                <p:cNvSpPr/>
                <p:nvPr/>
              </p:nvSpPr>
              <p:spPr bwMode="auto">
                <a:xfrm>
                  <a:off x="8654882" y="6560206"/>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Round Same Side Corner Rectangle 949"/>
                <p:cNvSpPr/>
                <p:nvPr/>
              </p:nvSpPr>
              <p:spPr bwMode="auto">
                <a:xfrm>
                  <a:off x="8654882" y="6619317"/>
                  <a:ext cx="187194" cy="47639"/>
                </a:xfrm>
                <a:prstGeom prst="round2SameRect">
                  <a:avLst/>
                </a:prstGeom>
                <a:solidFill>
                  <a:schemeClr val="bg1"/>
                </a:solidFill>
                <a:ln>
                  <a:noFill/>
                </a:ln>
                <a:scene3d>
                  <a:camera prst="isometricRightUp">
                    <a:rot lat="1800001" lon="18899998" rev="0"/>
                  </a:camera>
                  <a:lightRig rig="threePt" dir="t"/>
                </a:scene3d>
              </p:spPr>
              <p:txBody>
                <a:bodyPr vert="horz" wrap="square" lIns="91427" tIns="45713" rIns="91427" bIns="45713" numCol="1" rtlCol="0" anchor="t" anchorCtr="0" compatLnSpc="1">
                  <a:prstTxWarp prst="textNoShape">
                    <a:avLst/>
                  </a:prstTxWarp>
                </a:bodyPr>
                <a:lstStyle/>
                <a:p>
                  <a:pPr algn="ctr" defTabSz="914225" latinLnBrk="0">
                    <a:defRPr/>
                  </a:pPr>
                  <a:endParaRPr lang="en-US" sz="40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sp>
          <p:nvSpPr>
            <p:cNvPr id="36" name="Rectangular Callout 35"/>
            <p:cNvSpPr/>
            <p:nvPr/>
          </p:nvSpPr>
          <p:spPr bwMode="auto">
            <a:xfrm>
              <a:off x="9529619" y="5708233"/>
              <a:ext cx="1188720" cy="282352"/>
            </a:xfrm>
            <a:prstGeom prst="wedgeRectCallout">
              <a:avLst>
                <a:gd name="adj1" fmla="val -8527"/>
                <a:gd name="adj2" fmla="val 97003"/>
              </a:avLst>
            </a:prstGeom>
            <a:solidFill>
              <a:schemeClr val="accent5"/>
            </a:solidFill>
            <a:ln w="6350"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179285" tIns="18285" rIns="45713" bIns="18285" numCol="1" rtlCol="0" anchor="ctr" anchorCtr="0" compatLnSpc="1">
              <a:prstTxWarp prst="textNoShape">
                <a:avLst/>
              </a:prstTxWarp>
            </a:bodyPr>
            <a:lstStyle/>
            <a:p>
              <a:pPr defTabSz="914225" latinLnBrk="0">
                <a:defRPr/>
              </a:pPr>
              <a:r>
                <a:rPr lang="ko-KR" altLang="en-US" dirty="0">
                  <a:latin typeface="굴림" panose="020B0600000101010101" pitchFamily="50" charset="-127"/>
                  <a:ea typeface="굴림" panose="020B0600000101010101" pitchFamily="50" charset="-127"/>
                  <a:cs typeface="Segoe UI Semilight" panose="020B0402040204020203" pitchFamily="34" charset="0"/>
                </a:rPr>
                <a:t>장애 발생 </a:t>
              </a:r>
              <a:r>
                <a:rPr lang="en-US" altLang="ko-KR" dirty="0">
                  <a:latin typeface="굴림" panose="020B0600000101010101" pitchFamily="50" charset="-127"/>
                  <a:ea typeface="굴림" panose="020B0600000101010101" pitchFamily="50" charset="-127"/>
                  <a:cs typeface="Segoe UI Semilight" panose="020B0402040204020203" pitchFamily="34" charset="0"/>
                </a:rPr>
                <a:t>2</a:t>
              </a:r>
              <a:r>
                <a:rPr lang="ko-KR" altLang="en-US" dirty="0">
                  <a:latin typeface="굴림" panose="020B0600000101010101" pitchFamily="50" charset="-127"/>
                  <a:ea typeface="굴림" panose="020B0600000101010101" pitchFamily="50" charset="-127"/>
                  <a:cs typeface="Segoe UI Semilight" panose="020B0402040204020203" pitchFamily="34" charset="0"/>
                </a:rPr>
                <a:t>주 전</a:t>
              </a:r>
              <a:r>
                <a:rPr lang="en-US" dirty="0">
                  <a:latin typeface="굴림" panose="020B0600000101010101" pitchFamily="50" charset="-127"/>
                  <a:ea typeface="굴림" panose="020B0600000101010101" pitchFamily="50" charset="-127"/>
                  <a:cs typeface="Segoe UI Semilight" panose="020B0402040204020203" pitchFamily="34" charset="0"/>
                </a:rPr>
                <a:t>: </a:t>
              </a:r>
              <a:r>
                <a:rPr lang="ko-KR" altLang="en-US" dirty="0">
                  <a:latin typeface="굴림" panose="020B0600000101010101" pitchFamily="50" charset="-127"/>
                  <a:ea typeface="굴림" panose="020B0600000101010101" pitchFamily="50" charset="-127"/>
                  <a:cs typeface="Segoe UI Semilight" panose="020B0402040204020203" pitchFamily="34" charset="0"/>
                </a:rPr>
                <a:t>수리 팀 파견 </a:t>
              </a:r>
              <a:endParaRPr lang="en-US" dirty="0">
                <a:latin typeface="굴림" panose="020B0600000101010101" pitchFamily="50" charset="-127"/>
                <a:ea typeface="굴림" panose="020B0600000101010101" pitchFamily="50" charset="-127"/>
                <a:cs typeface="Segoe UI Semilight" panose="020B0402040204020203" pitchFamily="34" charset="0"/>
              </a:endParaRPr>
            </a:p>
          </p:txBody>
        </p:sp>
      </p:grpSp>
      <p:grpSp>
        <p:nvGrpSpPr>
          <p:cNvPr id="124" name="Group 123"/>
          <p:cNvGrpSpPr/>
          <p:nvPr/>
        </p:nvGrpSpPr>
        <p:grpSpPr>
          <a:xfrm>
            <a:off x="3551292" y="6050493"/>
            <a:ext cx="282830" cy="241074"/>
            <a:chOff x="2778990" y="2325106"/>
            <a:chExt cx="137160" cy="137160"/>
          </a:xfrm>
        </p:grpSpPr>
        <p:sp>
          <p:nvSpPr>
            <p:cNvPr id="125" name="Oval 124"/>
            <p:cNvSpPr/>
            <p:nvPr/>
          </p:nvSpPr>
          <p:spPr bwMode="auto">
            <a:xfrm>
              <a:off x="2778990" y="2325106"/>
              <a:ext cx="137160" cy="137160"/>
            </a:xfrm>
            <a:prstGeom prst="ellipse">
              <a:avLst/>
            </a:prstGeom>
            <a:solidFill>
              <a:srgbClr val="D83B01"/>
            </a:solidFill>
            <a:ln w="9525" cap="sq">
              <a:solidFill>
                <a:srgbClr val="D83B01"/>
              </a:solid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28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6" name="Freeform 124"/>
            <p:cNvSpPr>
              <a:spLocks noChangeAspect="1" noEditPoints="1"/>
            </p:cNvSpPr>
            <p:nvPr/>
          </p:nvSpPr>
          <p:spPr bwMode="black">
            <a:xfrm flipH="1">
              <a:off x="2835940" y="2347966"/>
              <a:ext cx="23261" cy="91440"/>
            </a:xfrm>
            <a:custGeom>
              <a:avLst/>
              <a:gdLst>
                <a:gd name="T0" fmla="*/ 16 w 17"/>
                <a:gd name="T1" fmla="*/ 0 h 69"/>
                <a:gd name="T2" fmla="*/ 14 w 17"/>
                <a:gd name="T3" fmla="*/ 47 h 69"/>
                <a:gd name="T4" fmla="*/ 2 w 17"/>
                <a:gd name="T5" fmla="*/ 47 h 69"/>
                <a:gd name="T6" fmla="*/ 0 w 17"/>
                <a:gd name="T7" fmla="*/ 0 h 69"/>
                <a:gd name="T8" fmla="*/ 16 w 17"/>
                <a:gd name="T9" fmla="*/ 0 h 69"/>
                <a:gd name="T10" fmla="*/ 17 w 17"/>
                <a:gd name="T11" fmla="*/ 61 h 69"/>
                <a:gd name="T12" fmla="*/ 15 w 17"/>
                <a:gd name="T13" fmla="*/ 67 h 69"/>
                <a:gd name="T14" fmla="*/ 8 w 17"/>
                <a:gd name="T15" fmla="*/ 69 h 69"/>
                <a:gd name="T16" fmla="*/ 2 w 17"/>
                <a:gd name="T17" fmla="*/ 67 h 69"/>
                <a:gd name="T18" fmla="*/ 0 w 17"/>
                <a:gd name="T19" fmla="*/ 61 h 69"/>
                <a:gd name="T20" fmla="*/ 2 w 17"/>
                <a:gd name="T21" fmla="*/ 56 h 69"/>
                <a:gd name="T22" fmla="*/ 8 w 17"/>
                <a:gd name="T23" fmla="*/ 54 h 69"/>
                <a:gd name="T24" fmla="*/ 14 w 17"/>
                <a:gd name="T25" fmla="*/ 56 h 69"/>
                <a:gd name="T26" fmla="*/ 17 w 17"/>
                <a:gd name="T2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69">
                  <a:moveTo>
                    <a:pt x="16" y="0"/>
                  </a:moveTo>
                  <a:cubicBezTo>
                    <a:pt x="14" y="47"/>
                    <a:pt x="14" y="47"/>
                    <a:pt x="14" y="47"/>
                  </a:cubicBezTo>
                  <a:cubicBezTo>
                    <a:pt x="2" y="47"/>
                    <a:pt x="2" y="47"/>
                    <a:pt x="2" y="47"/>
                  </a:cubicBezTo>
                  <a:cubicBezTo>
                    <a:pt x="0" y="0"/>
                    <a:pt x="0" y="0"/>
                    <a:pt x="0" y="0"/>
                  </a:cubicBezTo>
                  <a:lnTo>
                    <a:pt x="16" y="0"/>
                  </a:lnTo>
                  <a:close/>
                  <a:moveTo>
                    <a:pt x="17" y="61"/>
                  </a:moveTo>
                  <a:cubicBezTo>
                    <a:pt x="17" y="64"/>
                    <a:pt x="16" y="66"/>
                    <a:pt x="15" y="67"/>
                  </a:cubicBezTo>
                  <a:cubicBezTo>
                    <a:pt x="13" y="69"/>
                    <a:pt x="11" y="69"/>
                    <a:pt x="8" y="69"/>
                  </a:cubicBezTo>
                  <a:cubicBezTo>
                    <a:pt x="6" y="69"/>
                    <a:pt x="4" y="69"/>
                    <a:pt x="2" y="67"/>
                  </a:cubicBezTo>
                  <a:cubicBezTo>
                    <a:pt x="0" y="65"/>
                    <a:pt x="0" y="64"/>
                    <a:pt x="0" y="61"/>
                  </a:cubicBezTo>
                  <a:cubicBezTo>
                    <a:pt x="0" y="59"/>
                    <a:pt x="0" y="57"/>
                    <a:pt x="2" y="56"/>
                  </a:cubicBezTo>
                  <a:cubicBezTo>
                    <a:pt x="4" y="54"/>
                    <a:pt x="6" y="54"/>
                    <a:pt x="8" y="54"/>
                  </a:cubicBezTo>
                  <a:cubicBezTo>
                    <a:pt x="11" y="54"/>
                    <a:pt x="13" y="54"/>
                    <a:pt x="14" y="56"/>
                  </a:cubicBezTo>
                  <a:cubicBezTo>
                    <a:pt x="16" y="57"/>
                    <a:pt x="17" y="59"/>
                    <a:pt x="17" y="61"/>
                  </a:cubicBezTo>
                </a:path>
              </a:pathLst>
            </a:custGeom>
            <a:solidFill>
              <a:schemeClr val="bg1"/>
            </a:solidFill>
            <a:ln>
              <a:noFill/>
            </a:ln>
            <a:extLst/>
          </p:spPr>
          <p:txBody>
            <a:bodyPr vert="horz" wrap="square" lIns="93265" tIns="46632" rIns="93265" bIns="46632" numCol="1" anchor="t" anchorCtr="0" compatLnSpc="1">
              <a:prstTxWarp prst="textNoShape">
                <a:avLst/>
              </a:prstTxWarp>
            </a:bodyPr>
            <a:lstStyle/>
            <a:p>
              <a:pPr defTabSz="914225" latinLnBrk="0">
                <a:defRPr/>
              </a:pPr>
              <a:endParaRPr lang="en-US" sz="28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127" name="Group 126"/>
          <p:cNvGrpSpPr/>
          <p:nvPr/>
        </p:nvGrpSpPr>
        <p:grpSpPr>
          <a:xfrm>
            <a:off x="2210007" y="5314639"/>
            <a:ext cx="282830" cy="241074"/>
            <a:chOff x="2778990" y="2325106"/>
            <a:chExt cx="137160" cy="137160"/>
          </a:xfrm>
        </p:grpSpPr>
        <p:sp>
          <p:nvSpPr>
            <p:cNvPr id="128" name="Oval 127"/>
            <p:cNvSpPr/>
            <p:nvPr/>
          </p:nvSpPr>
          <p:spPr bwMode="auto">
            <a:xfrm>
              <a:off x="2778990" y="2325106"/>
              <a:ext cx="137160" cy="137160"/>
            </a:xfrm>
            <a:prstGeom prst="ellipse">
              <a:avLst/>
            </a:prstGeom>
            <a:solidFill>
              <a:srgbClr val="D83B01"/>
            </a:solidFill>
            <a:ln w="9525" cap="sq">
              <a:solidFill>
                <a:srgbClr val="D83B01"/>
              </a:solid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algn="ctr" defTabSz="914225" latinLnBrk="0">
                <a:defRPr/>
              </a:pPr>
              <a:endParaRPr lang="en-US" sz="2800" dirty="0">
                <a:solidFill>
                  <a:srgbClr val="5B677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9" name="Freeform 124"/>
            <p:cNvSpPr>
              <a:spLocks noChangeAspect="1" noEditPoints="1"/>
            </p:cNvSpPr>
            <p:nvPr/>
          </p:nvSpPr>
          <p:spPr bwMode="black">
            <a:xfrm flipH="1">
              <a:off x="2835940" y="2347966"/>
              <a:ext cx="23261" cy="91440"/>
            </a:xfrm>
            <a:custGeom>
              <a:avLst/>
              <a:gdLst>
                <a:gd name="T0" fmla="*/ 16 w 17"/>
                <a:gd name="T1" fmla="*/ 0 h 69"/>
                <a:gd name="T2" fmla="*/ 14 w 17"/>
                <a:gd name="T3" fmla="*/ 47 h 69"/>
                <a:gd name="T4" fmla="*/ 2 w 17"/>
                <a:gd name="T5" fmla="*/ 47 h 69"/>
                <a:gd name="T6" fmla="*/ 0 w 17"/>
                <a:gd name="T7" fmla="*/ 0 h 69"/>
                <a:gd name="T8" fmla="*/ 16 w 17"/>
                <a:gd name="T9" fmla="*/ 0 h 69"/>
                <a:gd name="T10" fmla="*/ 17 w 17"/>
                <a:gd name="T11" fmla="*/ 61 h 69"/>
                <a:gd name="T12" fmla="*/ 15 w 17"/>
                <a:gd name="T13" fmla="*/ 67 h 69"/>
                <a:gd name="T14" fmla="*/ 8 w 17"/>
                <a:gd name="T15" fmla="*/ 69 h 69"/>
                <a:gd name="T16" fmla="*/ 2 w 17"/>
                <a:gd name="T17" fmla="*/ 67 h 69"/>
                <a:gd name="T18" fmla="*/ 0 w 17"/>
                <a:gd name="T19" fmla="*/ 61 h 69"/>
                <a:gd name="T20" fmla="*/ 2 w 17"/>
                <a:gd name="T21" fmla="*/ 56 h 69"/>
                <a:gd name="T22" fmla="*/ 8 w 17"/>
                <a:gd name="T23" fmla="*/ 54 h 69"/>
                <a:gd name="T24" fmla="*/ 14 w 17"/>
                <a:gd name="T25" fmla="*/ 56 h 69"/>
                <a:gd name="T26" fmla="*/ 17 w 17"/>
                <a:gd name="T2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69">
                  <a:moveTo>
                    <a:pt x="16" y="0"/>
                  </a:moveTo>
                  <a:cubicBezTo>
                    <a:pt x="14" y="47"/>
                    <a:pt x="14" y="47"/>
                    <a:pt x="14" y="47"/>
                  </a:cubicBezTo>
                  <a:cubicBezTo>
                    <a:pt x="2" y="47"/>
                    <a:pt x="2" y="47"/>
                    <a:pt x="2" y="47"/>
                  </a:cubicBezTo>
                  <a:cubicBezTo>
                    <a:pt x="0" y="0"/>
                    <a:pt x="0" y="0"/>
                    <a:pt x="0" y="0"/>
                  </a:cubicBezTo>
                  <a:lnTo>
                    <a:pt x="16" y="0"/>
                  </a:lnTo>
                  <a:close/>
                  <a:moveTo>
                    <a:pt x="17" y="61"/>
                  </a:moveTo>
                  <a:cubicBezTo>
                    <a:pt x="17" y="64"/>
                    <a:pt x="16" y="66"/>
                    <a:pt x="15" y="67"/>
                  </a:cubicBezTo>
                  <a:cubicBezTo>
                    <a:pt x="13" y="69"/>
                    <a:pt x="11" y="69"/>
                    <a:pt x="8" y="69"/>
                  </a:cubicBezTo>
                  <a:cubicBezTo>
                    <a:pt x="6" y="69"/>
                    <a:pt x="4" y="69"/>
                    <a:pt x="2" y="67"/>
                  </a:cubicBezTo>
                  <a:cubicBezTo>
                    <a:pt x="0" y="65"/>
                    <a:pt x="0" y="64"/>
                    <a:pt x="0" y="61"/>
                  </a:cubicBezTo>
                  <a:cubicBezTo>
                    <a:pt x="0" y="59"/>
                    <a:pt x="0" y="57"/>
                    <a:pt x="2" y="56"/>
                  </a:cubicBezTo>
                  <a:cubicBezTo>
                    <a:pt x="4" y="54"/>
                    <a:pt x="6" y="54"/>
                    <a:pt x="8" y="54"/>
                  </a:cubicBezTo>
                  <a:cubicBezTo>
                    <a:pt x="11" y="54"/>
                    <a:pt x="13" y="54"/>
                    <a:pt x="14" y="56"/>
                  </a:cubicBezTo>
                  <a:cubicBezTo>
                    <a:pt x="16" y="57"/>
                    <a:pt x="17" y="59"/>
                    <a:pt x="17" y="61"/>
                  </a:cubicBezTo>
                </a:path>
              </a:pathLst>
            </a:custGeom>
            <a:solidFill>
              <a:schemeClr val="bg1"/>
            </a:solidFill>
            <a:ln>
              <a:noFill/>
            </a:ln>
            <a:extLst/>
          </p:spPr>
          <p:txBody>
            <a:bodyPr vert="horz" wrap="square" lIns="93265" tIns="46632" rIns="93265" bIns="46632" numCol="1" anchor="t" anchorCtr="0" compatLnSpc="1">
              <a:prstTxWarp prst="textNoShape">
                <a:avLst/>
              </a:prstTxWarp>
            </a:bodyPr>
            <a:lstStyle/>
            <a:p>
              <a:pPr defTabSz="914225" latinLnBrk="0">
                <a:defRPr/>
              </a:pPr>
              <a:endParaRPr lang="en-US" sz="280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Tree>
    <p:extLst>
      <p:ext uri="{BB962C8B-B14F-4D97-AF65-F5344CB8AC3E}">
        <p14:creationId xmlns:p14="http://schemas.microsoft.com/office/powerpoint/2010/main" val="1290253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8003219" y="239698"/>
            <a:ext cx="3972757" cy="1200329"/>
          </a:xfrm>
          <a:prstGeom prst="rect">
            <a:avLst/>
          </a:prstGeom>
          <a:noFill/>
        </p:spPr>
        <p:txBody>
          <a:bodyPr wrap="square" rtlCol="0">
            <a:spAutoFit/>
          </a:bodyPr>
          <a:lstStyle/>
          <a:p>
            <a:r>
              <a:rPr lang="en-US" altLang="ko-KR" dirty="0"/>
              <a:t>Infrastructure as a Service (IaaS)</a:t>
            </a:r>
          </a:p>
          <a:p>
            <a:r>
              <a:rPr lang="en-US" altLang="ko-KR" dirty="0"/>
              <a:t>Platform as a Service (PaaS)</a:t>
            </a:r>
          </a:p>
          <a:p>
            <a:r>
              <a:rPr lang="en-US" altLang="ko-KR" dirty="0"/>
              <a:t>Containers as a Service (</a:t>
            </a:r>
            <a:r>
              <a:rPr lang="en-US" altLang="ko-KR" dirty="0" err="1"/>
              <a:t>CaaS</a:t>
            </a:r>
            <a:r>
              <a:rPr lang="en-US" altLang="ko-KR" dirty="0"/>
              <a:t>)</a:t>
            </a:r>
          </a:p>
          <a:p>
            <a:endParaRPr lang="ko-KR" altLang="en-US" dirty="0"/>
          </a:p>
        </p:txBody>
      </p:sp>
    </p:spTree>
    <p:extLst>
      <p:ext uri="{BB962C8B-B14F-4D97-AF65-F5344CB8AC3E}">
        <p14:creationId xmlns:p14="http://schemas.microsoft.com/office/powerpoint/2010/main" val="15485602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 name="Text Placeholder 2"/>
          <p:cNvSpPr>
            <a:spLocks noGrp="1"/>
          </p:cNvSpPr>
          <p:nvPr>
            <p:ph type="body" sz="quarter" idx="10"/>
          </p:nvPr>
        </p:nvSpPr>
        <p:spPr>
          <a:xfrm>
            <a:off x="1" y="488"/>
            <a:ext cx="12192000" cy="1232723"/>
          </a:xfrm>
        </p:spPr>
        <p:txBody>
          <a:bodyPr>
            <a:normAutofit fontScale="92500" lnSpcReduction="20000"/>
          </a:bodyPr>
          <a:lstStyle/>
          <a:p>
            <a:pPr>
              <a:spcBef>
                <a:spcPct val="0"/>
              </a:spcBef>
            </a:pPr>
            <a:r>
              <a:rPr kumimoji="1" lang="en-US" sz="4000" dirty="0">
                <a:solidFill>
                  <a:schemeClr val="tx1"/>
                </a:solidFill>
                <a:latin typeface="+mj-lt"/>
                <a:ea typeface="+mj-ea"/>
                <a:cs typeface="+mj-cs"/>
              </a:rPr>
              <a:t>Azure IoT </a:t>
            </a:r>
            <a:r>
              <a:rPr kumimoji="1" lang="ko-KR" altLang="en-US" sz="4000" dirty="0">
                <a:solidFill>
                  <a:schemeClr val="tx1"/>
                </a:solidFill>
                <a:latin typeface="+mj-lt"/>
                <a:ea typeface="+mj-ea"/>
                <a:cs typeface="+mj-cs"/>
              </a:rPr>
              <a:t>관련 </a:t>
            </a:r>
            <a:r>
              <a:rPr kumimoji="1" lang="en-US" altLang="ko-KR" sz="4000" dirty="0">
                <a:solidFill>
                  <a:schemeClr val="tx1"/>
                </a:solidFill>
                <a:latin typeface="+mj-lt"/>
                <a:ea typeface="+mj-ea"/>
                <a:cs typeface="+mj-cs"/>
              </a:rPr>
              <a:t>Service </a:t>
            </a:r>
            <a:r>
              <a:rPr kumimoji="1" lang="ko-KR" altLang="en-US" sz="4000" dirty="0">
                <a:solidFill>
                  <a:schemeClr val="tx1"/>
                </a:solidFill>
                <a:latin typeface="+mj-lt"/>
                <a:ea typeface="+mj-ea"/>
                <a:cs typeface="+mj-cs"/>
              </a:rPr>
              <a:t>가격</a:t>
            </a:r>
            <a:r>
              <a:rPr kumimoji="1" lang="en-US" sz="4000" dirty="0">
                <a:solidFill>
                  <a:schemeClr val="tx1"/>
                </a:solidFill>
                <a:latin typeface="+mj-lt"/>
                <a:ea typeface="+mj-ea"/>
                <a:cs typeface="+mj-cs"/>
              </a:rPr>
              <a:t> </a:t>
            </a:r>
          </a:p>
        </p:txBody>
      </p:sp>
      <p:sp>
        <p:nvSpPr>
          <p:cNvPr id="46" name="Rectangle 45"/>
          <p:cNvSpPr/>
          <p:nvPr/>
        </p:nvSpPr>
        <p:spPr bwMode="auto">
          <a:xfrm>
            <a:off x="192261" y="3784655"/>
            <a:ext cx="2752492" cy="1298933"/>
          </a:xfrm>
          <a:prstGeom prst="rect">
            <a:avLst/>
          </a:prstGeom>
          <a:solidFill>
            <a:schemeClr val="accent5">
              <a:lumMod val="50000"/>
              <a:alpha val="8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86494" rIns="186494" bIns="186494" numCol="1" rtlCol="0" anchor="ctr" anchorCtr="0" compatLnSpc="1">
            <a:prstTxWarp prst="textNoShape">
              <a:avLst/>
            </a:prstTxWarp>
            <a:spAutoFit/>
          </a:bodyPr>
          <a:lstStyle/>
          <a:p>
            <a:pPr defTabSz="950845" fontAlgn="base" latinLnBrk="0">
              <a:spcBef>
                <a:spcPct val="0"/>
              </a:spcBef>
              <a:spcAft>
                <a:spcPts val="1200"/>
              </a:spcAft>
              <a:defRPr/>
            </a:pPr>
            <a:r>
              <a:rPr lang="en-US" sz="2448" b="1"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Plan 1 </a:t>
            </a:r>
          </a:p>
          <a:p>
            <a:pPr defTabSz="950845" fontAlgn="base" latinLnBrk="0">
              <a:spcBef>
                <a:spcPct val="0"/>
              </a:spcBef>
              <a:spcAft>
                <a:spcPct val="0"/>
              </a:spcAft>
              <a:defRPr/>
            </a:pPr>
            <a:r>
              <a:rPr 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$1000 / </a:t>
            </a:r>
            <a:r>
              <a:rPr lang="ko-KR" alt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월</a:t>
            </a:r>
            <a:r>
              <a:rPr 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p>
        </p:txBody>
      </p:sp>
      <p:sp>
        <p:nvSpPr>
          <p:cNvPr id="47" name="Rectangle 46"/>
          <p:cNvSpPr/>
          <p:nvPr/>
        </p:nvSpPr>
        <p:spPr bwMode="auto">
          <a:xfrm>
            <a:off x="2871919" y="3784654"/>
            <a:ext cx="2733132" cy="129877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latinLnBrk="0">
              <a:spcBef>
                <a:spcPct val="0"/>
              </a:spcBef>
              <a:spcAft>
                <a:spcPct val="0"/>
              </a:spcAft>
              <a:defRPr/>
            </a:pPr>
            <a:r>
              <a:rPr lang="en-US" sz="2400"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6M </a:t>
            </a:r>
          </a:p>
          <a:p>
            <a:pPr algn="ctr" defTabSz="950845" fontAlgn="base" latinLnBrk="0">
              <a:spcBef>
                <a:spcPct val="0"/>
              </a:spcBef>
              <a:spcAft>
                <a:spcPct val="0"/>
              </a:spcAft>
              <a:defRPr/>
            </a:pPr>
            <a:r>
              <a:rPr lang="ko-KR" altLang="en-US" sz="2400"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메시지</a:t>
            </a:r>
            <a:r>
              <a:rPr lang="en-US" altLang="ko-KR" sz="2400"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400"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일</a:t>
            </a:r>
            <a:endParaRPr lang="en-US" sz="2040" dirty="0">
              <a:gradFill>
                <a:gsLst>
                  <a:gs pos="5417">
                    <a:srgbClr val="505050"/>
                  </a:gs>
                  <a:gs pos="10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Rectangle 47"/>
          <p:cNvSpPr/>
          <p:nvPr/>
        </p:nvSpPr>
        <p:spPr bwMode="auto">
          <a:xfrm>
            <a:off x="192261" y="5129781"/>
            <a:ext cx="2752492" cy="1298933"/>
          </a:xfrm>
          <a:prstGeom prst="rect">
            <a:avLst/>
          </a:prstGeom>
          <a:solidFill>
            <a:schemeClr val="accent5">
              <a:lumMod val="50000"/>
              <a:alpha val="8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86494" rIns="186494" bIns="186494" numCol="1" rtlCol="0" anchor="ctr" anchorCtr="0" compatLnSpc="1">
            <a:prstTxWarp prst="textNoShape">
              <a:avLst/>
            </a:prstTxWarp>
            <a:spAutoFit/>
          </a:bodyPr>
          <a:lstStyle/>
          <a:p>
            <a:pPr defTabSz="950845" fontAlgn="base" latinLnBrk="0">
              <a:spcBef>
                <a:spcPct val="0"/>
              </a:spcBef>
              <a:spcAft>
                <a:spcPts val="1200"/>
              </a:spcAft>
              <a:defRPr/>
            </a:pPr>
            <a:r>
              <a:rPr lang="en-US" sz="2448" b="1"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Plan 2 </a:t>
            </a:r>
          </a:p>
          <a:p>
            <a:pPr defTabSz="950845" fontAlgn="base" latinLnBrk="0">
              <a:spcBef>
                <a:spcPct val="0"/>
              </a:spcBef>
              <a:spcAft>
                <a:spcPct val="0"/>
              </a:spcAft>
              <a:defRPr/>
            </a:pPr>
            <a:r>
              <a:rPr 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$9000 / </a:t>
            </a:r>
            <a:r>
              <a:rPr lang="ko-KR" alt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월</a:t>
            </a:r>
            <a:r>
              <a:rPr 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p>
        </p:txBody>
      </p:sp>
      <p:sp>
        <p:nvSpPr>
          <p:cNvPr id="49" name="Rectangle 48"/>
          <p:cNvSpPr/>
          <p:nvPr/>
        </p:nvSpPr>
        <p:spPr bwMode="auto">
          <a:xfrm>
            <a:off x="2871919" y="5129625"/>
            <a:ext cx="2733132" cy="1299088"/>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latinLnBrk="0">
              <a:spcBef>
                <a:spcPct val="0"/>
              </a:spcBef>
              <a:spcAft>
                <a:spcPct val="0"/>
              </a:spcAft>
              <a:defRPr/>
            </a:pPr>
            <a:r>
              <a:rPr lang="en-US" sz="2400"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300M </a:t>
            </a:r>
          </a:p>
          <a:p>
            <a:pPr algn="ctr" defTabSz="950845" fontAlgn="base" latinLnBrk="0">
              <a:spcBef>
                <a:spcPct val="0"/>
              </a:spcBef>
              <a:spcAft>
                <a:spcPct val="0"/>
              </a:spcAft>
              <a:defRPr/>
            </a:pPr>
            <a:r>
              <a:rPr lang="ko-KR" altLang="en-US" sz="2400"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메시지</a:t>
            </a:r>
            <a:r>
              <a:rPr lang="en-US" altLang="ko-KR" sz="2400"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400"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일</a:t>
            </a:r>
            <a:endParaRPr lang="en-US" sz="2040" dirty="0">
              <a:gradFill>
                <a:gsLst>
                  <a:gs pos="5417">
                    <a:srgbClr val="505050"/>
                  </a:gs>
                  <a:gs pos="10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6299997" y="3784655"/>
            <a:ext cx="2848389" cy="1298933"/>
          </a:xfrm>
          <a:prstGeom prst="rect">
            <a:avLst/>
          </a:prstGeom>
          <a:solidFill>
            <a:schemeClr val="accent5">
              <a:lumMod val="50000"/>
              <a:alpha val="8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86494" rIns="186494" bIns="186494" numCol="1" rtlCol="0" anchor="ctr" anchorCtr="0" compatLnSpc="1">
            <a:prstTxWarp prst="textNoShape">
              <a:avLst/>
            </a:prstTxWarp>
            <a:spAutoFit/>
          </a:bodyPr>
          <a:lstStyle/>
          <a:p>
            <a:pPr defTabSz="950845" fontAlgn="base" latinLnBrk="0">
              <a:spcBef>
                <a:spcPct val="0"/>
              </a:spcBef>
              <a:spcAft>
                <a:spcPts val="1200"/>
              </a:spcAft>
              <a:defRPr/>
            </a:pPr>
            <a:r>
              <a:rPr lang="en-US" sz="2448" b="1"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Plan 1 </a:t>
            </a:r>
          </a:p>
          <a:p>
            <a:pPr defTabSz="950845" fontAlgn="base" latinLnBrk="0">
              <a:spcBef>
                <a:spcPct val="0"/>
              </a:spcBef>
              <a:spcAft>
                <a:spcPct val="0"/>
              </a:spcAft>
              <a:defRPr/>
            </a:pPr>
            <a:r>
              <a:rPr 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$2000 / </a:t>
            </a:r>
            <a:r>
              <a:rPr lang="ko-KR" alt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월</a:t>
            </a:r>
            <a:r>
              <a:rPr 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p>
        </p:txBody>
      </p:sp>
      <p:sp>
        <p:nvSpPr>
          <p:cNvPr id="51" name="Rectangle 50"/>
          <p:cNvSpPr/>
          <p:nvPr/>
        </p:nvSpPr>
        <p:spPr bwMode="auto">
          <a:xfrm>
            <a:off x="9075552" y="3784654"/>
            <a:ext cx="2710067" cy="1298933"/>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latinLnBrk="0">
              <a:spcBef>
                <a:spcPct val="0"/>
              </a:spcBef>
              <a:spcAft>
                <a:spcPct val="0"/>
              </a:spcAft>
              <a:defRPr/>
            </a:pPr>
            <a:r>
              <a:rPr 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6M </a:t>
            </a:r>
          </a:p>
          <a:p>
            <a:pPr algn="ctr" defTabSz="950845" fontAlgn="base" latinLnBrk="0">
              <a:spcBef>
                <a:spcPct val="0"/>
              </a:spcBef>
              <a:spcAft>
                <a:spcPct val="0"/>
              </a:spcAft>
              <a:defRPr/>
            </a:pPr>
            <a:r>
              <a:rPr lang="ko-KR" alt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메시지</a:t>
            </a:r>
            <a:r>
              <a:rPr lang="en-US" altLang="ko-KR"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일</a:t>
            </a:r>
            <a:endParaRPr 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lgn="ctr" defTabSz="950845" fontAlgn="base" latinLnBrk="0">
              <a:spcBef>
                <a:spcPct val="0"/>
              </a:spcBef>
              <a:spcAft>
                <a:spcPct val="0"/>
              </a:spcAft>
              <a:defRPr/>
            </a:pPr>
            <a:r>
              <a:rPr 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p>
          <a:p>
            <a:pPr algn="ctr" defTabSz="950845" fontAlgn="base" latinLnBrk="0">
              <a:spcBef>
                <a:spcPct val="0"/>
              </a:spcBef>
              <a:spcAft>
                <a:spcPct val="0"/>
              </a:spcAft>
              <a:defRPr/>
            </a:pPr>
            <a:r>
              <a:rPr lang="ko-KR" alt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예측 분석</a:t>
            </a:r>
            <a:endParaRPr lang="en-US" sz="2040" dirty="0">
              <a:gradFill>
                <a:gsLst>
                  <a:gs pos="5417">
                    <a:srgbClr val="505050"/>
                  </a:gs>
                  <a:gs pos="10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Rectangle 20"/>
          <p:cNvSpPr/>
          <p:nvPr/>
        </p:nvSpPr>
        <p:spPr bwMode="auto">
          <a:xfrm>
            <a:off x="6299996" y="5138782"/>
            <a:ext cx="2921222" cy="1280931"/>
          </a:xfrm>
          <a:prstGeom prst="rect">
            <a:avLst/>
          </a:prstGeom>
          <a:solidFill>
            <a:schemeClr val="accent5">
              <a:lumMod val="50000"/>
              <a:alpha val="8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494" tIns="186494" rIns="186494" bIns="186494" numCol="1" rtlCol="0" anchor="ctr" anchorCtr="0" compatLnSpc="1">
            <a:prstTxWarp prst="textNoShape">
              <a:avLst/>
            </a:prstTxWarp>
            <a:spAutoFit/>
          </a:bodyPr>
          <a:lstStyle/>
          <a:p>
            <a:pPr defTabSz="950845" fontAlgn="base" latinLnBrk="0">
              <a:spcBef>
                <a:spcPct val="0"/>
              </a:spcBef>
              <a:spcAft>
                <a:spcPts val="1200"/>
              </a:spcAft>
              <a:defRPr/>
            </a:pPr>
            <a:r>
              <a:rPr lang="en-US" sz="2448" b="1"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Plan 2 </a:t>
            </a:r>
          </a:p>
          <a:p>
            <a:pPr defTabSz="950845" fontAlgn="base" latinLnBrk="0">
              <a:spcBef>
                <a:spcPct val="0"/>
              </a:spcBef>
              <a:spcAft>
                <a:spcPct val="0"/>
              </a:spcAft>
              <a:defRPr/>
            </a:pPr>
            <a:r>
              <a:rPr 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$10,500 / </a:t>
            </a:r>
            <a:r>
              <a:rPr lang="ko-KR" alt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월</a:t>
            </a:r>
            <a:r>
              <a:rPr lang="en-US" sz="2448"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p>
        </p:txBody>
      </p:sp>
      <p:sp>
        <p:nvSpPr>
          <p:cNvPr id="53" name="Rectangle 52"/>
          <p:cNvSpPr/>
          <p:nvPr/>
        </p:nvSpPr>
        <p:spPr bwMode="auto">
          <a:xfrm>
            <a:off x="9075552" y="5138781"/>
            <a:ext cx="2710067" cy="1280932"/>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5" fontAlgn="base" latinLnBrk="0">
              <a:spcBef>
                <a:spcPct val="0"/>
              </a:spcBef>
              <a:spcAft>
                <a:spcPct val="0"/>
              </a:spcAft>
              <a:defRPr/>
            </a:pPr>
            <a:r>
              <a:rPr 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300M </a:t>
            </a:r>
          </a:p>
          <a:p>
            <a:pPr algn="ctr" defTabSz="950845" fontAlgn="base" latinLnBrk="0">
              <a:spcBef>
                <a:spcPct val="0"/>
              </a:spcBef>
              <a:spcAft>
                <a:spcPct val="0"/>
              </a:spcAft>
              <a:defRPr/>
            </a:pPr>
            <a:r>
              <a:rPr lang="ko-KR" alt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메시지</a:t>
            </a:r>
            <a:r>
              <a:rPr lang="en-US" altLang="ko-KR"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일</a:t>
            </a:r>
            <a:endParaRPr 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lgn="ctr" defTabSz="950845" fontAlgn="base" latinLnBrk="0">
              <a:spcBef>
                <a:spcPct val="0"/>
              </a:spcBef>
              <a:spcAft>
                <a:spcPct val="0"/>
              </a:spcAft>
              <a:defRPr/>
            </a:pPr>
            <a:r>
              <a:rPr 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a:p>
            <a:pPr algn="ctr" defTabSz="950845" fontAlgn="base" latinLnBrk="0">
              <a:spcBef>
                <a:spcPct val="0"/>
              </a:spcBef>
              <a:spcAft>
                <a:spcPct val="0"/>
              </a:spcAft>
              <a:defRPr/>
            </a:pPr>
            <a:r>
              <a:rPr lang="ko-KR" altLang="en-US" dirty="0">
                <a:gradFill>
                  <a:gsLst>
                    <a:gs pos="2917">
                      <a:srgbClr val="FFFFFF"/>
                    </a:gs>
                    <a:gs pos="3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예측 분석</a:t>
            </a:r>
            <a:endParaRPr lang="en-US" dirty="0">
              <a:gradFill>
                <a:gsLst>
                  <a:gs pos="5417">
                    <a:srgbClr val="505050"/>
                  </a:gs>
                  <a:gs pos="10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2813208446"/>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958" y="487"/>
            <a:ext cx="12183043" cy="1067520"/>
          </a:xfrm>
        </p:spPr>
        <p:txBody>
          <a:bodyPr vert="horz" lIns="385463" tIns="385463" rIns="91440" bIns="89642" rtlCol="0" anchor="b">
            <a:noAutofit/>
          </a:bodyPr>
          <a:lstStyle/>
          <a:p>
            <a:r>
              <a:rPr lang="en-US" sz="4402" dirty="0">
                <a:latin typeface="Segoe UI Semibold" panose="020B0702040204020203" pitchFamily="34" charset="0"/>
                <a:ea typeface="서울남산체 B" panose="02020603020101020101" pitchFamily="18" charset="-127"/>
                <a:cs typeface="Segoe UI Semibold" panose="020B0702040204020203" pitchFamily="34" charset="0"/>
              </a:rPr>
              <a:t>Microsoft</a:t>
            </a:r>
            <a:r>
              <a:rPr lang="ko-KR" altLang="en-US" sz="4402" dirty="0">
                <a:latin typeface="굴림" panose="020B0600000101010101" pitchFamily="50" charset="-127"/>
                <a:ea typeface="굴림" panose="020B0600000101010101" pitchFamily="50" charset="-127"/>
                <a:cs typeface="Segoe UI Semibold" panose="020B0702040204020203" pitchFamily="34" charset="0"/>
              </a:rPr>
              <a:t>를 선택하는 </a:t>
            </a:r>
            <a:r>
              <a:rPr lang="ko-KR" altLang="en-US" sz="4402" dirty="0" smtClean="0">
                <a:latin typeface="굴림" panose="020B0600000101010101" pitchFamily="50" charset="-127"/>
                <a:ea typeface="굴림" panose="020B0600000101010101" pitchFamily="50" charset="-127"/>
                <a:cs typeface="Segoe UI Semibold" panose="020B0702040204020203" pitchFamily="34" charset="0"/>
              </a:rPr>
              <a:t>이유</a:t>
            </a:r>
            <a:endParaRPr lang="en-US" sz="4402" dirty="0">
              <a:latin typeface="굴림" panose="020B0600000101010101" pitchFamily="50" charset="-127"/>
              <a:ea typeface="굴림" panose="020B0600000101010101" pitchFamily="50" charset="-127"/>
              <a:cs typeface="Segoe UI Semibold" panose="020B0702040204020203" pitchFamily="34" charset="0"/>
            </a:endParaRPr>
          </a:p>
        </p:txBody>
      </p:sp>
      <p:sp>
        <p:nvSpPr>
          <p:cNvPr id="79" name="Rectangle 78"/>
          <p:cNvSpPr/>
          <p:nvPr/>
        </p:nvSpPr>
        <p:spPr>
          <a:xfrm>
            <a:off x="4925593" y="1189493"/>
            <a:ext cx="2285675" cy="914270"/>
          </a:xfrm>
          <a:prstGeom prst="rect">
            <a:avLst/>
          </a:prstGeom>
          <a:solidFill>
            <a:srgbClr val="7030A0"/>
          </a:solidFill>
          <a:ln w="9525" cap="flat" cmpd="sng" algn="ctr">
            <a:noFill/>
            <a:prstDash val="solid"/>
          </a:ln>
          <a:effectLst/>
        </p:spPr>
        <p:txBody>
          <a:bodyPr tIns="91427" rtlCol="0" anchor="b"/>
          <a:lstStyle/>
          <a:p>
            <a:pPr defTabSz="913924" fontAlgn="base" latinLnBrk="0">
              <a:spcBef>
                <a:spcPct val="0"/>
              </a:spcBef>
              <a:spcAft>
                <a:spcPct val="0"/>
              </a:spcAft>
              <a:defRPr/>
            </a:pPr>
            <a:r>
              <a:rPr lang="ko-KR" altLang="en-US" sz="2400" kern="0"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rPr>
              <a:t>개방형</a:t>
            </a:r>
            <a:endParaRPr lang="en-US" sz="2400" kern="0"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0" name="Rectangle 79"/>
          <p:cNvSpPr/>
          <p:nvPr/>
        </p:nvSpPr>
        <p:spPr>
          <a:xfrm>
            <a:off x="218508" y="1189493"/>
            <a:ext cx="2285675" cy="914270"/>
          </a:xfrm>
          <a:prstGeom prst="rect">
            <a:avLst/>
          </a:prstGeom>
          <a:solidFill>
            <a:schemeClr val="accent5"/>
          </a:solidFill>
          <a:ln w="9525" cap="flat" cmpd="sng" algn="ctr">
            <a:noFill/>
            <a:prstDash val="solid"/>
          </a:ln>
          <a:effectLst/>
        </p:spPr>
        <p:txBody>
          <a:bodyPr tIns="91427" rtlCol="0" anchor="b"/>
          <a:lstStyle/>
          <a:p>
            <a:pPr defTabSz="913924" fontAlgn="base" latinLnBrk="0">
              <a:spcBef>
                <a:spcPct val="0"/>
              </a:spcBef>
              <a:spcAft>
                <a:spcPct val="0"/>
              </a:spcAft>
              <a:defRPr/>
            </a:pPr>
            <a:r>
              <a:rPr lang="ko-KR" altLang="en-US" sz="2400" kern="0" dirty="0">
                <a:solidFill>
                  <a:srgbClr val="FFFFFF"/>
                </a:solidFill>
                <a:latin typeface="굴림" panose="020B0600000101010101" pitchFamily="50" charset="-127"/>
                <a:ea typeface="굴림" panose="020B0600000101010101" pitchFamily="50" charset="-127"/>
                <a:cs typeface="Segoe UI Semibold" panose="020B0702040204020203" pitchFamily="34" charset="0"/>
              </a:rPr>
              <a:t>빠름</a:t>
            </a:r>
            <a:endParaRPr lang="en-US" sz="2400" kern="0" dirty="0">
              <a:solidFill>
                <a:srgbClr val="FFFFFF"/>
              </a:solidFill>
              <a:latin typeface="굴림" panose="020B0600000101010101" pitchFamily="50" charset="-127"/>
              <a:ea typeface="굴림" panose="020B0600000101010101" pitchFamily="50" charset="-127"/>
              <a:cs typeface="Segoe UI Semibold" panose="020B0702040204020203" pitchFamily="34" charset="0"/>
            </a:endParaRPr>
          </a:p>
        </p:txBody>
      </p:sp>
      <p:sp>
        <p:nvSpPr>
          <p:cNvPr id="81" name="Rectangle 80"/>
          <p:cNvSpPr/>
          <p:nvPr/>
        </p:nvSpPr>
        <p:spPr>
          <a:xfrm>
            <a:off x="2570445" y="1189493"/>
            <a:ext cx="2285675" cy="914270"/>
          </a:xfrm>
          <a:prstGeom prst="rect">
            <a:avLst/>
          </a:prstGeom>
          <a:solidFill>
            <a:srgbClr val="0072C6"/>
          </a:solidFill>
          <a:ln w="9525" cap="flat" cmpd="sng" algn="ctr">
            <a:noFill/>
            <a:prstDash val="solid"/>
          </a:ln>
          <a:effectLst/>
        </p:spPr>
        <p:txBody>
          <a:bodyPr tIns="91427" rtlCol="0" anchor="b"/>
          <a:lstStyle/>
          <a:p>
            <a:pPr defTabSz="913924" fontAlgn="base" latinLnBrk="0">
              <a:spcBef>
                <a:spcPct val="0"/>
              </a:spcBef>
              <a:spcAft>
                <a:spcPct val="0"/>
              </a:spcAft>
              <a:defRPr/>
            </a:pPr>
            <a:r>
              <a:rPr lang="ko-KR" altLang="en-US" sz="2400" kern="0"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rPr>
              <a:t>보안</a:t>
            </a:r>
            <a:endParaRPr lang="en-US" sz="2400" kern="0"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2" name="Rectangle 81"/>
          <p:cNvSpPr/>
          <p:nvPr/>
        </p:nvSpPr>
        <p:spPr>
          <a:xfrm>
            <a:off x="9638578" y="1189494"/>
            <a:ext cx="2285675" cy="914270"/>
          </a:xfrm>
          <a:prstGeom prst="rect">
            <a:avLst/>
          </a:prstGeom>
          <a:solidFill>
            <a:srgbClr val="C00000"/>
          </a:solidFill>
          <a:ln w="9525" cap="flat" cmpd="sng" algn="ctr">
            <a:noFill/>
            <a:prstDash val="solid"/>
          </a:ln>
          <a:effectLst/>
        </p:spPr>
        <p:txBody>
          <a:bodyPr tIns="91427" rtlCol="0" anchor="b"/>
          <a:lstStyle/>
          <a:p>
            <a:pPr defTabSz="913924" fontAlgn="base" latinLnBrk="0">
              <a:spcBef>
                <a:spcPct val="0"/>
              </a:spcBef>
              <a:spcAft>
                <a:spcPct val="0"/>
              </a:spcAft>
              <a:defRPr/>
            </a:pPr>
            <a:r>
              <a:rPr lang="ko-KR" altLang="en-US" sz="2400" kern="0"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rPr>
              <a:t>우수한 규모</a:t>
            </a:r>
            <a:endParaRPr lang="en-US" sz="2400" kern="0"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3" name="Rectangle 82"/>
          <p:cNvSpPr>
            <a:spLocks/>
          </p:cNvSpPr>
          <p:nvPr/>
        </p:nvSpPr>
        <p:spPr>
          <a:xfrm>
            <a:off x="7274318" y="1189493"/>
            <a:ext cx="2285675" cy="914270"/>
          </a:xfrm>
          <a:prstGeom prst="rect">
            <a:avLst/>
          </a:prstGeom>
          <a:solidFill>
            <a:srgbClr val="002050"/>
          </a:solidFill>
          <a:ln w="9525" cap="flat" cmpd="sng" algn="ctr">
            <a:noFill/>
            <a:prstDash val="solid"/>
          </a:ln>
          <a:effectLst/>
        </p:spPr>
        <p:txBody>
          <a:bodyPr tIns="91427" rtlCol="0" anchor="b"/>
          <a:lstStyle/>
          <a:p>
            <a:pPr defTabSz="913924" fontAlgn="base" latinLnBrk="0">
              <a:spcBef>
                <a:spcPct val="0"/>
              </a:spcBef>
              <a:spcAft>
                <a:spcPct val="0"/>
              </a:spcAft>
              <a:defRPr/>
            </a:pPr>
            <a:r>
              <a:rPr lang="ko-KR" altLang="en-US" sz="2400" kern="0"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rPr>
              <a:t>데이터 주도</a:t>
            </a:r>
            <a:endParaRPr lang="en-US" sz="2400" kern="0" dirty="0">
              <a:solidFill>
                <a:srgbClr val="FFFFFF"/>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4" name="Rectangle 83"/>
          <p:cNvSpPr/>
          <p:nvPr/>
        </p:nvSpPr>
        <p:spPr>
          <a:xfrm>
            <a:off x="4937143" y="2612171"/>
            <a:ext cx="2285675" cy="2970548"/>
          </a:xfrm>
          <a:prstGeom prst="rect">
            <a:avLst/>
          </a:prstGeom>
          <a:solidFill>
            <a:srgbClr val="FFFFFF">
              <a:lumMod val="95000"/>
            </a:srgbClr>
          </a:solidFill>
          <a:ln w="9525" cap="flat" cmpd="sng" algn="ctr">
            <a:noFill/>
            <a:prstDash val="solid"/>
          </a:ln>
          <a:effectLst/>
        </p:spPr>
        <p:txBody>
          <a:bodyPr lIns="91427" tIns="91427" rIns="0" bIns="91427" rtlCol="0" anchor="t"/>
          <a:lstStyle/>
          <a:p>
            <a:pPr defTabSz="913924" fontAlgn="base" latinLnBrk="0">
              <a:spcBef>
                <a:spcPct val="0"/>
              </a:spcBef>
              <a:spcAft>
                <a:spcPct val="0"/>
              </a:spcAft>
              <a:defRPr/>
            </a:pPr>
            <a:r>
              <a:rPr lang="ko-KR" altLang="en-US" sz="1078" kern="0" dirty="0">
                <a:solidFill>
                  <a:srgbClr val="7030A0"/>
                </a:solidFill>
                <a:latin typeface="Segoe UI Semilight" panose="020B0402040204020203" pitchFamily="34" charset="0"/>
                <a:ea typeface="서울남산체 L" panose="02020603020101020101" pitchFamily="18" charset="-127"/>
                <a:cs typeface="Segoe UI Semilight" panose="020B0402040204020203" pitchFamily="34" charset="0"/>
              </a:rPr>
              <a:t>모든 종류의 디바이스</a:t>
            </a:r>
            <a:r>
              <a:rPr lang="en-US" altLang="ko-KR" sz="1078" kern="0" dirty="0">
                <a:solidFill>
                  <a:srgbClr val="7030A0"/>
                </a:soli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078" kern="0" dirty="0">
                <a:solidFill>
                  <a:srgbClr val="7030A0"/>
                </a:solidFill>
                <a:latin typeface="Segoe UI Semilight" panose="020B0402040204020203" pitchFamily="34" charset="0"/>
                <a:ea typeface="서울남산체 L" panose="02020603020101020101" pitchFamily="18" charset="-127"/>
                <a:cs typeface="Segoe UI Semilight" panose="020B0402040204020203" pitchFamily="34" charset="0"/>
              </a:rPr>
              <a:t>소프트웨어</a:t>
            </a:r>
            <a:r>
              <a:rPr lang="en-US" altLang="ko-KR" sz="1078" kern="0" dirty="0">
                <a:solidFill>
                  <a:srgbClr val="7030A0"/>
                </a:soli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078" kern="0" dirty="0">
                <a:solidFill>
                  <a:srgbClr val="7030A0"/>
                </a:solidFill>
                <a:latin typeface="Segoe UI Semilight" panose="020B0402040204020203" pitchFamily="34" charset="0"/>
                <a:ea typeface="서울남산체 L" panose="02020603020101020101" pitchFamily="18" charset="-127"/>
                <a:cs typeface="Segoe UI Semilight" panose="020B0402040204020203" pitchFamily="34" charset="0"/>
              </a:rPr>
              <a:t>서비스에 연결</a:t>
            </a:r>
            <a:endParaRPr lang="en-US" sz="1078" kern="0" dirty="0">
              <a:solidFill>
                <a:srgbClr val="7030A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 name="Rectangle 84"/>
          <p:cNvSpPr/>
          <p:nvPr/>
        </p:nvSpPr>
        <p:spPr>
          <a:xfrm>
            <a:off x="218375" y="2600608"/>
            <a:ext cx="2285675" cy="2970548"/>
          </a:xfrm>
          <a:prstGeom prst="rect">
            <a:avLst/>
          </a:prstGeom>
          <a:solidFill>
            <a:srgbClr val="FFFFFF">
              <a:lumMod val="95000"/>
            </a:srgbClr>
          </a:solidFill>
          <a:ln w="9525" cap="flat" cmpd="sng" algn="ctr">
            <a:noFill/>
            <a:prstDash val="solid"/>
          </a:ln>
          <a:effectLst/>
        </p:spPr>
        <p:txBody>
          <a:bodyPr tIns="91427" rtlCol="0" anchor="t"/>
          <a:lstStyle/>
          <a:p>
            <a:pPr defTabSz="913924" fontAlgn="base" latinLnBrk="0">
              <a:spcBef>
                <a:spcPct val="0"/>
              </a:spcBef>
              <a:spcAft>
                <a:spcPct val="0"/>
              </a:spcAft>
              <a:defRPr/>
            </a:pPr>
            <a:r>
              <a:rPr lang="en-US" sz="1078" kern="0" dirty="0">
                <a:solidFill>
                  <a:srgbClr val="00BCF2"/>
                </a:solidFill>
                <a:latin typeface="Segoe UI Semilight" panose="020B0402040204020203" pitchFamily="34" charset="0"/>
                <a:ea typeface="서울남산체 L" panose="02020603020101020101" pitchFamily="18" charset="-127"/>
                <a:cs typeface="Segoe UI Semilight" panose="020B0402040204020203" pitchFamily="34" charset="0"/>
              </a:rPr>
              <a:t>Azure </a:t>
            </a:r>
            <a:r>
              <a:rPr lang="en-US" sz="1078" kern="0" dirty="0" err="1">
                <a:solidFill>
                  <a:srgbClr val="00BCF2"/>
                </a:solidFill>
                <a:latin typeface="Segoe UI Semilight" panose="020B0402040204020203" pitchFamily="34" charset="0"/>
                <a:ea typeface="서울남산체 L" panose="02020603020101020101" pitchFamily="18" charset="-127"/>
                <a:cs typeface="Segoe UI Semilight" panose="020B0402040204020203" pitchFamily="34" charset="0"/>
              </a:rPr>
              <a:t>Quickstart</a:t>
            </a:r>
            <a:r>
              <a:rPr lang="en-US" sz="1078" kern="0" dirty="0">
                <a:solidFill>
                  <a:srgbClr val="00BCF2"/>
                </a:soli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078" kern="0" dirty="0">
                <a:solidFill>
                  <a:srgbClr val="00BCF2"/>
                </a:solidFill>
                <a:latin typeface="Segoe UI Semilight" panose="020B0402040204020203" pitchFamily="34" charset="0"/>
                <a:ea typeface="서울남산체 L" panose="02020603020101020101" pitchFamily="18" charset="-127"/>
                <a:cs typeface="Segoe UI Semilight" panose="020B0402040204020203" pitchFamily="34" charset="0"/>
              </a:rPr>
              <a:t>템플릿으로 손쉬운 배포</a:t>
            </a:r>
            <a:endParaRPr lang="en-US" sz="1078" kern="0" dirty="0">
              <a:solidFill>
                <a:srgbClr val="00BCF2"/>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 name="Rectangle 85"/>
          <p:cNvSpPr/>
          <p:nvPr/>
        </p:nvSpPr>
        <p:spPr>
          <a:xfrm>
            <a:off x="2570312" y="2611239"/>
            <a:ext cx="2285675" cy="2970548"/>
          </a:xfrm>
          <a:prstGeom prst="rect">
            <a:avLst/>
          </a:prstGeom>
          <a:solidFill>
            <a:srgbClr val="FFFFFF">
              <a:lumMod val="95000"/>
            </a:srgbClr>
          </a:solidFill>
          <a:ln w="9525" cap="flat" cmpd="sng" algn="ctr">
            <a:noFill/>
            <a:prstDash val="solid"/>
          </a:ln>
          <a:effectLst/>
        </p:spPr>
        <p:txBody>
          <a:bodyPr tIns="91427" rtlCol="0" anchor="t"/>
          <a:lstStyle/>
          <a:p>
            <a:pPr defTabSz="913924" fontAlgn="base" latinLnBrk="0">
              <a:spcBef>
                <a:spcPct val="0"/>
              </a:spcBef>
              <a:spcAft>
                <a:spcPct val="0"/>
              </a:spcAft>
              <a:defRPr/>
            </a:pPr>
            <a:r>
              <a:rPr lang="en-US" sz="1078" kern="0" dirty="0">
                <a:solidFill>
                  <a:srgbClr val="0072C6"/>
                </a:solidFill>
                <a:latin typeface="Segoe UI Semilight" panose="020B0402040204020203" pitchFamily="34" charset="0"/>
                <a:ea typeface="서울남산체 L" panose="02020603020101020101" pitchFamily="18" charset="-127"/>
                <a:cs typeface="Segoe UI Semilight" panose="020B0402040204020203" pitchFamily="34" charset="0"/>
              </a:rPr>
              <a:t>Azure</a:t>
            </a:r>
            <a:r>
              <a:rPr lang="ko-KR" altLang="en-US" sz="1078" kern="0" dirty="0">
                <a:solidFill>
                  <a:srgbClr val="0072C6"/>
                </a:solidFill>
                <a:latin typeface="Segoe UI Semilight" panose="020B0402040204020203" pitchFamily="34" charset="0"/>
                <a:ea typeface="서울남산체 L" panose="02020603020101020101" pitchFamily="18" charset="-127"/>
                <a:cs typeface="Segoe UI Semilight" panose="020B0402040204020203" pitchFamily="34" charset="0"/>
              </a:rPr>
              <a:t>는 업계 최고의 </a:t>
            </a:r>
            <a:r>
              <a:rPr lang="ko-KR" altLang="en-US" sz="1078" kern="0" dirty="0" err="1">
                <a:solidFill>
                  <a:srgbClr val="0072C6"/>
                </a:solidFill>
                <a:latin typeface="Segoe UI Semilight" panose="020B0402040204020203" pitchFamily="34" charset="0"/>
                <a:ea typeface="서울남산체 L" panose="02020603020101020101" pitchFamily="18" charset="-127"/>
                <a:cs typeface="Segoe UI Semilight" panose="020B0402040204020203" pitchFamily="34" charset="0"/>
              </a:rPr>
              <a:t>컴플라이언스</a:t>
            </a:r>
            <a:r>
              <a:rPr lang="ko-KR" altLang="en-US" sz="1078" kern="0" dirty="0">
                <a:solidFill>
                  <a:srgbClr val="0072C6"/>
                </a:solidFill>
                <a:latin typeface="Segoe UI Semilight" panose="020B0402040204020203" pitchFamily="34" charset="0"/>
                <a:ea typeface="서울남산체 L" panose="02020603020101020101" pitchFamily="18" charset="-127"/>
                <a:cs typeface="Segoe UI Semilight" panose="020B0402040204020203" pitchFamily="34" charset="0"/>
              </a:rPr>
              <a:t> 클라우드</a:t>
            </a:r>
            <a:endParaRPr lang="en-US" sz="1078"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 name="Rectangle 86"/>
          <p:cNvSpPr/>
          <p:nvPr/>
        </p:nvSpPr>
        <p:spPr>
          <a:xfrm>
            <a:off x="9601763" y="2597754"/>
            <a:ext cx="2285675" cy="2970548"/>
          </a:xfrm>
          <a:prstGeom prst="rect">
            <a:avLst/>
          </a:prstGeom>
          <a:solidFill>
            <a:srgbClr val="FFFFFF">
              <a:lumMod val="95000"/>
            </a:srgbClr>
          </a:solidFill>
          <a:ln w="9525" cap="flat" cmpd="sng" algn="ctr">
            <a:noFill/>
            <a:prstDash val="solid"/>
          </a:ln>
          <a:effectLst/>
        </p:spPr>
        <p:txBody>
          <a:bodyPr tIns="91427" rtlCol="0" anchor="t"/>
          <a:lstStyle/>
          <a:p>
            <a:pPr defTabSz="913924" fontAlgn="base" latinLnBrk="0">
              <a:spcBef>
                <a:spcPct val="0"/>
              </a:spcBef>
              <a:spcAft>
                <a:spcPct val="0"/>
              </a:spcAft>
              <a:defRPr/>
            </a:pPr>
            <a:r>
              <a:rPr lang="ko-KR" altLang="en-US" sz="1078" kern="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rPr>
              <a:t>가변적인 워크로드에 반응하기 위해 앱을 성능에 맞게 조정</a:t>
            </a:r>
            <a:endParaRPr lang="en-US" sz="1078" kern="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 name="Rectangle 87"/>
          <p:cNvSpPr/>
          <p:nvPr/>
        </p:nvSpPr>
        <p:spPr bwMode="auto">
          <a:xfrm>
            <a:off x="215098" y="2118465"/>
            <a:ext cx="2285675" cy="4571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146284" rIns="89642" bIns="146284" numCol="1" spcCol="0" rtlCol="0" fromWordArt="0" anchor="ctr" anchorCtr="0" forceAA="0" compatLnSpc="1">
            <a:prstTxWarp prst="textNoShape">
              <a:avLst/>
            </a:prstTxWarp>
            <a:noAutofit/>
          </a:bodyPr>
          <a:lstStyle/>
          <a:p>
            <a:pPr defTabSz="932293" fontAlgn="base" latinLnBrk="0">
              <a:lnSpc>
                <a:spcPct val="90000"/>
              </a:lnSpc>
              <a:spcBef>
                <a:spcPct val="0"/>
              </a:spcBef>
              <a:spcAft>
                <a:spcPct val="0"/>
              </a:spcAft>
              <a:defRPr/>
            </a:pPr>
            <a:r>
              <a:rPr lang="ko-KR" altLang="en-US" sz="1400" kern="0" dirty="0">
                <a:solidFill>
                  <a:srgbClr val="00BCF2"/>
                </a:solidFill>
                <a:latin typeface="Segoe UI Semilight" panose="020B0402040204020203" pitchFamily="34" charset="0"/>
                <a:ea typeface="서울남산체 L" panose="02020603020101020101" pitchFamily="18" charset="-127"/>
                <a:cs typeface="Segoe UI Semilight" panose="020B0402040204020203" pitchFamily="34" charset="0"/>
              </a:rPr>
              <a:t>수 분 내에 시작</a:t>
            </a:r>
            <a:endParaRPr lang="en-US" sz="1400" kern="0" dirty="0">
              <a:solidFill>
                <a:srgbClr val="00BCF2"/>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9" name="Rectangle 88"/>
          <p:cNvSpPr/>
          <p:nvPr/>
        </p:nvSpPr>
        <p:spPr bwMode="auto">
          <a:xfrm>
            <a:off x="2570247" y="2118465"/>
            <a:ext cx="2285675" cy="4571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146284" rIns="89642" bIns="146284" numCol="1" spcCol="0" rtlCol="0" fromWordArt="0" anchor="ctr" anchorCtr="0" forceAA="0" compatLnSpc="1">
            <a:prstTxWarp prst="textNoShape">
              <a:avLst/>
            </a:prstTxWarp>
            <a:noAutofit/>
          </a:bodyPr>
          <a:lstStyle/>
          <a:p>
            <a:pPr defTabSz="932293" fontAlgn="base" latinLnBrk="0">
              <a:lnSpc>
                <a:spcPct val="90000"/>
              </a:lnSpc>
              <a:spcBef>
                <a:spcPct val="0"/>
              </a:spcBef>
              <a:spcAft>
                <a:spcPct val="0"/>
              </a:spcAft>
              <a:defRPr/>
            </a:pPr>
            <a:r>
              <a:rPr lang="ko-KR" altLang="en-US" sz="1400" kern="0" dirty="0">
                <a:solidFill>
                  <a:srgbClr val="0070C0"/>
                </a:solidFill>
                <a:latin typeface="Segoe UI Semilight" panose="020B0402040204020203" pitchFamily="34" charset="0"/>
                <a:ea typeface="서울남산체 L" panose="02020603020101020101" pitchFamily="18" charset="-127"/>
                <a:cs typeface="Segoe UI Semilight" panose="020B0402040204020203" pitchFamily="34" charset="0"/>
              </a:rPr>
              <a:t>믿을 수 있음</a:t>
            </a:r>
            <a:endParaRPr lang="en-US" sz="1400" kern="0" dirty="0">
              <a:solidFill>
                <a:srgbClr val="0070C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0" name="Rectangle 89"/>
          <p:cNvSpPr/>
          <p:nvPr/>
        </p:nvSpPr>
        <p:spPr bwMode="auto">
          <a:xfrm>
            <a:off x="4922183" y="2118465"/>
            <a:ext cx="2285675" cy="4571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146284" rIns="89642" bIns="146284" numCol="1" spcCol="0" rtlCol="0" fromWordArt="0" anchor="ctr" anchorCtr="0" forceAA="0" compatLnSpc="1">
            <a:prstTxWarp prst="textNoShape">
              <a:avLst/>
            </a:prstTxWarp>
            <a:noAutofit/>
          </a:bodyPr>
          <a:lstStyle/>
          <a:p>
            <a:pPr defTabSz="932293" fontAlgn="base" latinLnBrk="0">
              <a:lnSpc>
                <a:spcPct val="90000"/>
              </a:lnSpc>
              <a:spcBef>
                <a:spcPct val="0"/>
              </a:spcBef>
              <a:spcAft>
                <a:spcPct val="0"/>
              </a:spcAft>
              <a:defRPr/>
            </a:pPr>
            <a:r>
              <a:rPr lang="ko-KR" altLang="en-US" sz="1400" kern="0" dirty="0">
                <a:solidFill>
                  <a:srgbClr val="7030A0"/>
                </a:solidFill>
                <a:latin typeface="Segoe UI Semilight" panose="020B0402040204020203" pitchFamily="34" charset="0"/>
                <a:ea typeface="서울남산체 L" panose="02020603020101020101" pitchFamily="18" charset="-127"/>
                <a:cs typeface="Segoe UI Semilight" panose="020B0402040204020203" pitchFamily="34" charset="0"/>
              </a:rPr>
              <a:t>모든 것과 연결</a:t>
            </a:r>
            <a:endParaRPr lang="en-US" sz="1400" kern="0" dirty="0">
              <a:solidFill>
                <a:srgbClr val="7030A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1" name="Rectangle 90"/>
          <p:cNvSpPr/>
          <p:nvPr/>
        </p:nvSpPr>
        <p:spPr bwMode="auto">
          <a:xfrm>
            <a:off x="9645666" y="2118465"/>
            <a:ext cx="2285675" cy="4571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146284" rIns="89642" bIns="146284" numCol="1" spcCol="0" rtlCol="0" fromWordArt="0" anchor="ctr" anchorCtr="0" forceAA="0" compatLnSpc="1">
            <a:prstTxWarp prst="textNoShape">
              <a:avLst/>
            </a:prstTxWarp>
            <a:noAutofit/>
          </a:bodyPr>
          <a:lstStyle/>
          <a:p>
            <a:pPr defTabSz="932293" fontAlgn="base" latinLnBrk="0">
              <a:lnSpc>
                <a:spcPct val="90000"/>
              </a:lnSpc>
              <a:spcBef>
                <a:spcPct val="0"/>
              </a:spcBef>
              <a:spcAft>
                <a:spcPct val="0"/>
              </a:spcAft>
              <a:defRPr/>
            </a:pPr>
            <a:r>
              <a:rPr lang="ko-KR" altLang="en-US" sz="1400" kern="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rPr>
              <a:t>쉽게 확장</a:t>
            </a:r>
            <a:endParaRPr lang="en-US" sz="1400" kern="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2" name="Rectangle 91"/>
          <p:cNvSpPr/>
          <p:nvPr/>
        </p:nvSpPr>
        <p:spPr bwMode="auto">
          <a:xfrm>
            <a:off x="7272729" y="2118465"/>
            <a:ext cx="2285675" cy="45713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89642" tIns="146284" rIns="89642" bIns="146284" numCol="1" spcCol="0" rtlCol="0" fromWordArt="0" anchor="ctr" anchorCtr="0" forceAA="0" compatLnSpc="1">
            <a:prstTxWarp prst="textNoShape">
              <a:avLst/>
            </a:prstTxWarp>
            <a:noAutofit/>
          </a:bodyPr>
          <a:lstStyle/>
          <a:p>
            <a:pPr defTabSz="932293" fontAlgn="base" latinLnBrk="0">
              <a:lnSpc>
                <a:spcPct val="90000"/>
              </a:lnSpc>
              <a:spcBef>
                <a:spcPct val="0"/>
              </a:spcBef>
              <a:spcAft>
                <a:spcPct val="0"/>
              </a:spcAft>
              <a:defRPr/>
            </a:pPr>
            <a:r>
              <a:rPr lang="ko-KR" altLang="en-US" sz="1400" kern="0" dirty="0">
                <a:solidFill>
                  <a:srgbClr val="002060"/>
                </a:solidFill>
                <a:latin typeface="Segoe UI Semilight" panose="020B0402040204020203" pitchFamily="34" charset="0"/>
                <a:ea typeface="서울남산체 L" panose="02020603020101020101" pitchFamily="18" charset="-127"/>
                <a:cs typeface="Segoe UI Semilight" panose="020B0402040204020203" pitchFamily="34" charset="0"/>
              </a:rPr>
              <a:t>비즈니스를 전환</a:t>
            </a:r>
            <a:endParaRPr lang="en-US" sz="1400" kern="0" dirty="0">
              <a:solidFill>
                <a:srgbClr val="00206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93" name="Picture 4" descr="\\MAGNUM\Projects\Microsoft\Cloud Power FY12\Design\ICONS_PNG\Open_Web_Platform.png"/>
          <p:cNvPicPr>
            <a:picLocks noChangeAspect="1" noChangeArrowheads="1"/>
          </p:cNvPicPr>
          <p:nvPr/>
        </p:nvPicPr>
        <p:blipFill rotWithShape="1">
          <a:blip r:embed="rId2" cstate="screen">
            <a:lum bright="100000"/>
            <a:extLst>
              <a:ext uri="{28A0092B-C50C-407E-A947-70E740481C1C}">
                <a14:useLocalDpi xmlns:a14="http://schemas.microsoft.com/office/drawing/2010/main"/>
              </a:ext>
            </a:extLst>
          </a:blip>
          <a:srcRect l="8282" t="8100" r="5049" b="8565"/>
          <a:stretch/>
        </p:blipFill>
        <p:spPr bwMode="auto">
          <a:xfrm>
            <a:off x="9568757" y="3213033"/>
            <a:ext cx="2377103" cy="2285675"/>
          </a:xfrm>
          <a:prstGeom prst="rect">
            <a:avLst/>
          </a:prstGeom>
          <a:noFill/>
        </p:spPr>
      </p:pic>
      <p:sp>
        <p:nvSpPr>
          <p:cNvPr id="94" name="TextBox 93"/>
          <p:cNvSpPr txBox="1"/>
          <p:nvPr/>
        </p:nvSpPr>
        <p:spPr>
          <a:xfrm>
            <a:off x="9731611" y="4071479"/>
            <a:ext cx="2033533" cy="664803"/>
          </a:xfrm>
          <a:prstGeom prst="rect">
            <a:avLst/>
          </a:prstGeom>
          <a:noFill/>
        </p:spPr>
        <p:txBody>
          <a:bodyPr wrap="square" lIns="0" tIns="0" rIns="0" bIns="0" rtlCol="0">
            <a:spAutoFit/>
          </a:bodyPr>
          <a:lstStyle/>
          <a:p>
            <a:pPr defTabSz="914225" latinLnBrk="0">
              <a:lnSpc>
                <a:spcPct val="90000"/>
              </a:lnSpc>
              <a:spcAft>
                <a:spcPts val="600"/>
              </a:spcAft>
              <a:defRPr/>
            </a:pPr>
            <a:r>
              <a:rPr lang="en-US" sz="240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rPr>
              <a:t>30 </a:t>
            </a:r>
            <a:r>
              <a:rPr lang="ko-KR" altLang="en-US" sz="240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rPr>
              <a:t>지역</a:t>
            </a:r>
            <a:r>
              <a:rPr lang="en-US" sz="240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sz="240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rPr>
            </a:br>
            <a:r>
              <a:rPr lang="en-US" sz="240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rPr>
              <a:t>2T </a:t>
            </a:r>
            <a:r>
              <a:rPr lang="ko-KR" altLang="en-US" sz="240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rPr>
              <a:t>메시지</a:t>
            </a:r>
            <a:r>
              <a:rPr lang="en-US" sz="240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40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rPr>
              <a:t>주</a:t>
            </a:r>
            <a:endParaRPr lang="en-US" sz="2400" dirty="0">
              <a:solidFill>
                <a:srgbClr val="C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95" name="Group 94"/>
          <p:cNvGrpSpPr/>
          <p:nvPr/>
        </p:nvGrpSpPr>
        <p:grpSpPr>
          <a:xfrm>
            <a:off x="2674351" y="3429277"/>
            <a:ext cx="2130271" cy="1752361"/>
            <a:chOff x="487479" y="1888903"/>
            <a:chExt cx="5979211" cy="4918498"/>
          </a:xfrm>
        </p:grpSpPr>
        <p:pic>
          <p:nvPicPr>
            <p:cNvPr id="96"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19912" r="16881" b="43417"/>
            <a:stretch/>
          </p:blipFill>
          <p:spPr>
            <a:xfrm>
              <a:off x="4380633" y="2631990"/>
              <a:ext cx="1043167" cy="901697"/>
            </a:xfrm>
            <a:prstGeom prst="rect">
              <a:avLst/>
            </a:prstGeom>
          </p:spPr>
        </p:pic>
        <p:pic>
          <p:nvPicPr>
            <p:cNvPr id="97"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8600" y="3622823"/>
              <a:ext cx="755762" cy="725992"/>
            </a:xfrm>
            <a:prstGeom prst="rect">
              <a:avLst/>
            </a:prstGeom>
          </p:spPr>
        </p:pic>
        <p:pic>
          <p:nvPicPr>
            <p:cNvPr id="98" name="Picture 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41398" y="6222197"/>
              <a:ext cx="932122" cy="364796"/>
            </a:xfrm>
            <a:prstGeom prst="rect">
              <a:avLst/>
            </a:prstGeom>
          </p:spPr>
        </p:pic>
        <p:pic>
          <p:nvPicPr>
            <p:cNvPr id="99" name="Picture 9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40951" y="2695147"/>
              <a:ext cx="725739" cy="704193"/>
            </a:xfrm>
            <a:prstGeom prst="rect">
              <a:avLst/>
            </a:prstGeom>
          </p:spPr>
        </p:pic>
        <p:pic>
          <p:nvPicPr>
            <p:cNvPr id="100" name="Picture 9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76359" y="3633722"/>
              <a:ext cx="736975" cy="715093"/>
            </a:xfrm>
            <a:prstGeom prst="rect">
              <a:avLst/>
            </a:prstGeom>
          </p:spPr>
        </p:pic>
        <p:pic>
          <p:nvPicPr>
            <p:cNvPr id="101" name="Picture 10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7479" y="3633722"/>
              <a:ext cx="760863" cy="738274"/>
            </a:xfrm>
            <a:prstGeom prst="rect">
              <a:avLst/>
            </a:prstGeom>
          </p:spPr>
        </p:pic>
        <p:pic>
          <p:nvPicPr>
            <p:cNvPr id="102" name="Picture 101" descr="http://1.bp.blogspot.com/-zsub2Ach6i8/T3qyuPps54I/AAAAAAAAAVY/2DAjv_gntto/s1600/irs-logo.jpeg.png"/>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79628" y="3619188"/>
              <a:ext cx="755696" cy="733261"/>
            </a:xfrm>
            <a:prstGeom prst="rect">
              <a:avLst/>
            </a:prstGeom>
            <a:noFill/>
            <a:ln>
              <a:noFill/>
            </a:ln>
          </p:spPr>
        </p:pic>
        <p:pic>
          <p:nvPicPr>
            <p:cNvPr id="103" name="Picture 102"/>
            <p:cNvPicPr>
              <a:picLocks noChangeAspect="1"/>
            </p:cNvPicPr>
            <p:nvPr/>
          </p:nvPicPr>
          <p:blipFill rotWithShape="1">
            <a:blip r:embed="rId10" cstate="print">
              <a:extLst>
                <a:ext uri="{28A0092B-C50C-407E-A947-70E740481C1C}">
                  <a14:useLocalDpi xmlns:a14="http://schemas.microsoft.com/office/drawing/2010/main" val="0"/>
                </a:ext>
              </a:extLst>
            </a:blip>
            <a:srcRect l="2855" t="2105" r="5136" b="14296"/>
            <a:stretch/>
          </p:blipFill>
          <p:spPr>
            <a:xfrm>
              <a:off x="2978400" y="2755734"/>
              <a:ext cx="1085081" cy="654209"/>
            </a:xfrm>
            <a:prstGeom prst="rect">
              <a:avLst/>
            </a:prstGeom>
          </p:spPr>
        </p:pic>
        <p:pic>
          <p:nvPicPr>
            <p:cNvPr id="104" name="Picture 10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82255" y="3615057"/>
              <a:ext cx="784435" cy="741521"/>
            </a:xfrm>
            <a:prstGeom prst="rect">
              <a:avLst/>
            </a:prstGeom>
          </p:spPr>
        </p:pic>
        <p:pic>
          <p:nvPicPr>
            <p:cNvPr id="105" name="Picture 6" descr="image007"/>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227004" y="6001790"/>
              <a:ext cx="830259" cy="805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 name="Picture 14" descr="http://www.theauditpeople.com/sites/default/files/pictures/iso-logo.png"/>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479" y="6055265"/>
              <a:ext cx="952992" cy="698661"/>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p:cNvPicPr>
              <a:picLocks noChangeAspect="1"/>
            </p:cNvPicPr>
            <p:nvPr/>
          </p:nvPicPr>
          <p:blipFill>
            <a:blip r:embed="rId14"/>
            <a:stretch>
              <a:fillRect/>
            </a:stretch>
          </p:blipFill>
          <p:spPr>
            <a:xfrm>
              <a:off x="2921050" y="1888903"/>
              <a:ext cx="786504" cy="698661"/>
            </a:xfrm>
            <a:prstGeom prst="rect">
              <a:avLst/>
            </a:prstGeom>
          </p:spPr>
        </p:pic>
        <p:pic>
          <p:nvPicPr>
            <p:cNvPr id="108" name="Picture 107"/>
            <p:cNvPicPr>
              <a:picLocks noChangeAspect="1"/>
            </p:cNvPicPr>
            <p:nvPr/>
          </p:nvPicPr>
          <p:blipFill>
            <a:blip r:embed="rId15"/>
            <a:stretch>
              <a:fillRect/>
            </a:stretch>
          </p:blipFill>
          <p:spPr>
            <a:xfrm>
              <a:off x="487479" y="1888903"/>
              <a:ext cx="718516" cy="698661"/>
            </a:xfrm>
            <a:prstGeom prst="rect">
              <a:avLst/>
            </a:prstGeom>
          </p:spPr>
        </p:pic>
        <p:pic>
          <p:nvPicPr>
            <p:cNvPr id="109" name="Picture 108"/>
            <p:cNvPicPr>
              <a:picLocks noChangeAspect="1"/>
            </p:cNvPicPr>
            <p:nvPr/>
          </p:nvPicPr>
          <p:blipFill>
            <a:blip r:embed="rId14"/>
            <a:stretch>
              <a:fillRect/>
            </a:stretch>
          </p:blipFill>
          <p:spPr>
            <a:xfrm>
              <a:off x="1737263" y="1888903"/>
              <a:ext cx="786504" cy="698661"/>
            </a:xfrm>
            <a:prstGeom prst="rect">
              <a:avLst/>
            </a:prstGeom>
          </p:spPr>
        </p:pic>
        <p:pic>
          <p:nvPicPr>
            <p:cNvPr id="110" name="Picture 109"/>
            <p:cNvPicPr>
              <a:picLocks noChangeAspect="1"/>
            </p:cNvPicPr>
            <p:nvPr/>
          </p:nvPicPr>
          <p:blipFill>
            <a:blip r:embed="rId16"/>
            <a:stretch>
              <a:fillRect/>
            </a:stretch>
          </p:blipFill>
          <p:spPr>
            <a:xfrm>
              <a:off x="5598926" y="2019884"/>
              <a:ext cx="867764" cy="535660"/>
            </a:xfrm>
            <a:prstGeom prst="rect">
              <a:avLst/>
            </a:prstGeom>
          </p:spPr>
        </p:pic>
        <p:pic>
          <p:nvPicPr>
            <p:cNvPr id="111" name="Picture 110"/>
            <p:cNvPicPr>
              <a:picLocks noChangeAspect="1"/>
            </p:cNvPicPr>
            <p:nvPr/>
          </p:nvPicPr>
          <p:blipFill>
            <a:blip r:embed="rId17"/>
            <a:stretch>
              <a:fillRect/>
            </a:stretch>
          </p:blipFill>
          <p:spPr>
            <a:xfrm>
              <a:off x="4104837" y="2041946"/>
              <a:ext cx="1055142" cy="392573"/>
            </a:xfrm>
            <a:prstGeom prst="rect">
              <a:avLst/>
            </a:prstGeom>
          </p:spPr>
        </p:pic>
        <p:pic>
          <p:nvPicPr>
            <p:cNvPr id="112" name="Picture 11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7479" y="2726563"/>
              <a:ext cx="720037" cy="698661"/>
            </a:xfrm>
            <a:prstGeom prst="rect">
              <a:avLst/>
            </a:prstGeom>
          </p:spPr>
        </p:pic>
        <p:pic>
          <p:nvPicPr>
            <p:cNvPr id="113" name="Picture 11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658653" y="2852329"/>
              <a:ext cx="1002595" cy="481459"/>
            </a:xfrm>
            <a:prstGeom prst="rect">
              <a:avLst/>
            </a:prstGeom>
          </p:spPr>
        </p:pic>
        <p:pic>
          <p:nvPicPr>
            <p:cNvPr id="114" name="Picture 113"/>
            <p:cNvPicPr>
              <a:picLocks noChangeAspect="1"/>
            </p:cNvPicPr>
            <p:nvPr/>
          </p:nvPicPr>
          <p:blipFill rotWithShape="1">
            <a:blip r:embed="rId20" cstate="print">
              <a:extLst>
                <a:ext uri="{28A0092B-C50C-407E-A947-70E740481C1C}">
                  <a14:useLocalDpi xmlns:a14="http://schemas.microsoft.com/office/drawing/2010/main" val="0"/>
                </a:ext>
              </a:extLst>
            </a:blip>
            <a:srcRect/>
            <a:stretch/>
          </p:blipFill>
          <p:spPr>
            <a:xfrm>
              <a:off x="3021121" y="4655355"/>
              <a:ext cx="680284" cy="428401"/>
            </a:xfrm>
            <a:prstGeom prst="rect">
              <a:avLst/>
            </a:prstGeom>
          </p:spPr>
        </p:pic>
        <p:pic>
          <p:nvPicPr>
            <p:cNvPr id="115" name="Picture 114"/>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90453" y="4657591"/>
              <a:ext cx="1176237" cy="373522"/>
            </a:xfrm>
            <a:prstGeom prst="rect">
              <a:avLst/>
            </a:prstGeom>
          </p:spPr>
        </p:pic>
        <p:pic>
          <p:nvPicPr>
            <p:cNvPr id="116" name="Picture 4" descr="image002"/>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225940" y="5315834"/>
              <a:ext cx="798975" cy="48119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11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87479" y="4517474"/>
              <a:ext cx="639261" cy="620283"/>
            </a:xfrm>
            <a:prstGeom prst="rect">
              <a:avLst/>
            </a:prstGeom>
          </p:spPr>
        </p:pic>
        <p:pic>
          <p:nvPicPr>
            <p:cNvPr id="118" name="Picture 117" descr="http://ts1.mm.bing.net/th?&amp;id=HN.607999990459468225&amp;w=300&amp;h=300&amp;c=0&amp;pid=1.9&amp;rs=0&amp;p=0"/>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87479" y="5243243"/>
              <a:ext cx="685023" cy="642444"/>
            </a:xfrm>
            <a:prstGeom prst="rect">
              <a:avLst/>
            </a:prstGeom>
            <a:noFill/>
            <a:ln>
              <a:noFill/>
            </a:ln>
          </p:spPr>
        </p:pic>
        <p:pic>
          <p:nvPicPr>
            <p:cNvPr id="119" name="Picture 118" descr="IRAP logo">
              <a:hlinkClick r:id="rId25"/>
            </p:cNvPr>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545424" y="5280259"/>
              <a:ext cx="921266" cy="568411"/>
            </a:xfrm>
            <a:prstGeom prst="rect">
              <a:avLst/>
            </a:prstGeom>
            <a:noFill/>
            <a:ln>
              <a:noFill/>
            </a:ln>
          </p:spPr>
        </p:pic>
        <p:pic>
          <p:nvPicPr>
            <p:cNvPr id="120" name="Picture 11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695509" y="4689802"/>
              <a:ext cx="890828" cy="354702"/>
            </a:xfrm>
            <a:prstGeom prst="rect">
              <a:avLst/>
            </a:prstGeom>
          </p:spPr>
        </p:pic>
        <p:pic>
          <p:nvPicPr>
            <p:cNvPr id="121" name="Picture 120" descr="FISC : The Center for Financial Industry Infomation System">
              <a:hlinkClick r:id="rId28" tooltip="&quot;FISC HOME&quot;"/>
            </p:cNvPr>
            <p:cNvPicPr/>
            <p:nvPr/>
          </p:nvPicPr>
          <p:blipFill rotWithShape="1">
            <a:blip r:embed="rId29" cstate="print">
              <a:extLst>
                <a:ext uri="{28A0092B-C50C-407E-A947-70E740481C1C}">
                  <a14:useLocalDpi xmlns:a14="http://schemas.microsoft.com/office/drawing/2010/main" val="0"/>
                </a:ext>
              </a:extLst>
            </a:blip>
            <a:srcRect r="68254"/>
            <a:stretch/>
          </p:blipFill>
          <p:spPr bwMode="auto">
            <a:xfrm>
              <a:off x="1669513" y="5371695"/>
              <a:ext cx="1075413" cy="431743"/>
            </a:xfrm>
            <a:prstGeom prst="rect">
              <a:avLst/>
            </a:prstGeom>
            <a:noFill/>
            <a:ln>
              <a:noFill/>
            </a:ln>
          </p:spPr>
        </p:pic>
        <p:pic>
          <p:nvPicPr>
            <p:cNvPr id="122" name="Picture 8" descr="image002"/>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136189" y="4495293"/>
              <a:ext cx="719478" cy="698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 name="Picture 12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2974447" y="6084660"/>
              <a:ext cx="951629" cy="639870"/>
            </a:xfrm>
            <a:prstGeom prst="rect">
              <a:avLst/>
            </a:prstGeom>
          </p:spPr>
        </p:pic>
        <p:pic>
          <p:nvPicPr>
            <p:cNvPr id="124" name="Picture 12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107952" y="5210668"/>
              <a:ext cx="754962" cy="691526"/>
            </a:xfrm>
            <a:prstGeom prst="rect">
              <a:avLst/>
            </a:prstGeom>
          </p:spPr>
        </p:pic>
      </p:grpSp>
      <p:sp>
        <p:nvSpPr>
          <p:cNvPr id="125" name="Freeform 124"/>
          <p:cNvSpPr>
            <a:spLocks noChangeAspect="1" noEditPoints="1"/>
          </p:cNvSpPr>
          <p:nvPr/>
        </p:nvSpPr>
        <p:spPr bwMode="black">
          <a:xfrm>
            <a:off x="6595662" y="3471919"/>
            <a:ext cx="386434" cy="36570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lumMod val="50000"/>
              <a:lumOff val="50000"/>
            </a:srgbClr>
          </a:solidFill>
          <a:ln>
            <a:noFill/>
          </a:ln>
          <a:extLst/>
        </p:spPr>
        <p:txBody>
          <a:bodyPr vert="horz" wrap="square" lIns="93247" tIns="46623" rIns="93247" bIns="46623" numCol="1" anchor="t" anchorCtr="0" compatLnSpc="1">
            <a:prstTxWarp prst="textNoShape">
              <a:avLst/>
            </a:prstTxWarp>
          </a:bodyPr>
          <a:lstStyle/>
          <a:p>
            <a:pPr defTabSz="932418" latinLnBrk="0">
              <a:defRPr/>
            </a:pPr>
            <a:endParaRPr lang="en-US" sz="1836" kern="0"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126" name="Group 125"/>
          <p:cNvGrpSpPr>
            <a:grpSpLocks noChangeAspect="1"/>
          </p:cNvGrpSpPr>
          <p:nvPr/>
        </p:nvGrpSpPr>
        <p:grpSpPr bwMode="black">
          <a:xfrm>
            <a:off x="5101040" y="3429095"/>
            <a:ext cx="313464" cy="365708"/>
            <a:chOff x="396875" y="1300163"/>
            <a:chExt cx="1162051" cy="1355725"/>
          </a:xfrm>
          <a:solidFill>
            <a:srgbClr val="000000">
              <a:lumMod val="50000"/>
              <a:lumOff val="50000"/>
            </a:srgbClr>
          </a:solidFill>
        </p:grpSpPr>
        <p:sp>
          <p:nvSpPr>
            <p:cNvPr id="127" name="Freeform 126"/>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grpFill/>
            <a:ln>
              <a:noFill/>
            </a:ln>
            <a:extLst/>
          </p:spPr>
          <p:txBody>
            <a:bodyPr vert="horz" wrap="square" lIns="93247" tIns="46623" rIns="93247" bIns="46623" numCol="1" anchor="t" anchorCtr="0" compatLnSpc="1">
              <a:prstTxWarp prst="textNoShape">
                <a:avLst/>
              </a:prstTxWarp>
            </a:bodyPr>
            <a:lstStyle/>
            <a:p>
              <a:pPr defTabSz="932418" latinLnBrk="0">
                <a:defRPr/>
              </a:pPr>
              <a:endParaRPr lang="en-US" sz="1836" kern="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8" name="Freeform 127"/>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grpFill/>
            <a:ln>
              <a:noFill/>
            </a:ln>
            <a:extLst/>
          </p:spPr>
          <p:txBody>
            <a:bodyPr vert="horz" wrap="square" lIns="93247" tIns="46623" rIns="93247" bIns="46623" numCol="1" anchor="t" anchorCtr="0" compatLnSpc="1">
              <a:prstTxWarp prst="textNoShape">
                <a:avLst/>
              </a:prstTxWarp>
            </a:bodyPr>
            <a:lstStyle/>
            <a:p>
              <a:pPr defTabSz="932418" latinLnBrk="0">
                <a:defRPr/>
              </a:pPr>
              <a:endParaRPr lang="en-US" sz="1836" kern="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129" name="Freeform 128"/>
          <p:cNvSpPr>
            <a:spLocks noChangeAspect="1" noEditPoints="1"/>
          </p:cNvSpPr>
          <p:nvPr/>
        </p:nvSpPr>
        <p:spPr bwMode="black">
          <a:xfrm>
            <a:off x="5623878" y="3429095"/>
            <a:ext cx="274281" cy="36570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lumMod val="50000"/>
              <a:lumOff val="50000"/>
            </a:srgbClr>
          </a:solidFill>
          <a:ln>
            <a:noFill/>
          </a:ln>
        </p:spPr>
        <p:txBody>
          <a:bodyPr vert="horz" wrap="square" lIns="93247" tIns="46623" rIns="93247" bIns="46623" numCol="1" anchor="t" anchorCtr="0" compatLnSpc="1">
            <a:prstTxWarp prst="textNoShape">
              <a:avLst/>
            </a:prstTxWarp>
          </a:bodyPr>
          <a:lstStyle/>
          <a:p>
            <a:pPr defTabSz="932418" latinLnBrk="0">
              <a:defRPr/>
            </a:pPr>
            <a:endParaRPr lang="en-US" sz="1836" kern="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0" name="IBM"/>
          <p:cNvSpPr>
            <a:spLocks noChangeAspect="1"/>
          </p:cNvSpPr>
          <p:nvPr/>
        </p:nvSpPr>
        <p:spPr bwMode="auto">
          <a:xfrm>
            <a:off x="5788997" y="3926842"/>
            <a:ext cx="608969" cy="242648"/>
          </a:xfrm>
          <a:custGeom>
            <a:avLst/>
            <a:gdLst/>
            <a:ahLst/>
            <a:cxnLst/>
            <a:rect l="l" t="t" r="r" b="b"/>
            <a:pathLst>
              <a:path w="5013327" h="1997075">
                <a:moveTo>
                  <a:pt x="4316413" y="1860550"/>
                </a:moveTo>
                <a:lnTo>
                  <a:pt x="5013326" y="1860550"/>
                </a:lnTo>
                <a:lnTo>
                  <a:pt x="5013326" y="1997075"/>
                </a:lnTo>
                <a:lnTo>
                  <a:pt x="4316413" y="1997075"/>
                </a:lnTo>
                <a:close/>
                <a:moveTo>
                  <a:pt x="3841750" y="1860550"/>
                </a:moveTo>
                <a:lnTo>
                  <a:pt x="3952875" y="1860550"/>
                </a:lnTo>
                <a:lnTo>
                  <a:pt x="3907367" y="1997075"/>
                </a:lnTo>
                <a:lnTo>
                  <a:pt x="3890434" y="1997075"/>
                </a:lnTo>
                <a:close/>
                <a:moveTo>
                  <a:pt x="2786063" y="1860550"/>
                </a:moveTo>
                <a:lnTo>
                  <a:pt x="3481388" y="1860550"/>
                </a:lnTo>
                <a:lnTo>
                  <a:pt x="3481388" y="1997075"/>
                </a:lnTo>
                <a:lnTo>
                  <a:pt x="2786063" y="1997075"/>
                </a:lnTo>
                <a:close/>
                <a:moveTo>
                  <a:pt x="1114425" y="1860550"/>
                </a:moveTo>
                <a:lnTo>
                  <a:pt x="2505075" y="1860550"/>
                </a:lnTo>
                <a:lnTo>
                  <a:pt x="2486039" y="1882162"/>
                </a:lnTo>
                <a:lnTo>
                  <a:pt x="2421001" y="1928549"/>
                </a:lnTo>
                <a:lnTo>
                  <a:pt x="2296742" y="1975463"/>
                </a:lnTo>
                <a:lnTo>
                  <a:pt x="2099513" y="1997075"/>
                </a:lnTo>
                <a:lnTo>
                  <a:pt x="1114425" y="1997075"/>
                </a:lnTo>
                <a:close/>
                <a:moveTo>
                  <a:pt x="0" y="1860550"/>
                </a:moveTo>
                <a:lnTo>
                  <a:pt x="974725" y="1860550"/>
                </a:lnTo>
                <a:lnTo>
                  <a:pt x="974725" y="1997075"/>
                </a:lnTo>
                <a:lnTo>
                  <a:pt x="0" y="1997075"/>
                </a:lnTo>
                <a:close/>
                <a:moveTo>
                  <a:pt x="4316413" y="1593850"/>
                </a:moveTo>
                <a:lnTo>
                  <a:pt x="5013326" y="1593850"/>
                </a:lnTo>
                <a:lnTo>
                  <a:pt x="5013326" y="1733550"/>
                </a:lnTo>
                <a:lnTo>
                  <a:pt x="4316413" y="1733550"/>
                </a:lnTo>
                <a:close/>
                <a:moveTo>
                  <a:pt x="3751263" y="1593850"/>
                </a:moveTo>
                <a:lnTo>
                  <a:pt x="4041776" y="1593850"/>
                </a:lnTo>
                <a:lnTo>
                  <a:pt x="3993270" y="1733550"/>
                </a:lnTo>
                <a:lnTo>
                  <a:pt x="3800297" y="1733550"/>
                </a:lnTo>
                <a:close/>
                <a:moveTo>
                  <a:pt x="2786063" y="1593850"/>
                </a:moveTo>
                <a:lnTo>
                  <a:pt x="3481388" y="1593850"/>
                </a:lnTo>
                <a:lnTo>
                  <a:pt x="3481388" y="1733550"/>
                </a:lnTo>
                <a:lnTo>
                  <a:pt x="2786063" y="1733550"/>
                </a:lnTo>
                <a:close/>
                <a:moveTo>
                  <a:pt x="1114425" y="1593850"/>
                </a:moveTo>
                <a:lnTo>
                  <a:pt x="2659063" y="1593850"/>
                </a:lnTo>
                <a:lnTo>
                  <a:pt x="2639497" y="1666346"/>
                </a:lnTo>
                <a:lnTo>
                  <a:pt x="2607769" y="1733550"/>
                </a:lnTo>
                <a:lnTo>
                  <a:pt x="1114425" y="1733550"/>
                </a:lnTo>
                <a:close/>
                <a:moveTo>
                  <a:pt x="0" y="1593850"/>
                </a:moveTo>
                <a:lnTo>
                  <a:pt x="974725" y="1593850"/>
                </a:lnTo>
                <a:lnTo>
                  <a:pt x="974725" y="1733550"/>
                </a:lnTo>
                <a:lnTo>
                  <a:pt x="0" y="1733550"/>
                </a:lnTo>
                <a:close/>
                <a:moveTo>
                  <a:pt x="4316413" y="1328738"/>
                </a:moveTo>
                <a:lnTo>
                  <a:pt x="4733926" y="1328738"/>
                </a:lnTo>
                <a:lnTo>
                  <a:pt x="4733926" y="1468438"/>
                </a:lnTo>
                <a:lnTo>
                  <a:pt x="4316413" y="1468438"/>
                </a:lnTo>
                <a:close/>
                <a:moveTo>
                  <a:pt x="3659188" y="1328738"/>
                </a:moveTo>
                <a:lnTo>
                  <a:pt x="4137026" y="1328738"/>
                </a:lnTo>
                <a:lnTo>
                  <a:pt x="4088289" y="1468438"/>
                </a:lnTo>
                <a:lnTo>
                  <a:pt x="3708455" y="1468438"/>
                </a:lnTo>
                <a:close/>
                <a:moveTo>
                  <a:pt x="3065463" y="1328738"/>
                </a:moveTo>
                <a:lnTo>
                  <a:pt x="3481388" y="1328738"/>
                </a:lnTo>
                <a:lnTo>
                  <a:pt x="3481388" y="1468438"/>
                </a:lnTo>
                <a:lnTo>
                  <a:pt x="3065463" y="1468438"/>
                </a:lnTo>
                <a:close/>
                <a:moveTo>
                  <a:pt x="2228850" y="1328738"/>
                </a:moveTo>
                <a:lnTo>
                  <a:pt x="2650129" y="1328738"/>
                </a:lnTo>
                <a:lnTo>
                  <a:pt x="2670190" y="1397530"/>
                </a:lnTo>
                <a:lnTo>
                  <a:pt x="2676525" y="1468438"/>
                </a:lnTo>
                <a:lnTo>
                  <a:pt x="2228850" y="1468438"/>
                </a:lnTo>
                <a:close/>
                <a:moveTo>
                  <a:pt x="1393825" y="1328738"/>
                </a:moveTo>
                <a:lnTo>
                  <a:pt x="1811338" y="1328738"/>
                </a:lnTo>
                <a:lnTo>
                  <a:pt x="1811338" y="1468438"/>
                </a:lnTo>
                <a:lnTo>
                  <a:pt x="1393825" y="1468438"/>
                </a:lnTo>
                <a:close/>
                <a:moveTo>
                  <a:pt x="279400" y="1328738"/>
                </a:moveTo>
                <a:lnTo>
                  <a:pt x="696913" y="1328738"/>
                </a:lnTo>
                <a:lnTo>
                  <a:pt x="696913" y="1468438"/>
                </a:lnTo>
                <a:lnTo>
                  <a:pt x="279400" y="1468438"/>
                </a:lnTo>
                <a:close/>
                <a:moveTo>
                  <a:pt x="4316414" y="1062038"/>
                </a:moveTo>
                <a:lnTo>
                  <a:pt x="4733927" y="1062038"/>
                </a:lnTo>
                <a:lnTo>
                  <a:pt x="4733927" y="1203326"/>
                </a:lnTo>
                <a:lnTo>
                  <a:pt x="4316414" y="1203326"/>
                </a:lnTo>
                <a:close/>
                <a:moveTo>
                  <a:pt x="3567114" y="1062038"/>
                </a:moveTo>
                <a:lnTo>
                  <a:pt x="4227514" y="1062038"/>
                </a:lnTo>
                <a:lnTo>
                  <a:pt x="4179321" y="1203326"/>
                </a:lnTo>
                <a:lnTo>
                  <a:pt x="3616366" y="1203326"/>
                </a:lnTo>
                <a:close/>
                <a:moveTo>
                  <a:pt x="3065464" y="1062038"/>
                </a:moveTo>
                <a:lnTo>
                  <a:pt x="3481389" y="1062038"/>
                </a:lnTo>
                <a:lnTo>
                  <a:pt x="3481389" y="1203326"/>
                </a:lnTo>
                <a:lnTo>
                  <a:pt x="3065464" y="1203326"/>
                </a:lnTo>
                <a:close/>
                <a:moveTo>
                  <a:pt x="1393826" y="1062038"/>
                </a:moveTo>
                <a:lnTo>
                  <a:pt x="2456393" y="1062038"/>
                </a:lnTo>
                <a:lnTo>
                  <a:pt x="2536297" y="1147562"/>
                </a:lnTo>
                <a:lnTo>
                  <a:pt x="2579689" y="1200151"/>
                </a:lnTo>
                <a:lnTo>
                  <a:pt x="1393826" y="1200151"/>
                </a:lnTo>
                <a:close/>
                <a:moveTo>
                  <a:pt x="279401" y="1062038"/>
                </a:moveTo>
                <a:lnTo>
                  <a:pt x="696914" y="1062038"/>
                </a:lnTo>
                <a:lnTo>
                  <a:pt x="696914" y="1203326"/>
                </a:lnTo>
                <a:lnTo>
                  <a:pt x="279401" y="1203326"/>
                </a:lnTo>
                <a:close/>
                <a:moveTo>
                  <a:pt x="3065464" y="796925"/>
                </a:moveTo>
                <a:lnTo>
                  <a:pt x="3857349" y="796925"/>
                </a:lnTo>
                <a:lnTo>
                  <a:pt x="3897049" y="902359"/>
                </a:lnTo>
                <a:lnTo>
                  <a:pt x="3899695" y="902359"/>
                </a:lnTo>
                <a:lnTo>
                  <a:pt x="3939925" y="796925"/>
                </a:lnTo>
                <a:lnTo>
                  <a:pt x="4733927" y="796925"/>
                </a:lnTo>
                <a:lnTo>
                  <a:pt x="4733927" y="936625"/>
                </a:lnTo>
                <a:lnTo>
                  <a:pt x="4316811" y="936625"/>
                </a:lnTo>
                <a:lnTo>
                  <a:pt x="4316811" y="825392"/>
                </a:lnTo>
                <a:lnTo>
                  <a:pt x="4313635" y="825392"/>
                </a:lnTo>
                <a:lnTo>
                  <a:pt x="4271289" y="936625"/>
                </a:lnTo>
                <a:lnTo>
                  <a:pt x="3525456" y="936625"/>
                </a:lnTo>
                <a:lnTo>
                  <a:pt x="3485226" y="825392"/>
                </a:lnTo>
                <a:lnTo>
                  <a:pt x="3482050" y="825392"/>
                </a:lnTo>
                <a:lnTo>
                  <a:pt x="3482050" y="936625"/>
                </a:lnTo>
                <a:lnTo>
                  <a:pt x="3065464" y="936625"/>
                </a:lnTo>
                <a:close/>
                <a:moveTo>
                  <a:pt x="1393826" y="796925"/>
                </a:moveTo>
                <a:lnTo>
                  <a:pt x="1988873" y="796925"/>
                </a:lnTo>
                <a:lnTo>
                  <a:pt x="2586039" y="796925"/>
                </a:lnTo>
                <a:lnTo>
                  <a:pt x="2520922" y="872310"/>
                </a:lnTo>
                <a:lnTo>
                  <a:pt x="2445747" y="936625"/>
                </a:lnTo>
                <a:lnTo>
                  <a:pt x="1393826" y="936625"/>
                </a:lnTo>
                <a:close/>
                <a:moveTo>
                  <a:pt x="279401" y="796925"/>
                </a:moveTo>
                <a:lnTo>
                  <a:pt x="696914" y="796925"/>
                </a:lnTo>
                <a:lnTo>
                  <a:pt x="696914" y="936625"/>
                </a:lnTo>
                <a:lnTo>
                  <a:pt x="279401" y="936625"/>
                </a:lnTo>
                <a:close/>
                <a:moveTo>
                  <a:pt x="4030203" y="531813"/>
                </a:moveTo>
                <a:lnTo>
                  <a:pt x="4733926" y="531813"/>
                </a:lnTo>
                <a:lnTo>
                  <a:pt x="4733926" y="671513"/>
                </a:lnTo>
                <a:lnTo>
                  <a:pt x="3981451" y="671513"/>
                </a:lnTo>
                <a:close/>
                <a:moveTo>
                  <a:pt x="3065464" y="531813"/>
                </a:moveTo>
                <a:lnTo>
                  <a:pt x="3765057" y="531813"/>
                </a:lnTo>
                <a:lnTo>
                  <a:pt x="3813177" y="671513"/>
                </a:lnTo>
                <a:lnTo>
                  <a:pt x="3065464" y="671513"/>
                </a:lnTo>
                <a:close/>
                <a:moveTo>
                  <a:pt x="2228851" y="531813"/>
                </a:moveTo>
                <a:lnTo>
                  <a:pt x="2673351" y="531813"/>
                </a:lnTo>
                <a:lnTo>
                  <a:pt x="2660681" y="618596"/>
                </a:lnTo>
                <a:lnTo>
                  <a:pt x="2648011" y="671513"/>
                </a:lnTo>
                <a:lnTo>
                  <a:pt x="2228851" y="671513"/>
                </a:lnTo>
                <a:close/>
                <a:moveTo>
                  <a:pt x="1393826" y="531813"/>
                </a:moveTo>
                <a:lnTo>
                  <a:pt x="1811339" y="531813"/>
                </a:lnTo>
                <a:lnTo>
                  <a:pt x="1811339" y="671513"/>
                </a:lnTo>
                <a:lnTo>
                  <a:pt x="1393826" y="671513"/>
                </a:lnTo>
                <a:close/>
                <a:moveTo>
                  <a:pt x="279401" y="531813"/>
                </a:moveTo>
                <a:lnTo>
                  <a:pt x="696914" y="531813"/>
                </a:lnTo>
                <a:lnTo>
                  <a:pt x="696914" y="671513"/>
                </a:lnTo>
                <a:lnTo>
                  <a:pt x="279401" y="671513"/>
                </a:lnTo>
                <a:close/>
                <a:moveTo>
                  <a:pt x="4128030" y="265113"/>
                </a:moveTo>
                <a:lnTo>
                  <a:pt x="5013326" y="265113"/>
                </a:lnTo>
                <a:lnTo>
                  <a:pt x="5013326" y="406401"/>
                </a:lnTo>
                <a:lnTo>
                  <a:pt x="4076701" y="406401"/>
                </a:lnTo>
                <a:close/>
                <a:moveTo>
                  <a:pt x="2786064" y="265113"/>
                </a:moveTo>
                <a:lnTo>
                  <a:pt x="3674535" y="265113"/>
                </a:lnTo>
                <a:lnTo>
                  <a:pt x="3722689" y="406401"/>
                </a:lnTo>
                <a:lnTo>
                  <a:pt x="2786064" y="406401"/>
                </a:lnTo>
                <a:close/>
                <a:moveTo>
                  <a:pt x="1114426" y="265113"/>
                </a:moveTo>
                <a:lnTo>
                  <a:pt x="2607770" y="265113"/>
                </a:lnTo>
                <a:lnTo>
                  <a:pt x="2629980" y="316296"/>
                </a:lnTo>
                <a:lnTo>
                  <a:pt x="2659064" y="406401"/>
                </a:lnTo>
                <a:lnTo>
                  <a:pt x="1114426" y="406401"/>
                </a:lnTo>
                <a:close/>
                <a:moveTo>
                  <a:pt x="3176" y="265113"/>
                </a:moveTo>
                <a:lnTo>
                  <a:pt x="974726" y="265113"/>
                </a:lnTo>
                <a:lnTo>
                  <a:pt x="974726" y="406401"/>
                </a:lnTo>
                <a:lnTo>
                  <a:pt x="3176" y="406401"/>
                </a:lnTo>
                <a:close/>
                <a:moveTo>
                  <a:pt x="4227514" y="0"/>
                </a:moveTo>
                <a:lnTo>
                  <a:pt x="5013327" y="0"/>
                </a:lnTo>
                <a:lnTo>
                  <a:pt x="5013327" y="139700"/>
                </a:lnTo>
                <a:lnTo>
                  <a:pt x="4173539" y="139700"/>
                </a:lnTo>
                <a:close/>
                <a:moveTo>
                  <a:pt x="2786064" y="0"/>
                </a:moveTo>
                <a:lnTo>
                  <a:pt x="3582490" y="0"/>
                </a:lnTo>
                <a:lnTo>
                  <a:pt x="3630614" y="139700"/>
                </a:lnTo>
                <a:lnTo>
                  <a:pt x="2786064" y="139700"/>
                </a:lnTo>
                <a:close/>
                <a:moveTo>
                  <a:pt x="1114426" y="0"/>
                </a:moveTo>
                <a:lnTo>
                  <a:pt x="2102686" y="0"/>
                </a:lnTo>
                <a:lnTo>
                  <a:pt x="2212140" y="8434"/>
                </a:lnTo>
                <a:lnTo>
                  <a:pt x="2316307" y="32682"/>
                </a:lnTo>
                <a:lnTo>
                  <a:pt x="2414128" y="75906"/>
                </a:lnTo>
                <a:lnTo>
                  <a:pt x="2505076" y="136525"/>
                </a:lnTo>
                <a:lnTo>
                  <a:pt x="1114426" y="136525"/>
                </a:lnTo>
                <a:close/>
                <a:moveTo>
                  <a:pt x="1" y="0"/>
                </a:moveTo>
                <a:lnTo>
                  <a:pt x="974726" y="0"/>
                </a:lnTo>
                <a:lnTo>
                  <a:pt x="974726" y="139700"/>
                </a:lnTo>
                <a:lnTo>
                  <a:pt x="1" y="139700"/>
                </a:lnTo>
                <a:close/>
              </a:path>
            </a:pathLst>
          </a:custGeom>
          <a:solidFill>
            <a:srgbClr val="000000">
              <a:lumMod val="50000"/>
              <a:lumOff val="50000"/>
            </a:srgbClr>
          </a:solidFill>
          <a:ln>
            <a:noFill/>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131" name="Group 130"/>
          <p:cNvGrpSpPr>
            <a:grpSpLocks noChangeAspect="1"/>
          </p:cNvGrpSpPr>
          <p:nvPr/>
        </p:nvGrpSpPr>
        <p:grpSpPr>
          <a:xfrm>
            <a:off x="5101039" y="3922155"/>
            <a:ext cx="548562" cy="272427"/>
            <a:chOff x="8296238" y="4206240"/>
            <a:chExt cx="644435" cy="320040"/>
          </a:xfrm>
          <a:solidFill>
            <a:srgbClr val="000000">
              <a:lumMod val="50000"/>
              <a:lumOff val="50000"/>
            </a:srgbClr>
          </a:solidFill>
        </p:grpSpPr>
        <p:sp>
          <p:nvSpPr>
            <p:cNvPr id="132" name="Freeform 131"/>
            <p:cNvSpPr/>
            <p:nvPr/>
          </p:nvSpPr>
          <p:spPr>
            <a:xfrm>
              <a:off x="8296238" y="4206240"/>
              <a:ext cx="644435" cy="320040"/>
            </a:xfrm>
            <a:custGeom>
              <a:avLst/>
              <a:gdLst/>
              <a:ahLst/>
              <a:cxnLst/>
              <a:rect l="l" t="t" r="r" b="b"/>
              <a:pathLst>
                <a:path w="4976849" h="2470974">
                  <a:moveTo>
                    <a:pt x="1825261" y="939232"/>
                  </a:moveTo>
                  <a:lnTo>
                    <a:pt x="1988633" y="1436913"/>
                  </a:lnTo>
                  <a:cubicBezTo>
                    <a:pt x="1879718" y="1479775"/>
                    <a:pt x="1773357" y="1472632"/>
                    <a:pt x="1669546" y="1436913"/>
                  </a:cubicBezTo>
                  <a:close/>
                  <a:moveTo>
                    <a:pt x="2970492" y="772730"/>
                  </a:moveTo>
                  <a:cubicBezTo>
                    <a:pt x="3082968" y="769865"/>
                    <a:pt x="3243553" y="782069"/>
                    <a:pt x="3248316" y="963044"/>
                  </a:cubicBezTo>
                  <a:cubicBezTo>
                    <a:pt x="3254666" y="1204344"/>
                    <a:pt x="3039560" y="1178945"/>
                    <a:pt x="2881604" y="1179738"/>
                  </a:cubicBezTo>
                  <a:lnTo>
                    <a:pt x="2881604" y="774925"/>
                  </a:lnTo>
                  <a:cubicBezTo>
                    <a:pt x="2900853" y="776314"/>
                    <a:pt x="2932999" y="773685"/>
                    <a:pt x="2970492" y="772730"/>
                  </a:cubicBezTo>
                  <a:close/>
                  <a:moveTo>
                    <a:pt x="668781" y="434614"/>
                  </a:moveTo>
                  <a:cubicBezTo>
                    <a:pt x="646652" y="433858"/>
                    <a:pt x="624328" y="433849"/>
                    <a:pt x="601557" y="435151"/>
                  </a:cubicBezTo>
                  <a:cubicBezTo>
                    <a:pt x="571196" y="436888"/>
                    <a:pt x="540042" y="440956"/>
                    <a:pt x="507498" y="448695"/>
                  </a:cubicBezTo>
                  <a:cubicBezTo>
                    <a:pt x="377324" y="479652"/>
                    <a:pt x="98717" y="553469"/>
                    <a:pt x="71730" y="865413"/>
                  </a:cubicBezTo>
                  <a:cubicBezTo>
                    <a:pt x="-5263" y="1432151"/>
                    <a:pt x="841667" y="1365474"/>
                    <a:pt x="826586" y="1572644"/>
                  </a:cubicBezTo>
                  <a:cubicBezTo>
                    <a:pt x="792454" y="1722663"/>
                    <a:pt x="440823" y="1698850"/>
                    <a:pt x="219367" y="1565500"/>
                  </a:cubicBezTo>
                  <a:lnTo>
                    <a:pt x="69348" y="1863157"/>
                  </a:lnTo>
                  <a:cubicBezTo>
                    <a:pt x="385260" y="2029845"/>
                    <a:pt x="717842" y="2117950"/>
                    <a:pt x="1095667" y="1856013"/>
                  </a:cubicBezTo>
                  <a:lnTo>
                    <a:pt x="1036136" y="1991744"/>
                  </a:lnTo>
                  <a:lnTo>
                    <a:pt x="1486192" y="1991744"/>
                  </a:lnTo>
                  <a:lnTo>
                    <a:pt x="1571917" y="1760763"/>
                  </a:lnTo>
                  <a:cubicBezTo>
                    <a:pt x="1722730" y="1813150"/>
                    <a:pt x="1914023" y="1836963"/>
                    <a:pt x="2081505" y="1760763"/>
                  </a:cubicBezTo>
                  <a:lnTo>
                    <a:pt x="2157705" y="1994125"/>
                  </a:lnTo>
                  <a:lnTo>
                    <a:pt x="2888748" y="1989363"/>
                  </a:lnTo>
                  <a:lnTo>
                    <a:pt x="2888748" y="1517875"/>
                  </a:lnTo>
                  <a:cubicBezTo>
                    <a:pt x="3189580" y="1532956"/>
                    <a:pt x="3252286" y="1507556"/>
                    <a:pt x="3412623" y="1441675"/>
                  </a:cubicBezTo>
                  <a:cubicBezTo>
                    <a:pt x="3601535" y="1318644"/>
                    <a:pt x="3661860" y="1139256"/>
                    <a:pt x="3657892" y="951138"/>
                  </a:cubicBezTo>
                  <a:cubicBezTo>
                    <a:pt x="3658686" y="829695"/>
                    <a:pt x="3606299" y="455045"/>
                    <a:pt x="3017336" y="455838"/>
                  </a:cubicBezTo>
                  <a:lnTo>
                    <a:pt x="2467267" y="453457"/>
                  </a:lnTo>
                  <a:lnTo>
                    <a:pt x="2467267" y="1617888"/>
                  </a:lnTo>
                  <a:lnTo>
                    <a:pt x="2043405" y="453457"/>
                  </a:lnTo>
                  <a:lnTo>
                    <a:pt x="1612398" y="453457"/>
                  </a:lnTo>
                  <a:lnTo>
                    <a:pt x="1245686" y="1436913"/>
                  </a:lnTo>
                  <a:cubicBezTo>
                    <a:pt x="1244098" y="1312294"/>
                    <a:pt x="1166311" y="1256732"/>
                    <a:pt x="1090905" y="1177357"/>
                  </a:cubicBezTo>
                  <a:cubicBezTo>
                    <a:pt x="898817" y="1054325"/>
                    <a:pt x="486861" y="1010669"/>
                    <a:pt x="493211" y="872557"/>
                  </a:cubicBezTo>
                  <a:cubicBezTo>
                    <a:pt x="490036" y="760639"/>
                    <a:pt x="684505" y="696344"/>
                    <a:pt x="1062330" y="865413"/>
                  </a:cubicBezTo>
                  <a:lnTo>
                    <a:pt x="1240923" y="567756"/>
                  </a:lnTo>
                  <a:cubicBezTo>
                    <a:pt x="1126623" y="503463"/>
                    <a:pt x="993273" y="486794"/>
                    <a:pt x="869448" y="446313"/>
                  </a:cubicBezTo>
                  <a:cubicBezTo>
                    <a:pt x="799796" y="445867"/>
                    <a:pt x="735168" y="436881"/>
                    <a:pt x="668781" y="434614"/>
                  </a:cubicBezTo>
                  <a:close/>
                  <a:moveTo>
                    <a:pt x="0" y="0"/>
                  </a:moveTo>
                  <a:lnTo>
                    <a:pt x="4976849" y="0"/>
                  </a:lnTo>
                  <a:lnTo>
                    <a:pt x="2512855" y="2470974"/>
                  </a:lnTo>
                  <a:lnTo>
                    <a:pt x="0" y="2457014"/>
                  </a:lnTo>
                  <a:close/>
                </a:path>
              </a:pathLst>
            </a:custGeom>
            <a:grpFill/>
            <a:ln w="10795" cap="flat" cmpd="sng" algn="ctr">
              <a:noFill/>
              <a:prstDash val="solid"/>
            </a:ln>
            <a:effectLst/>
          </p:spPr>
          <p:txBody>
            <a:bodyPr rtlCol="0" anchor="ctr"/>
            <a:lstStyle/>
            <a:p>
              <a:pPr algn="ctr" defTabSz="914225" latinLnBrk="0">
                <a:defRPr/>
              </a:pPr>
              <a:endParaRPr lang="en-US" kern="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3" name="Freeform 164"/>
            <p:cNvSpPr>
              <a:spLocks noEditPoints="1"/>
            </p:cNvSpPr>
            <p:nvPr/>
          </p:nvSpPr>
          <p:spPr bwMode="auto">
            <a:xfrm>
              <a:off x="8696836" y="4484409"/>
              <a:ext cx="41934" cy="41328"/>
            </a:xfrm>
            <a:custGeom>
              <a:avLst/>
              <a:gdLst>
                <a:gd name="T0" fmla="*/ 8 w 86"/>
                <a:gd name="T1" fmla="*/ 42 h 85"/>
                <a:gd name="T2" fmla="*/ 43 w 86"/>
                <a:gd name="T3" fmla="*/ 7 h 85"/>
                <a:gd name="T4" fmla="*/ 77 w 86"/>
                <a:gd name="T5" fmla="*/ 42 h 85"/>
                <a:gd name="T6" fmla="*/ 43 w 86"/>
                <a:gd name="T7" fmla="*/ 78 h 85"/>
                <a:gd name="T8" fmla="*/ 8 w 86"/>
                <a:gd name="T9" fmla="*/ 42 h 85"/>
                <a:gd name="T10" fmla="*/ 43 w 86"/>
                <a:gd name="T11" fmla="*/ 85 h 85"/>
                <a:gd name="T12" fmla="*/ 86 w 86"/>
                <a:gd name="T13" fmla="*/ 42 h 85"/>
                <a:gd name="T14" fmla="*/ 43 w 86"/>
                <a:gd name="T15" fmla="*/ 0 h 85"/>
                <a:gd name="T16" fmla="*/ 0 w 86"/>
                <a:gd name="T17" fmla="*/ 42 h 85"/>
                <a:gd name="T18" fmla="*/ 43 w 86"/>
                <a:gd name="T19" fmla="*/ 85 h 85"/>
                <a:gd name="T20" fmla="*/ 34 w 86"/>
                <a:gd name="T21" fmla="*/ 46 h 85"/>
                <a:gd name="T22" fmla="*/ 43 w 86"/>
                <a:gd name="T23" fmla="*/ 46 h 85"/>
                <a:gd name="T24" fmla="*/ 55 w 86"/>
                <a:gd name="T25" fmla="*/ 67 h 85"/>
                <a:gd name="T26" fmla="*/ 64 w 86"/>
                <a:gd name="T27" fmla="*/ 67 h 85"/>
                <a:gd name="T28" fmla="*/ 50 w 86"/>
                <a:gd name="T29" fmla="*/ 45 h 85"/>
                <a:gd name="T30" fmla="*/ 63 w 86"/>
                <a:gd name="T31" fmla="*/ 32 h 85"/>
                <a:gd name="T32" fmla="*/ 45 w 86"/>
                <a:gd name="T33" fmla="*/ 18 h 85"/>
                <a:gd name="T34" fmla="*/ 27 w 86"/>
                <a:gd name="T35" fmla="*/ 18 h 85"/>
                <a:gd name="T36" fmla="*/ 27 w 86"/>
                <a:gd name="T37" fmla="*/ 67 h 85"/>
                <a:gd name="T38" fmla="*/ 34 w 86"/>
                <a:gd name="T39" fmla="*/ 67 h 85"/>
                <a:gd name="T40" fmla="*/ 34 w 86"/>
                <a:gd name="T41" fmla="*/ 46 h 85"/>
                <a:gd name="T42" fmla="*/ 34 w 86"/>
                <a:gd name="T43" fmla="*/ 40 h 85"/>
                <a:gd name="T44" fmla="*/ 34 w 86"/>
                <a:gd name="T45" fmla="*/ 24 h 85"/>
                <a:gd name="T46" fmla="*/ 44 w 86"/>
                <a:gd name="T47" fmla="*/ 24 h 85"/>
                <a:gd name="T48" fmla="*/ 55 w 86"/>
                <a:gd name="T49" fmla="*/ 32 h 85"/>
                <a:gd name="T50" fmla="*/ 43 w 86"/>
                <a:gd name="T51" fmla="*/ 40 h 85"/>
                <a:gd name="T52" fmla="*/ 34 w 86"/>
                <a:gd name="T53" fmla="*/ 4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85">
                  <a:moveTo>
                    <a:pt x="8" y="42"/>
                  </a:moveTo>
                  <a:cubicBezTo>
                    <a:pt x="8" y="22"/>
                    <a:pt x="24" y="7"/>
                    <a:pt x="43" y="7"/>
                  </a:cubicBezTo>
                  <a:cubicBezTo>
                    <a:pt x="62" y="7"/>
                    <a:pt x="77" y="22"/>
                    <a:pt x="77" y="42"/>
                  </a:cubicBezTo>
                  <a:cubicBezTo>
                    <a:pt x="77" y="63"/>
                    <a:pt x="62" y="78"/>
                    <a:pt x="43" y="78"/>
                  </a:cubicBezTo>
                  <a:cubicBezTo>
                    <a:pt x="24" y="78"/>
                    <a:pt x="8" y="63"/>
                    <a:pt x="8" y="42"/>
                  </a:cubicBezTo>
                  <a:close/>
                  <a:moveTo>
                    <a:pt x="43" y="85"/>
                  </a:moveTo>
                  <a:cubicBezTo>
                    <a:pt x="66" y="85"/>
                    <a:pt x="86" y="67"/>
                    <a:pt x="86" y="42"/>
                  </a:cubicBezTo>
                  <a:cubicBezTo>
                    <a:pt x="86" y="18"/>
                    <a:pt x="66" y="0"/>
                    <a:pt x="43" y="0"/>
                  </a:cubicBezTo>
                  <a:cubicBezTo>
                    <a:pt x="20" y="0"/>
                    <a:pt x="0" y="18"/>
                    <a:pt x="0" y="42"/>
                  </a:cubicBezTo>
                  <a:cubicBezTo>
                    <a:pt x="0" y="67"/>
                    <a:pt x="20" y="85"/>
                    <a:pt x="43" y="85"/>
                  </a:cubicBezTo>
                  <a:close/>
                  <a:moveTo>
                    <a:pt x="34" y="46"/>
                  </a:moveTo>
                  <a:cubicBezTo>
                    <a:pt x="43" y="46"/>
                    <a:pt x="43" y="46"/>
                    <a:pt x="43" y="46"/>
                  </a:cubicBezTo>
                  <a:cubicBezTo>
                    <a:pt x="55" y="67"/>
                    <a:pt x="55" y="67"/>
                    <a:pt x="55" y="67"/>
                  </a:cubicBezTo>
                  <a:cubicBezTo>
                    <a:pt x="64" y="67"/>
                    <a:pt x="64" y="67"/>
                    <a:pt x="64" y="67"/>
                  </a:cubicBezTo>
                  <a:cubicBezTo>
                    <a:pt x="50" y="45"/>
                    <a:pt x="50" y="45"/>
                    <a:pt x="50" y="45"/>
                  </a:cubicBezTo>
                  <a:cubicBezTo>
                    <a:pt x="57" y="45"/>
                    <a:pt x="63" y="41"/>
                    <a:pt x="63" y="32"/>
                  </a:cubicBezTo>
                  <a:cubicBezTo>
                    <a:pt x="63" y="22"/>
                    <a:pt x="57" y="18"/>
                    <a:pt x="45" y="18"/>
                  </a:cubicBezTo>
                  <a:cubicBezTo>
                    <a:pt x="27" y="18"/>
                    <a:pt x="27" y="18"/>
                    <a:pt x="27" y="18"/>
                  </a:cubicBezTo>
                  <a:cubicBezTo>
                    <a:pt x="27" y="67"/>
                    <a:pt x="27" y="67"/>
                    <a:pt x="27" y="67"/>
                  </a:cubicBezTo>
                  <a:cubicBezTo>
                    <a:pt x="34" y="67"/>
                    <a:pt x="34" y="67"/>
                    <a:pt x="34" y="67"/>
                  </a:cubicBezTo>
                  <a:lnTo>
                    <a:pt x="34" y="46"/>
                  </a:lnTo>
                  <a:close/>
                  <a:moveTo>
                    <a:pt x="34" y="40"/>
                  </a:moveTo>
                  <a:cubicBezTo>
                    <a:pt x="34" y="24"/>
                    <a:pt x="34" y="24"/>
                    <a:pt x="34" y="24"/>
                  </a:cubicBezTo>
                  <a:cubicBezTo>
                    <a:pt x="44" y="24"/>
                    <a:pt x="44" y="24"/>
                    <a:pt x="44" y="24"/>
                  </a:cubicBezTo>
                  <a:cubicBezTo>
                    <a:pt x="49" y="24"/>
                    <a:pt x="55" y="25"/>
                    <a:pt x="55" y="32"/>
                  </a:cubicBezTo>
                  <a:cubicBezTo>
                    <a:pt x="55" y="39"/>
                    <a:pt x="49" y="40"/>
                    <a:pt x="43" y="40"/>
                  </a:cubicBezTo>
                  <a:lnTo>
                    <a:pt x="34" y="40"/>
                  </a:lnTo>
                  <a:close/>
                </a:path>
              </a:pathLst>
            </a:custGeom>
            <a:grpFill/>
            <a:ln w="9525">
              <a:noFill/>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134" name="Group 133"/>
          <p:cNvGrpSpPr>
            <a:grpSpLocks noChangeAspect="1"/>
          </p:cNvGrpSpPr>
          <p:nvPr/>
        </p:nvGrpSpPr>
        <p:grpSpPr>
          <a:xfrm>
            <a:off x="5101471" y="4332037"/>
            <a:ext cx="1005698" cy="158893"/>
            <a:chOff x="9048066" y="4274820"/>
            <a:chExt cx="1157524" cy="182880"/>
          </a:xfrm>
          <a:solidFill>
            <a:srgbClr val="000000">
              <a:lumMod val="50000"/>
              <a:lumOff val="50000"/>
            </a:srgbClr>
          </a:solidFill>
        </p:grpSpPr>
        <p:sp>
          <p:nvSpPr>
            <p:cNvPr id="135" name="Freeform 7"/>
            <p:cNvSpPr>
              <a:spLocks/>
            </p:cNvSpPr>
            <p:nvPr/>
          </p:nvSpPr>
          <p:spPr bwMode="auto">
            <a:xfrm>
              <a:off x="9858086" y="4277868"/>
              <a:ext cx="126514" cy="179832"/>
            </a:xfrm>
            <a:custGeom>
              <a:avLst/>
              <a:gdLst>
                <a:gd name="T0" fmla="*/ 0 w 462"/>
                <a:gd name="T1" fmla="*/ 0 h 532"/>
                <a:gd name="T2" fmla="*/ 86 w 462"/>
                <a:gd name="T3" fmla="*/ 0 h 532"/>
                <a:gd name="T4" fmla="*/ 86 w 462"/>
                <a:gd name="T5" fmla="*/ 444 h 532"/>
                <a:gd name="T6" fmla="*/ 462 w 462"/>
                <a:gd name="T7" fmla="*/ 444 h 532"/>
                <a:gd name="T8" fmla="*/ 407 w 462"/>
                <a:gd name="T9" fmla="*/ 532 h 532"/>
                <a:gd name="T10" fmla="*/ 0 w 462"/>
                <a:gd name="T11" fmla="*/ 532 h 532"/>
                <a:gd name="T12" fmla="*/ 0 w 462"/>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462" h="532">
                  <a:moveTo>
                    <a:pt x="0" y="0"/>
                  </a:moveTo>
                  <a:lnTo>
                    <a:pt x="86" y="0"/>
                  </a:lnTo>
                  <a:lnTo>
                    <a:pt x="86" y="444"/>
                  </a:lnTo>
                  <a:lnTo>
                    <a:pt x="462" y="444"/>
                  </a:lnTo>
                  <a:lnTo>
                    <a:pt x="407" y="532"/>
                  </a:lnTo>
                  <a:lnTo>
                    <a:pt x="0" y="532"/>
                  </a:lnTo>
                  <a:lnTo>
                    <a:pt x="0"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6" name="Freeform 8"/>
            <p:cNvSpPr>
              <a:spLocks/>
            </p:cNvSpPr>
            <p:nvPr/>
          </p:nvSpPr>
          <p:spPr bwMode="auto">
            <a:xfrm>
              <a:off x="9470328" y="4277868"/>
              <a:ext cx="200451" cy="179832"/>
            </a:xfrm>
            <a:custGeom>
              <a:avLst/>
              <a:gdLst>
                <a:gd name="T0" fmla="*/ 733 w 733"/>
                <a:gd name="T1" fmla="*/ 532 h 532"/>
                <a:gd name="T2" fmla="*/ 413 w 733"/>
                <a:gd name="T3" fmla="*/ 24 h 532"/>
                <a:gd name="T4" fmla="*/ 400 w 733"/>
                <a:gd name="T5" fmla="*/ 12 h 532"/>
                <a:gd name="T6" fmla="*/ 384 w 733"/>
                <a:gd name="T7" fmla="*/ 3 h 532"/>
                <a:gd name="T8" fmla="*/ 366 w 733"/>
                <a:gd name="T9" fmla="*/ 0 h 532"/>
                <a:gd name="T10" fmla="*/ 348 w 733"/>
                <a:gd name="T11" fmla="*/ 3 h 532"/>
                <a:gd name="T12" fmla="*/ 332 w 733"/>
                <a:gd name="T13" fmla="*/ 12 h 532"/>
                <a:gd name="T14" fmla="*/ 318 w 733"/>
                <a:gd name="T15" fmla="*/ 26 h 532"/>
                <a:gd name="T16" fmla="*/ 0 w 733"/>
                <a:gd name="T17" fmla="*/ 532 h 532"/>
                <a:gd name="T18" fmla="*/ 104 w 733"/>
                <a:gd name="T19" fmla="*/ 532 h 532"/>
                <a:gd name="T20" fmla="*/ 201 w 733"/>
                <a:gd name="T21" fmla="*/ 379 h 532"/>
                <a:gd name="T22" fmla="*/ 405 w 733"/>
                <a:gd name="T23" fmla="*/ 379 h 532"/>
                <a:gd name="T24" fmla="*/ 461 w 733"/>
                <a:gd name="T25" fmla="*/ 291 h 532"/>
                <a:gd name="T26" fmla="*/ 254 w 733"/>
                <a:gd name="T27" fmla="*/ 291 h 532"/>
                <a:gd name="T28" fmla="*/ 367 w 733"/>
                <a:gd name="T29" fmla="*/ 116 h 532"/>
                <a:gd name="T30" fmla="*/ 629 w 733"/>
                <a:gd name="T31" fmla="*/ 532 h 532"/>
                <a:gd name="T32" fmla="*/ 733 w 733"/>
                <a:gd name="T33" fmla="*/ 532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3" h="532">
                  <a:moveTo>
                    <a:pt x="733" y="532"/>
                  </a:moveTo>
                  <a:lnTo>
                    <a:pt x="413" y="24"/>
                  </a:lnTo>
                  <a:lnTo>
                    <a:pt x="400" y="12"/>
                  </a:lnTo>
                  <a:lnTo>
                    <a:pt x="384" y="3"/>
                  </a:lnTo>
                  <a:lnTo>
                    <a:pt x="366" y="0"/>
                  </a:lnTo>
                  <a:lnTo>
                    <a:pt x="348" y="3"/>
                  </a:lnTo>
                  <a:lnTo>
                    <a:pt x="332" y="12"/>
                  </a:lnTo>
                  <a:lnTo>
                    <a:pt x="318" y="26"/>
                  </a:lnTo>
                  <a:lnTo>
                    <a:pt x="0" y="532"/>
                  </a:lnTo>
                  <a:lnTo>
                    <a:pt x="104" y="532"/>
                  </a:lnTo>
                  <a:lnTo>
                    <a:pt x="201" y="379"/>
                  </a:lnTo>
                  <a:lnTo>
                    <a:pt x="405" y="379"/>
                  </a:lnTo>
                  <a:lnTo>
                    <a:pt x="461" y="291"/>
                  </a:lnTo>
                  <a:lnTo>
                    <a:pt x="254" y="291"/>
                  </a:lnTo>
                  <a:lnTo>
                    <a:pt x="367" y="116"/>
                  </a:lnTo>
                  <a:lnTo>
                    <a:pt x="629" y="532"/>
                  </a:lnTo>
                  <a:lnTo>
                    <a:pt x="733" y="532"/>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7" name="Freeform 9"/>
            <p:cNvSpPr>
              <a:spLocks/>
            </p:cNvSpPr>
            <p:nvPr/>
          </p:nvSpPr>
          <p:spPr bwMode="auto">
            <a:xfrm>
              <a:off x="9657635" y="4277868"/>
              <a:ext cx="182378" cy="179832"/>
            </a:xfrm>
            <a:custGeom>
              <a:avLst/>
              <a:gdLst>
                <a:gd name="T0" fmla="*/ 245 w 666"/>
                <a:gd name="T1" fmla="*/ 0 h 532"/>
                <a:gd name="T2" fmla="*/ 202 w 666"/>
                <a:gd name="T3" fmla="*/ 3 h 532"/>
                <a:gd name="T4" fmla="*/ 163 w 666"/>
                <a:gd name="T5" fmla="*/ 13 h 532"/>
                <a:gd name="T6" fmla="*/ 127 w 666"/>
                <a:gd name="T7" fmla="*/ 30 h 532"/>
                <a:gd name="T8" fmla="*/ 95 w 666"/>
                <a:gd name="T9" fmla="*/ 51 h 532"/>
                <a:gd name="T10" fmla="*/ 68 w 666"/>
                <a:gd name="T11" fmla="*/ 78 h 532"/>
                <a:gd name="T12" fmla="*/ 44 w 666"/>
                <a:gd name="T13" fmla="*/ 109 h 532"/>
                <a:gd name="T14" fmla="*/ 26 w 666"/>
                <a:gd name="T15" fmla="*/ 143 h 532"/>
                <a:gd name="T16" fmla="*/ 12 w 666"/>
                <a:gd name="T17" fmla="*/ 181 h 532"/>
                <a:gd name="T18" fmla="*/ 3 w 666"/>
                <a:gd name="T19" fmla="*/ 222 h 532"/>
                <a:gd name="T20" fmla="*/ 0 w 666"/>
                <a:gd name="T21" fmla="*/ 266 h 532"/>
                <a:gd name="T22" fmla="*/ 3 w 666"/>
                <a:gd name="T23" fmla="*/ 308 h 532"/>
                <a:gd name="T24" fmla="*/ 12 w 666"/>
                <a:gd name="T25" fmla="*/ 349 h 532"/>
                <a:gd name="T26" fmla="*/ 26 w 666"/>
                <a:gd name="T27" fmla="*/ 387 h 532"/>
                <a:gd name="T28" fmla="*/ 44 w 666"/>
                <a:gd name="T29" fmla="*/ 423 h 532"/>
                <a:gd name="T30" fmla="*/ 68 w 666"/>
                <a:gd name="T31" fmla="*/ 454 h 532"/>
                <a:gd name="T32" fmla="*/ 95 w 666"/>
                <a:gd name="T33" fmla="*/ 479 h 532"/>
                <a:gd name="T34" fmla="*/ 127 w 666"/>
                <a:gd name="T35" fmla="*/ 502 h 532"/>
                <a:gd name="T36" fmla="*/ 163 w 666"/>
                <a:gd name="T37" fmla="*/ 517 h 532"/>
                <a:gd name="T38" fmla="*/ 202 w 666"/>
                <a:gd name="T39" fmla="*/ 527 h 532"/>
                <a:gd name="T40" fmla="*/ 245 w 666"/>
                <a:gd name="T41" fmla="*/ 532 h 532"/>
                <a:gd name="T42" fmla="*/ 601 w 666"/>
                <a:gd name="T43" fmla="*/ 530 h 532"/>
                <a:gd name="T44" fmla="*/ 656 w 666"/>
                <a:gd name="T45" fmla="*/ 444 h 532"/>
                <a:gd name="T46" fmla="*/ 246 w 666"/>
                <a:gd name="T47" fmla="*/ 444 h 532"/>
                <a:gd name="T48" fmla="*/ 215 w 666"/>
                <a:gd name="T49" fmla="*/ 441 h 532"/>
                <a:gd name="T50" fmla="*/ 187 w 666"/>
                <a:gd name="T51" fmla="*/ 434 h 532"/>
                <a:gd name="T52" fmla="*/ 163 w 666"/>
                <a:gd name="T53" fmla="*/ 420 h 532"/>
                <a:gd name="T54" fmla="*/ 140 w 666"/>
                <a:gd name="T55" fmla="*/ 403 h 532"/>
                <a:gd name="T56" fmla="*/ 123 w 666"/>
                <a:gd name="T57" fmla="*/ 380 h 532"/>
                <a:gd name="T58" fmla="*/ 109 w 666"/>
                <a:gd name="T59" fmla="*/ 356 h 532"/>
                <a:gd name="T60" fmla="*/ 98 w 666"/>
                <a:gd name="T61" fmla="*/ 328 h 532"/>
                <a:gd name="T62" fmla="*/ 92 w 666"/>
                <a:gd name="T63" fmla="*/ 297 h 532"/>
                <a:gd name="T64" fmla="*/ 91 w 666"/>
                <a:gd name="T65" fmla="*/ 266 h 532"/>
                <a:gd name="T66" fmla="*/ 92 w 666"/>
                <a:gd name="T67" fmla="*/ 233 h 532"/>
                <a:gd name="T68" fmla="*/ 98 w 666"/>
                <a:gd name="T69" fmla="*/ 202 h 532"/>
                <a:gd name="T70" fmla="*/ 109 w 666"/>
                <a:gd name="T71" fmla="*/ 176 h 532"/>
                <a:gd name="T72" fmla="*/ 123 w 666"/>
                <a:gd name="T73" fmla="*/ 150 h 532"/>
                <a:gd name="T74" fmla="*/ 140 w 666"/>
                <a:gd name="T75" fmla="*/ 129 h 532"/>
                <a:gd name="T76" fmla="*/ 163 w 666"/>
                <a:gd name="T77" fmla="*/ 110 h 532"/>
                <a:gd name="T78" fmla="*/ 187 w 666"/>
                <a:gd name="T79" fmla="*/ 98 h 532"/>
                <a:gd name="T80" fmla="*/ 215 w 666"/>
                <a:gd name="T81" fmla="*/ 89 h 532"/>
                <a:gd name="T82" fmla="*/ 246 w 666"/>
                <a:gd name="T83" fmla="*/ 86 h 532"/>
                <a:gd name="T84" fmla="*/ 612 w 666"/>
                <a:gd name="T85" fmla="*/ 86 h 532"/>
                <a:gd name="T86" fmla="*/ 666 w 666"/>
                <a:gd name="T87" fmla="*/ 0 h 532"/>
                <a:gd name="T88" fmla="*/ 245 w 666"/>
                <a:gd name="T89"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6" h="532">
                  <a:moveTo>
                    <a:pt x="245" y="0"/>
                  </a:moveTo>
                  <a:lnTo>
                    <a:pt x="202" y="3"/>
                  </a:lnTo>
                  <a:lnTo>
                    <a:pt x="163" y="13"/>
                  </a:lnTo>
                  <a:lnTo>
                    <a:pt x="127" y="30"/>
                  </a:lnTo>
                  <a:lnTo>
                    <a:pt x="95" y="51"/>
                  </a:lnTo>
                  <a:lnTo>
                    <a:pt x="68" y="78"/>
                  </a:lnTo>
                  <a:lnTo>
                    <a:pt x="44" y="109"/>
                  </a:lnTo>
                  <a:lnTo>
                    <a:pt x="26" y="143"/>
                  </a:lnTo>
                  <a:lnTo>
                    <a:pt x="12" y="181"/>
                  </a:lnTo>
                  <a:lnTo>
                    <a:pt x="3" y="222"/>
                  </a:lnTo>
                  <a:lnTo>
                    <a:pt x="0" y="266"/>
                  </a:lnTo>
                  <a:lnTo>
                    <a:pt x="3" y="308"/>
                  </a:lnTo>
                  <a:lnTo>
                    <a:pt x="12" y="349"/>
                  </a:lnTo>
                  <a:lnTo>
                    <a:pt x="26" y="387"/>
                  </a:lnTo>
                  <a:lnTo>
                    <a:pt x="44" y="423"/>
                  </a:lnTo>
                  <a:lnTo>
                    <a:pt x="68" y="454"/>
                  </a:lnTo>
                  <a:lnTo>
                    <a:pt x="95" y="479"/>
                  </a:lnTo>
                  <a:lnTo>
                    <a:pt x="127" y="502"/>
                  </a:lnTo>
                  <a:lnTo>
                    <a:pt x="163" y="517"/>
                  </a:lnTo>
                  <a:lnTo>
                    <a:pt x="202" y="527"/>
                  </a:lnTo>
                  <a:lnTo>
                    <a:pt x="245" y="532"/>
                  </a:lnTo>
                  <a:lnTo>
                    <a:pt x="601" y="530"/>
                  </a:lnTo>
                  <a:lnTo>
                    <a:pt x="656" y="444"/>
                  </a:lnTo>
                  <a:lnTo>
                    <a:pt x="246" y="444"/>
                  </a:lnTo>
                  <a:lnTo>
                    <a:pt x="215" y="441"/>
                  </a:lnTo>
                  <a:lnTo>
                    <a:pt x="187" y="434"/>
                  </a:lnTo>
                  <a:lnTo>
                    <a:pt x="163" y="420"/>
                  </a:lnTo>
                  <a:lnTo>
                    <a:pt x="140" y="403"/>
                  </a:lnTo>
                  <a:lnTo>
                    <a:pt x="123" y="380"/>
                  </a:lnTo>
                  <a:lnTo>
                    <a:pt x="109" y="356"/>
                  </a:lnTo>
                  <a:lnTo>
                    <a:pt x="98" y="328"/>
                  </a:lnTo>
                  <a:lnTo>
                    <a:pt x="92" y="297"/>
                  </a:lnTo>
                  <a:lnTo>
                    <a:pt x="91" y="266"/>
                  </a:lnTo>
                  <a:lnTo>
                    <a:pt x="92" y="233"/>
                  </a:lnTo>
                  <a:lnTo>
                    <a:pt x="98" y="202"/>
                  </a:lnTo>
                  <a:lnTo>
                    <a:pt x="109" y="176"/>
                  </a:lnTo>
                  <a:lnTo>
                    <a:pt x="123" y="150"/>
                  </a:lnTo>
                  <a:lnTo>
                    <a:pt x="140" y="129"/>
                  </a:lnTo>
                  <a:lnTo>
                    <a:pt x="163" y="110"/>
                  </a:lnTo>
                  <a:lnTo>
                    <a:pt x="187" y="98"/>
                  </a:lnTo>
                  <a:lnTo>
                    <a:pt x="215" y="89"/>
                  </a:lnTo>
                  <a:lnTo>
                    <a:pt x="246" y="86"/>
                  </a:lnTo>
                  <a:lnTo>
                    <a:pt x="612" y="86"/>
                  </a:lnTo>
                  <a:lnTo>
                    <a:pt x="666" y="0"/>
                  </a:lnTo>
                  <a:lnTo>
                    <a:pt x="245"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8" name="Freeform 10"/>
            <p:cNvSpPr>
              <a:spLocks noEditPoints="1"/>
            </p:cNvSpPr>
            <p:nvPr/>
          </p:nvSpPr>
          <p:spPr bwMode="auto">
            <a:xfrm>
              <a:off x="9048066" y="4277868"/>
              <a:ext cx="236598" cy="179832"/>
            </a:xfrm>
            <a:custGeom>
              <a:avLst/>
              <a:gdLst>
                <a:gd name="T0" fmla="*/ 619 w 863"/>
                <a:gd name="T1" fmla="*/ 86 h 532"/>
                <a:gd name="T2" fmla="*/ 679 w 863"/>
                <a:gd name="T3" fmla="*/ 98 h 532"/>
                <a:gd name="T4" fmla="*/ 726 w 863"/>
                <a:gd name="T5" fmla="*/ 129 h 532"/>
                <a:gd name="T6" fmla="*/ 757 w 863"/>
                <a:gd name="T7" fmla="*/ 176 h 532"/>
                <a:gd name="T8" fmla="*/ 774 w 863"/>
                <a:gd name="T9" fmla="*/ 233 h 532"/>
                <a:gd name="T10" fmla="*/ 774 w 863"/>
                <a:gd name="T11" fmla="*/ 297 h 532"/>
                <a:gd name="T12" fmla="*/ 757 w 863"/>
                <a:gd name="T13" fmla="*/ 356 h 532"/>
                <a:gd name="T14" fmla="*/ 726 w 863"/>
                <a:gd name="T15" fmla="*/ 403 h 532"/>
                <a:gd name="T16" fmla="*/ 679 w 863"/>
                <a:gd name="T17" fmla="*/ 434 h 532"/>
                <a:gd name="T18" fmla="*/ 619 w 863"/>
                <a:gd name="T19" fmla="*/ 444 h 532"/>
                <a:gd name="T20" fmla="*/ 212 w 863"/>
                <a:gd name="T21" fmla="*/ 441 h 532"/>
                <a:gd name="T22" fmla="*/ 158 w 863"/>
                <a:gd name="T23" fmla="*/ 420 h 532"/>
                <a:gd name="T24" fmla="*/ 120 w 863"/>
                <a:gd name="T25" fmla="*/ 380 h 532"/>
                <a:gd name="T26" fmla="*/ 94 w 863"/>
                <a:gd name="T27" fmla="*/ 328 h 532"/>
                <a:gd name="T28" fmla="*/ 86 w 863"/>
                <a:gd name="T29" fmla="*/ 266 h 532"/>
                <a:gd name="T30" fmla="*/ 94 w 863"/>
                <a:gd name="T31" fmla="*/ 202 h 532"/>
                <a:gd name="T32" fmla="*/ 120 w 863"/>
                <a:gd name="T33" fmla="*/ 150 h 532"/>
                <a:gd name="T34" fmla="*/ 158 w 863"/>
                <a:gd name="T35" fmla="*/ 110 h 532"/>
                <a:gd name="T36" fmla="*/ 212 w 863"/>
                <a:gd name="T37" fmla="*/ 89 h 532"/>
                <a:gd name="T38" fmla="*/ 243 w 863"/>
                <a:gd name="T39" fmla="*/ 0 h 532"/>
                <a:gd name="T40" fmla="*/ 161 w 863"/>
                <a:gd name="T41" fmla="*/ 13 h 532"/>
                <a:gd name="T42" fmla="*/ 94 w 863"/>
                <a:gd name="T43" fmla="*/ 51 h 532"/>
                <a:gd name="T44" fmla="*/ 43 w 863"/>
                <a:gd name="T45" fmla="*/ 109 h 532"/>
                <a:gd name="T46" fmla="*/ 11 w 863"/>
                <a:gd name="T47" fmla="*/ 181 h 532"/>
                <a:gd name="T48" fmla="*/ 0 w 863"/>
                <a:gd name="T49" fmla="*/ 266 h 532"/>
                <a:gd name="T50" fmla="*/ 11 w 863"/>
                <a:gd name="T51" fmla="*/ 349 h 532"/>
                <a:gd name="T52" fmla="*/ 43 w 863"/>
                <a:gd name="T53" fmla="*/ 423 h 532"/>
                <a:gd name="T54" fmla="*/ 94 w 863"/>
                <a:gd name="T55" fmla="*/ 479 h 532"/>
                <a:gd name="T56" fmla="*/ 161 w 863"/>
                <a:gd name="T57" fmla="*/ 517 h 532"/>
                <a:gd name="T58" fmla="*/ 243 w 863"/>
                <a:gd name="T59" fmla="*/ 532 h 532"/>
                <a:gd name="T60" fmla="*/ 662 w 863"/>
                <a:gd name="T61" fmla="*/ 527 h 532"/>
                <a:gd name="T62" fmla="*/ 736 w 863"/>
                <a:gd name="T63" fmla="*/ 502 h 532"/>
                <a:gd name="T64" fmla="*/ 795 w 863"/>
                <a:gd name="T65" fmla="*/ 454 h 532"/>
                <a:gd name="T66" fmla="*/ 838 w 863"/>
                <a:gd name="T67" fmla="*/ 387 h 532"/>
                <a:gd name="T68" fmla="*/ 860 w 863"/>
                <a:gd name="T69" fmla="*/ 308 h 532"/>
                <a:gd name="T70" fmla="*/ 860 w 863"/>
                <a:gd name="T71" fmla="*/ 222 h 532"/>
                <a:gd name="T72" fmla="*/ 838 w 863"/>
                <a:gd name="T73" fmla="*/ 143 h 532"/>
                <a:gd name="T74" fmla="*/ 795 w 863"/>
                <a:gd name="T75" fmla="*/ 78 h 532"/>
                <a:gd name="T76" fmla="*/ 736 w 863"/>
                <a:gd name="T77" fmla="*/ 30 h 532"/>
                <a:gd name="T78" fmla="*/ 662 w 863"/>
                <a:gd name="T79" fmla="*/ 3 h 532"/>
                <a:gd name="T80" fmla="*/ 243 w 863"/>
                <a:gd name="T81"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63" h="532">
                  <a:moveTo>
                    <a:pt x="243" y="86"/>
                  </a:moveTo>
                  <a:lnTo>
                    <a:pt x="619" y="86"/>
                  </a:lnTo>
                  <a:lnTo>
                    <a:pt x="651" y="89"/>
                  </a:lnTo>
                  <a:lnTo>
                    <a:pt x="679" y="98"/>
                  </a:lnTo>
                  <a:lnTo>
                    <a:pt x="703" y="110"/>
                  </a:lnTo>
                  <a:lnTo>
                    <a:pt x="726" y="129"/>
                  </a:lnTo>
                  <a:lnTo>
                    <a:pt x="743" y="150"/>
                  </a:lnTo>
                  <a:lnTo>
                    <a:pt x="757" y="176"/>
                  </a:lnTo>
                  <a:lnTo>
                    <a:pt x="767" y="202"/>
                  </a:lnTo>
                  <a:lnTo>
                    <a:pt x="774" y="233"/>
                  </a:lnTo>
                  <a:lnTo>
                    <a:pt x="775" y="266"/>
                  </a:lnTo>
                  <a:lnTo>
                    <a:pt x="774" y="297"/>
                  </a:lnTo>
                  <a:lnTo>
                    <a:pt x="767" y="328"/>
                  </a:lnTo>
                  <a:lnTo>
                    <a:pt x="757" y="356"/>
                  </a:lnTo>
                  <a:lnTo>
                    <a:pt x="743" y="380"/>
                  </a:lnTo>
                  <a:lnTo>
                    <a:pt x="726" y="403"/>
                  </a:lnTo>
                  <a:lnTo>
                    <a:pt x="703" y="420"/>
                  </a:lnTo>
                  <a:lnTo>
                    <a:pt x="679" y="434"/>
                  </a:lnTo>
                  <a:lnTo>
                    <a:pt x="651" y="441"/>
                  </a:lnTo>
                  <a:lnTo>
                    <a:pt x="619" y="444"/>
                  </a:lnTo>
                  <a:lnTo>
                    <a:pt x="243" y="444"/>
                  </a:lnTo>
                  <a:lnTo>
                    <a:pt x="212" y="441"/>
                  </a:lnTo>
                  <a:lnTo>
                    <a:pt x="183" y="434"/>
                  </a:lnTo>
                  <a:lnTo>
                    <a:pt x="158" y="420"/>
                  </a:lnTo>
                  <a:lnTo>
                    <a:pt x="137" y="403"/>
                  </a:lnTo>
                  <a:lnTo>
                    <a:pt x="120" y="380"/>
                  </a:lnTo>
                  <a:lnTo>
                    <a:pt x="106" y="356"/>
                  </a:lnTo>
                  <a:lnTo>
                    <a:pt x="94" y="328"/>
                  </a:lnTo>
                  <a:lnTo>
                    <a:pt x="89" y="297"/>
                  </a:lnTo>
                  <a:lnTo>
                    <a:pt x="86" y="266"/>
                  </a:lnTo>
                  <a:lnTo>
                    <a:pt x="89" y="233"/>
                  </a:lnTo>
                  <a:lnTo>
                    <a:pt x="94" y="202"/>
                  </a:lnTo>
                  <a:lnTo>
                    <a:pt x="106" y="176"/>
                  </a:lnTo>
                  <a:lnTo>
                    <a:pt x="120" y="150"/>
                  </a:lnTo>
                  <a:lnTo>
                    <a:pt x="137" y="129"/>
                  </a:lnTo>
                  <a:lnTo>
                    <a:pt x="158" y="110"/>
                  </a:lnTo>
                  <a:lnTo>
                    <a:pt x="183" y="98"/>
                  </a:lnTo>
                  <a:lnTo>
                    <a:pt x="212" y="89"/>
                  </a:lnTo>
                  <a:lnTo>
                    <a:pt x="243" y="86"/>
                  </a:lnTo>
                  <a:close/>
                  <a:moveTo>
                    <a:pt x="243" y="0"/>
                  </a:moveTo>
                  <a:lnTo>
                    <a:pt x="200" y="3"/>
                  </a:lnTo>
                  <a:lnTo>
                    <a:pt x="161" y="13"/>
                  </a:lnTo>
                  <a:lnTo>
                    <a:pt x="125" y="30"/>
                  </a:lnTo>
                  <a:lnTo>
                    <a:pt x="94" y="51"/>
                  </a:lnTo>
                  <a:lnTo>
                    <a:pt x="66" y="78"/>
                  </a:lnTo>
                  <a:lnTo>
                    <a:pt x="43" y="109"/>
                  </a:lnTo>
                  <a:lnTo>
                    <a:pt x="25" y="143"/>
                  </a:lnTo>
                  <a:lnTo>
                    <a:pt x="11" y="181"/>
                  </a:lnTo>
                  <a:lnTo>
                    <a:pt x="2" y="222"/>
                  </a:lnTo>
                  <a:lnTo>
                    <a:pt x="0" y="266"/>
                  </a:lnTo>
                  <a:lnTo>
                    <a:pt x="2" y="308"/>
                  </a:lnTo>
                  <a:lnTo>
                    <a:pt x="11" y="349"/>
                  </a:lnTo>
                  <a:lnTo>
                    <a:pt x="25" y="387"/>
                  </a:lnTo>
                  <a:lnTo>
                    <a:pt x="43" y="423"/>
                  </a:lnTo>
                  <a:lnTo>
                    <a:pt x="66" y="454"/>
                  </a:lnTo>
                  <a:lnTo>
                    <a:pt x="94" y="479"/>
                  </a:lnTo>
                  <a:lnTo>
                    <a:pt x="125" y="502"/>
                  </a:lnTo>
                  <a:lnTo>
                    <a:pt x="161" y="517"/>
                  </a:lnTo>
                  <a:lnTo>
                    <a:pt x="200" y="527"/>
                  </a:lnTo>
                  <a:lnTo>
                    <a:pt x="243" y="532"/>
                  </a:lnTo>
                  <a:lnTo>
                    <a:pt x="619" y="532"/>
                  </a:lnTo>
                  <a:lnTo>
                    <a:pt x="662" y="527"/>
                  </a:lnTo>
                  <a:lnTo>
                    <a:pt x="700" y="517"/>
                  </a:lnTo>
                  <a:lnTo>
                    <a:pt x="736" y="502"/>
                  </a:lnTo>
                  <a:lnTo>
                    <a:pt x="768" y="479"/>
                  </a:lnTo>
                  <a:lnTo>
                    <a:pt x="795" y="454"/>
                  </a:lnTo>
                  <a:lnTo>
                    <a:pt x="819" y="423"/>
                  </a:lnTo>
                  <a:lnTo>
                    <a:pt x="838" y="387"/>
                  </a:lnTo>
                  <a:lnTo>
                    <a:pt x="852" y="349"/>
                  </a:lnTo>
                  <a:lnTo>
                    <a:pt x="860" y="308"/>
                  </a:lnTo>
                  <a:lnTo>
                    <a:pt x="863" y="266"/>
                  </a:lnTo>
                  <a:lnTo>
                    <a:pt x="860" y="222"/>
                  </a:lnTo>
                  <a:lnTo>
                    <a:pt x="852" y="181"/>
                  </a:lnTo>
                  <a:lnTo>
                    <a:pt x="838" y="143"/>
                  </a:lnTo>
                  <a:lnTo>
                    <a:pt x="819" y="109"/>
                  </a:lnTo>
                  <a:lnTo>
                    <a:pt x="795" y="78"/>
                  </a:lnTo>
                  <a:lnTo>
                    <a:pt x="768" y="51"/>
                  </a:lnTo>
                  <a:lnTo>
                    <a:pt x="736" y="30"/>
                  </a:lnTo>
                  <a:lnTo>
                    <a:pt x="700" y="13"/>
                  </a:lnTo>
                  <a:lnTo>
                    <a:pt x="662" y="3"/>
                  </a:lnTo>
                  <a:lnTo>
                    <a:pt x="619" y="0"/>
                  </a:lnTo>
                  <a:lnTo>
                    <a:pt x="243" y="0"/>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9" name="Freeform 11"/>
            <p:cNvSpPr>
              <a:spLocks/>
            </p:cNvSpPr>
            <p:nvPr/>
          </p:nvSpPr>
          <p:spPr bwMode="auto">
            <a:xfrm>
              <a:off x="9984600" y="4277868"/>
              <a:ext cx="182378" cy="179832"/>
            </a:xfrm>
            <a:custGeom>
              <a:avLst/>
              <a:gdLst>
                <a:gd name="T0" fmla="*/ 93 w 666"/>
                <a:gd name="T1" fmla="*/ 307 h 532"/>
                <a:gd name="T2" fmla="*/ 102 w 666"/>
                <a:gd name="T3" fmla="*/ 339 h 532"/>
                <a:gd name="T4" fmla="*/ 114 w 666"/>
                <a:gd name="T5" fmla="*/ 369 h 532"/>
                <a:gd name="T6" fmla="*/ 133 w 666"/>
                <a:gd name="T7" fmla="*/ 395 h 532"/>
                <a:gd name="T8" fmla="*/ 155 w 666"/>
                <a:gd name="T9" fmla="*/ 416 h 532"/>
                <a:gd name="T10" fmla="*/ 181 w 666"/>
                <a:gd name="T11" fmla="*/ 431 h 532"/>
                <a:gd name="T12" fmla="*/ 212 w 666"/>
                <a:gd name="T13" fmla="*/ 441 h 532"/>
                <a:gd name="T14" fmla="*/ 246 w 666"/>
                <a:gd name="T15" fmla="*/ 444 h 532"/>
                <a:gd name="T16" fmla="*/ 656 w 666"/>
                <a:gd name="T17" fmla="*/ 444 h 532"/>
                <a:gd name="T18" fmla="*/ 601 w 666"/>
                <a:gd name="T19" fmla="*/ 530 h 532"/>
                <a:gd name="T20" fmla="*/ 243 w 666"/>
                <a:gd name="T21" fmla="*/ 532 h 532"/>
                <a:gd name="T22" fmla="*/ 201 w 666"/>
                <a:gd name="T23" fmla="*/ 527 h 532"/>
                <a:gd name="T24" fmla="*/ 161 w 666"/>
                <a:gd name="T25" fmla="*/ 517 h 532"/>
                <a:gd name="T26" fmla="*/ 126 w 666"/>
                <a:gd name="T27" fmla="*/ 502 h 532"/>
                <a:gd name="T28" fmla="*/ 95 w 666"/>
                <a:gd name="T29" fmla="*/ 479 h 532"/>
                <a:gd name="T30" fmla="*/ 66 w 666"/>
                <a:gd name="T31" fmla="*/ 454 h 532"/>
                <a:gd name="T32" fmla="*/ 44 w 666"/>
                <a:gd name="T33" fmla="*/ 423 h 532"/>
                <a:gd name="T34" fmla="*/ 25 w 666"/>
                <a:gd name="T35" fmla="*/ 387 h 532"/>
                <a:gd name="T36" fmla="*/ 11 w 666"/>
                <a:gd name="T37" fmla="*/ 349 h 532"/>
                <a:gd name="T38" fmla="*/ 3 w 666"/>
                <a:gd name="T39" fmla="*/ 308 h 532"/>
                <a:gd name="T40" fmla="*/ 0 w 666"/>
                <a:gd name="T41" fmla="*/ 266 h 532"/>
                <a:gd name="T42" fmla="*/ 3 w 666"/>
                <a:gd name="T43" fmla="*/ 222 h 532"/>
                <a:gd name="T44" fmla="*/ 11 w 666"/>
                <a:gd name="T45" fmla="*/ 181 h 532"/>
                <a:gd name="T46" fmla="*/ 25 w 666"/>
                <a:gd name="T47" fmla="*/ 143 h 532"/>
                <a:gd name="T48" fmla="*/ 44 w 666"/>
                <a:gd name="T49" fmla="*/ 109 h 532"/>
                <a:gd name="T50" fmla="*/ 66 w 666"/>
                <a:gd name="T51" fmla="*/ 78 h 532"/>
                <a:gd name="T52" fmla="*/ 95 w 666"/>
                <a:gd name="T53" fmla="*/ 51 h 532"/>
                <a:gd name="T54" fmla="*/ 126 w 666"/>
                <a:gd name="T55" fmla="*/ 30 h 532"/>
                <a:gd name="T56" fmla="*/ 161 w 666"/>
                <a:gd name="T57" fmla="*/ 13 h 532"/>
                <a:gd name="T58" fmla="*/ 201 w 666"/>
                <a:gd name="T59" fmla="*/ 3 h 532"/>
                <a:gd name="T60" fmla="*/ 243 w 666"/>
                <a:gd name="T61" fmla="*/ 0 h 532"/>
                <a:gd name="T62" fmla="*/ 666 w 666"/>
                <a:gd name="T63" fmla="*/ 0 h 532"/>
                <a:gd name="T64" fmla="*/ 610 w 666"/>
                <a:gd name="T65" fmla="*/ 86 h 532"/>
                <a:gd name="T66" fmla="*/ 246 w 666"/>
                <a:gd name="T67" fmla="*/ 86 h 532"/>
                <a:gd name="T68" fmla="*/ 212 w 666"/>
                <a:gd name="T69" fmla="*/ 89 h 532"/>
                <a:gd name="T70" fmla="*/ 182 w 666"/>
                <a:gd name="T71" fmla="*/ 99 h 532"/>
                <a:gd name="T72" fmla="*/ 155 w 666"/>
                <a:gd name="T73" fmla="*/ 115 h 532"/>
                <a:gd name="T74" fmla="*/ 133 w 666"/>
                <a:gd name="T75" fmla="*/ 136 h 532"/>
                <a:gd name="T76" fmla="*/ 116 w 666"/>
                <a:gd name="T77" fmla="*/ 160 h 532"/>
                <a:gd name="T78" fmla="*/ 102 w 666"/>
                <a:gd name="T79" fmla="*/ 190 h 532"/>
                <a:gd name="T80" fmla="*/ 93 w 666"/>
                <a:gd name="T81" fmla="*/ 221 h 532"/>
                <a:gd name="T82" fmla="*/ 609 w 666"/>
                <a:gd name="T83" fmla="*/ 221 h 532"/>
                <a:gd name="T84" fmla="*/ 553 w 666"/>
                <a:gd name="T85" fmla="*/ 307 h 532"/>
                <a:gd name="T86" fmla="*/ 93 w 666"/>
                <a:gd name="T87" fmla="*/ 30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66" h="532">
                  <a:moveTo>
                    <a:pt x="93" y="307"/>
                  </a:moveTo>
                  <a:lnTo>
                    <a:pt x="102" y="339"/>
                  </a:lnTo>
                  <a:lnTo>
                    <a:pt x="114" y="369"/>
                  </a:lnTo>
                  <a:lnTo>
                    <a:pt x="133" y="395"/>
                  </a:lnTo>
                  <a:lnTo>
                    <a:pt x="155" y="416"/>
                  </a:lnTo>
                  <a:lnTo>
                    <a:pt x="181" y="431"/>
                  </a:lnTo>
                  <a:lnTo>
                    <a:pt x="212" y="441"/>
                  </a:lnTo>
                  <a:lnTo>
                    <a:pt x="246" y="444"/>
                  </a:lnTo>
                  <a:lnTo>
                    <a:pt x="656" y="444"/>
                  </a:lnTo>
                  <a:lnTo>
                    <a:pt x="601" y="530"/>
                  </a:lnTo>
                  <a:lnTo>
                    <a:pt x="243" y="532"/>
                  </a:lnTo>
                  <a:lnTo>
                    <a:pt x="201" y="527"/>
                  </a:lnTo>
                  <a:lnTo>
                    <a:pt x="161" y="517"/>
                  </a:lnTo>
                  <a:lnTo>
                    <a:pt x="126" y="502"/>
                  </a:lnTo>
                  <a:lnTo>
                    <a:pt x="95" y="479"/>
                  </a:lnTo>
                  <a:lnTo>
                    <a:pt x="66" y="454"/>
                  </a:lnTo>
                  <a:lnTo>
                    <a:pt x="44" y="423"/>
                  </a:lnTo>
                  <a:lnTo>
                    <a:pt x="25" y="387"/>
                  </a:lnTo>
                  <a:lnTo>
                    <a:pt x="11" y="349"/>
                  </a:lnTo>
                  <a:lnTo>
                    <a:pt x="3" y="308"/>
                  </a:lnTo>
                  <a:lnTo>
                    <a:pt x="0" y="266"/>
                  </a:lnTo>
                  <a:lnTo>
                    <a:pt x="3" y="222"/>
                  </a:lnTo>
                  <a:lnTo>
                    <a:pt x="11" y="181"/>
                  </a:lnTo>
                  <a:lnTo>
                    <a:pt x="25" y="143"/>
                  </a:lnTo>
                  <a:lnTo>
                    <a:pt x="44" y="109"/>
                  </a:lnTo>
                  <a:lnTo>
                    <a:pt x="66" y="78"/>
                  </a:lnTo>
                  <a:lnTo>
                    <a:pt x="95" y="51"/>
                  </a:lnTo>
                  <a:lnTo>
                    <a:pt x="126" y="30"/>
                  </a:lnTo>
                  <a:lnTo>
                    <a:pt x="161" y="13"/>
                  </a:lnTo>
                  <a:lnTo>
                    <a:pt x="201" y="3"/>
                  </a:lnTo>
                  <a:lnTo>
                    <a:pt x="243" y="0"/>
                  </a:lnTo>
                  <a:lnTo>
                    <a:pt x="666" y="0"/>
                  </a:lnTo>
                  <a:lnTo>
                    <a:pt x="610" y="86"/>
                  </a:lnTo>
                  <a:lnTo>
                    <a:pt x="246" y="86"/>
                  </a:lnTo>
                  <a:lnTo>
                    <a:pt x="212" y="89"/>
                  </a:lnTo>
                  <a:lnTo>
                    <a:pt x="182" y="99"/>
                  </a:lnTo>
                  <a:lnTo>
                    <a:pt x="155" y="115"/>
                  </a:lnTo>
                  <a:lnTo>
                    <a:pt x="133" y="136"/>
                  </a:lnTo>
                  <a:lnTo>
                    <a:pt x="116" y="160"/>
                  </a:lnTo>
                  <a:lnTo>
                    <a:pt x="102" y="190"/>
                  </a:lnTo>
                  <a:lnTo>
                    <a:pt x="93" y="221"/>
                  </a:lnTo>
                  <a:lnTo>
                    <a:pt x="609" y="221"/>
                  </a:lnTo>
                  <a:lnTo>
                    <a:pt x="553" y="307"/>
                  </a:lnTo>
                  <a:lnTo>
                    <a:pt x="93" y="30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0" name="Freeform 12"/>
            <p:cNvSpPr>
              <a:spLocks/>
            </p:cNvSpPr>
            <p:nvPr/>
          </p:nvSpPr>
          <p:spPr bwMode="auto">
            <a:xfrm>
              <a:off x="9297809" y="4277868"/>
              <a:ext cx="165126" cy="179832"/>
            </a:xfrm>
            <a:custGeom>
              <a:avLst/>
              <a:gdLst>
                <a:gd name="T0" fmla="*/ 442 w 603"/>
                <a:gd name="T1" fmla="*/ 315 h 532"/>
                <a:gd name="T2" fmla="*/ 479 w 603"/>
                <a:gd name="T3" fmla="*/ 311 h 532"/>
                <a:gd name="T4" fmla="*/ 512 w 603"/>
                <a:gd name="T5" fmla="*/ 300 h 532"/>
                <a:gd name="T6" fmla="*/ 541 w 603"/>
                <a:gd name="T7" fmla="*/ 280 h 532"/>
                <a:gd name="T8" fmla="*/ 565 w 603"/>
                <a:gd name="T9" fmla="*/ 256 h 532"/>
                <a:gd name="T10" fmla="*/ 584 w 603"/>
                <a:gd name="T11" fmla="*/ 226 h 532"/>
                <a:gd name="T12" fmla="*/ 596 w 603"/>
                <a:gd name="T13" fmla="*/ 194 h 532"/>
                <a:gd name="T14" fmla="*/ 601 w 603"/>
                <a:gd name="T15" fmla="*/ 157 h 532"/>
                <a:gd name="T16" fmla="*/ 596 w 603"/>
                <a:gd name="T17" fmla="*/ 122 h 532"/>
                <a:gd name="T18" fmla="*/ 584 w 603"/>
                <a:gd name="T19" fmla="*/ 88 h 532"/>
                <a:gd name="T20" fmla="*/ 565 w 603"/>
                <a:gd name="T21" fmla="*/ 60 h 532"/>
                <a:gd name="T22" fmla="*/ 541 w 603"/>
                <a:gd name="T23" fmla="*/ 34 h 532"/>
                <a:gd name="T24" fmla="*/ 512 w 603"/>
                <a:gd name="T25" fmla="*/ 16 h 532"/>
                <a:gd name="T26" fmla="*/ 479 w 603"/>
                <a:gd name="T27" fmla="*/ 5 h 532"/>
                <a:gd name="T28" fmla="*/ 442 w 603"/>
                <a:gd name="T29" fmla="*/ 0 h 532"/>
                <a:gd name="T30" fmla="*/ 0 w 603"/>
                <a:gd name="T31" fmla="*/ 0 h 532"/>
                <a:gd name="T32" fmla="*/ 0 w 603"/>
                <a:gd name="T33" fmla="*/ 532 h 532"/>
                <a:gd name="T34" fmla="*/ 98 w 603"/>
                <a:gd name="T35" fmla="*/ 532 h 532"/>
                <a:gd name="T36" fmla="*/ 98 w 603"/>
                <a:gd name="T37" fmla="*/ 86 h 532"/>
                <a:gd name="T38" fmla="*/ 442 w 603"/>
                <a:gd name="T39" fmla="*/ 86 h 532"/>
                <a:gd name="T40" fmla="*/ 465 w 603"/>
                <a:gd name="T41" fmla="*/ 91 h 532"/>
                <a:gd name="T42" fmla="*/ 485 w 603"/>
                <a:gd name="T43" fmla="*/ 101 h 532"/>
                <a:gd name="T44" fmla="*/ 500 w 603"/>
                <a:gd name="T45" fmla="*/ 116 h 532"/>
                <a:gd name="T46" fmla="*/ 510 w 603"/>
                <a:gd name="T47" fmla="*/ 135 h 532"/>
                <a:gd name="T48" fmla="*/ 513 w 603"/>
                <a:gd name="T49" fmla="*/ 157 h 532"/>
                <a:gd name="T50" fmla="*/ 510 w 603"/>
                <a:gd name="T51" fmla="*/ 180 h 532"/>
                <a:gd name="T52" fmla="*/ 500 w 603"/>
                <a:gd name="T53" fmla="*/ 200 h 532"/>
                <a:gd name="T54" fmla="*/ 485 w 603"/>
                <a:gd name="T55" fmla="*/ 215 h 532"/>
                <a:gd name="T56" fmla="*/ 465 w 603"/>
                <a:gd name="T57" fmla="*/ 225 h 532"/>
                <a:gd name="T58" fmla="*/ 442 w 603"/>
                <a:gd name="T59" fmla="*/ 229 h 532"/>
                <a:gd name="T60" fmla="*/ 165 w 603"/>
                <a:gd name="T61" fmla="*/ 229 h 532"/>
                <a:gd name="T62" fmla="*/ 478 w 603"/>
                <a:gd name="T63" fmla="*/ 530 h 532"/>
                <a:gd name="T64" fmla="*/ 603 w 603"/>
                <a:gd name="T65" fmla="*/ 530 h 532"/>
                <a:gd name="T66" fmla="*/ 380 w 603"/>
                <a:gd name="T67" fmla="*/ 315 h 532"/>
                <a:gd name="T68" fmla="*/ 442 w 603"/>
                <a:gd name="T69" fmla="*/ 315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3" h="532">
                  <a:moveTo>
                    <a:pt x="442" y="315"/>
                  </a:moveTo>
                  <a:lnTo>
                    <a:pt x="479" y="311"/>
                  </a:lnTo>
                  <a:lnTo>
                    <a:pt x="512" y="300"/>
                  </a:lnTo>
                  <a:lnTo>
                    <a:pt x="541" y="280"/>
                  </a:lnTo>
                  <a:lnTo>
                    <a:pt x="565" y="256"/>
                  </a:lnTo>
                  <a:lnTo>
                    <a:pt x="584" y="226"/>
                  </a:lnTo>
                  <a:lnTo>
                    <a:pt x="596" y="194"/>
                  </a:lnTo>
                  <a:lnTo>
                    <a:pt x="601" y="157"/>
                  </a:lnTo>
                  <a:lnTo>
                    <a:pt x="596" y="122"/>
                  </a:lnTo>
                  <a:lnTo>
                    <a:pt x="584" y="88"/>
                  </a:lnTo>
                  <a:lnTo>
                    <a:pt x="565" y="60"/>
                  </a:lnTo>
                  <a:lnTo>
                    <a:pt x="541" y="34"/>
                  </a:lnTo>
                  <a:lnTo>
                    <a:pt x="512" y="16"/>
                  </a:lnTo>
                  <a:lnTo>
                    <a:pt x="479" y="5"/>
                  </a:lnTo>
                  <a:lnTo>
                    <a:pt x="442" y="0"/>
                  </a:lnTo>
                  <a:lnTo>
                    <a:pt x="0" y="0"/>
                  </a:lnTo>
                  <a:lnTo>
                    <a:pt x="0" y="532"/>
                  </a:lnTo>
                  <a:lnTo>
                    <a:pt x="98" y="532"/>
                  </a:lnTo>
                  <a:lnTo>
                    <a:pt x="98" y="86"/>
                  </a:lnTo>
                  <a:lnTo>
                    <a:pt x="442" y="86"/>
                  </a:lnTo>
                  <a:lnTo>
                    <a:pt x="465" y="91"/>
                  </a:lnTo>
                  <a:lnTo>
                    <a:pt x="485" y="101"/>
                  </a:lnTo>
                  <a:lnTo>
                    <a:pt x="500" y="116"/>
                  </a:lnTo>
                  <a:lnTo>
                    <a:pt x="510" y="135"/>
                  </a:lnTo>
                  <a:lnTo>
                    <a:pt x="513" y="157"/>
                  </a:lnTo>
                  <a:lnTo>
                    <a:pt x="510" y="180"/>
                  </a:lnTo>
                  <a:lnTo>
                    <a:pt x="500" y="200"/>
                  </a:lnTo>
                  <a:lnTo>
                    <a:pt x="485" y="215"/>
                  </a:lnTo>
                  <a:lnTo>
                    <a:pt x="465" y="225"/>
                  </a:lnTo>
                  <a:lnTo>
                    <a:pt x="442" y="229"/>
                  </a:lnTo>
                  <a:lnTo>
                    <a:pt x="165" y="229"/>
                  </a:lnTo>
                  <a:lnTo>
                    <a:pt x="478" y="530"/>
                  </a:lnTo>
                  <a:lnTo>
                    <a:pt x="603" y="530"/>
                  </a:lnTo>
                  <a:lnTo>
                    <a:pt x="380" y="315"/>
                  </a:lnTo>
                  <a:lnTo>
                    <a:pt x="442" y="315"/>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1" name="Freeform 13"/>
            <p:cNvSpPr>
              <a:spLocks/>
            </p:cNvSpPr>
            <p:nvPr/>
          </p:nvSpPr>
          <p:spPr bwMode="auto">
            <a:xfrm>
              <a:off x="10177658" y="4274820"/>
              <a:ext cx="27932" cy="34544"/>
            </a:xfrm>
            <a:custGeom>
              <a:avLst/>
              <a:gdLst>
                <a:gd name="T0" fmla="*/ 51 w 102"/>
                <a:gd name="T1" fmla="*/ 8 h 100"/>
                <a:gd name="T2" fmla="*/ 67 w 102"/>
                <a:gd name="T3" fmla="*/ 11 h 100"/>
                <a:gd name="T4" fmla="*/ 79 w 102"/>
                <a:gd name="T5" fmla="*/ 20 h 100"/>
                <a:gd name="T6" fmla="*/ 88 w 102"/>
                <a:gd name="T7" fmla="*/ 34 h 100"/>
                <a:gd name="T8" fmla="*/ 92 w 102"/>
                <a:gd name="T9" fmla="*/ 49 h 100"/>
                <a:gd name="T10" fmla="*/ 88 w 102"/>
                <a:gd name="T11" fmla="*/ 66 h 100"/>
                <a:gd name="T12" fmla="*/ 79 w 102"/>
                <a:gd name="T13" fmla="*/ 79 h 100"/>
                <a:gd name="T14" fmla="*/ 67 w 102"/>
                <a:gd name="T15" fmla="*/ 89 h 100"/>
                <a:gd name="T16" fmla="*/ 51 w 102"/>
                <a:gd name="T17" fmla="*/ 92 h 100"/>
                <a:gd name="T18" fmla="*/ 35 w 102"/>
                <a:gd name="T19" fmla="*/ 89 h 100"/>
                <a:gd name="T20" fmla="*/ 21 w 102"/>
                <a:gd name="T21" fmla="*/ 79 h 100"/>
                <a:gd name="T22" fmla="*/ 13 w 102"/>
                <a:gd name="T23" fmla="*/ 66 h 100"/>
                <a:gd name="T24" fmla="*/ 10 w 102"/>
                <a:gd name="T25" fmla="*/ 49 h 100"/>
                <a:gd name="T26" fmla="*/ 13 w 102"/>
                <a:gd name="T27" fmla="*/ 34 h 100"/>
                <a:gd name="T28" fmla="*/ 21 w 102"/>
                <a:gd name="T29" fmla="*/ 20 h 100"/>
                <a:gd name="T30" fmla="*/ 35 w 102"/>
                <a:gd name="T31" fmla="*/ 11 h 100"/>
                <a:gd name="T32" fmla="*/ 51 w 102"/>
                <a:gd name="T33" fmla="*/ 8 h 100"/>
                <a:gd name="T34" fmla="*/ 51 w 102"/>
                <a:gd name="T35" fmla="*/ 0 h 100"/>
                <a:gd name="T36" fmla="*/ 35 w 102"/>
                <a:gd name="T37" fmla="*/ 3 h 100"/>
                <a:gd name="T38" fmla="*/ 21 w 102"/>
                <a:gd name="T39" fmla="*/ 10 h 100"/>
                <a:gd name="T40" fmla="*/ 10 w 102"/>
                <a:gd name="T41" fmla="*/ 20 h 100"/>
                <a:gd name="T42" fmla="*/ 3 w 102"/>
                <a:gd name="T43" fmla="*/ 34 h 100"/>
                <a:gd name="T44" fmla="*/ 0 w 102"/>
                <a:gd name="T45" fmla="*/ 49 h 100"/>
                <a:gd name="T46" fmla="*/ 3 w 102"/>
                <a:gd name="T47" fmla="*/ 66 h 100"/>
                <a:gd name="T48" fmla="*/ 10 w 102"/>
                <a:gd name="T49" fmla="*/ 80 h 100"/>
                <a:gd name="T50" fmla="*/ 21 w 102"/>
                <a:gd name="T51" fmla="*/ 90 h 100"/>
                <a:gd name="T52" fmla="*/ 35 w 102"/>
                <a:gd name="T53" fmla="*/ 97 h 100"/>
                <a:gd name="T54" fmla="*/ 51 w 102"/>
                <a:gd name="T55" fmla="*/ 100 h 100"/>
                <a:gd name="T56" fmla="*/ 67 w 102"/>
                <a:gd name="T57" fmla="*/ 97 h 100"/>
                <a:gd name="T58" fmla="*/ 81 w 102"/>
                <a:gd name="T59" fmla="*/ 90 h 100"/>
                <a:gd name="T60" fmla="*/ 92 w 102"/>
                <a:gd name="T61" fmla="*/ 80 h 100"/>
                <a:gd name="T62" fmla="*/ 99 w 102"/>
                <a:gd name="T63" fmla="*/ 66 h 100"/>
                <a:gd name="T64" fmla="*/ 102 w 102"/>
                <a:gd name="T65" fmla="*/ 49 h 100"/>
                <a:gd name="T66" fmla="*/ 99 w 102"/>
                <a:gd name="T67" fmla="*/ 34 h 100"/>
                <a:gd name="T68" fmla="*/ 92 w 102"/>
                <a:gd name="T69" fmla="*/ 20 h 100"/>
                <a:gd name="T70" fmla="*/ 81 w 102"/>
                <a:gd name="T71" fmla="*/ 10 h 100"/>
                <a:gd name="T72" fmla="*/ 67 w 102"/>
                <a:gd name="T73" fmla="*/ 3 h 100"/>
                <a:gd name="T74" fmla="*/ 51 w 102"/>
                <a:gd name="T75" fmla="*/ 0 h 100"/>
                <a:gd name="T76" fmla="*/ 51 w 102"/>
                <a:gd name="T77" fmla="*/ 8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 h="100">
                  <a:moveTo>
                    <a:pt x="51" y="8"/>
                  </a:moveTo>
                  <a:lnTo>
                    <a:pt x="67" y="11"/>
                  </a:lnTo>
                  <a:lnTo>
                    <a:pt x="79" y="20"/>
                  </a:lnTo>
                  <a:lnTo>
                    <a:pt x="88" y="34"/>
                  </a:lnTo>
                  <a:lnTo>
                    <a:pt x="92" y="49"/>
                  </a:lnTo>
                  <a:lnTo>
                    <a:pt x="88" y="66"/>
                  </a:lnTo>
                  <a:lnTo>
                    <a:pt x="79" y="79"/>
                  </a:lnTo>
                  <a:lnTo>
                    <a:pt x="67" y="89"/>
                  </a:lnTo>
                  <a:lnTo>
                    <a:pt x="51" y="92"/>
                  </a:lnTo>
                  <a:lnTo>
                    <a:pt x="35" y="89"/>
                  </a:lnTo>
                  <a:lnTo>
                    <a:pt x="21" y="79"/>
                  </a:lnTo>
                  <a:lnTo>
                    <a:pt x="13" y="66"/>
                  </a:lnTo>
                  <a:lnTo>
                    <a:pt x="10" y="49"/>
                  </a:lnTo>
                  <a:lnTo>
                    <a:pt x="13" y="34"/>
                  </a:lnTo>
                  <a:lnTo>
                    <a:pt x="21" y="20"/>
                  </a:lnTo>
                  <a:lnTo>
                    <a:pt x="35" y="11"/>
                  </a:lnTo>
                  <a:lnTo>
                    <a:pt x="51" y="8"/>
                  </a:lnTo>
                  <a:lnTo>
                    <a:pt x="51" y="0"/>
                  </a:lnTo>
                  <a:lnTo>
                    <a:pt x="35" y="3"/>
                  </a:lnTo>
                  <a:lnTo>
                    <a:pt x="21" y="10"/>
                  </a:lnTo>
                  <a:lnTo>
                    <a:pt x="10" y="20"/>
                  </a:lnTo>
                  <a:lnTo>
                    <a:pt x="3" y="34"/>
                  </a:lnTo>
                  <a:lnTo>
                    <a:pt x="0" y="49"/>
                  </a:lnTo>
                  <a:lnTo>
                    <a:pt x="3" y="66"/>
                  </a:lnTo>
                  <a:lnTo>
                    <a:pt x="10" y="80"/>
                  </a:lnTo>
                  <a:lnTo>
                    <a:pt x="21" y="90"/>
                  </a:lnTo>
                  <a:lnTo>
                    <a:pt x="35" y="97"/>
                  </a:lnTo>
                  <a:lnTo>
                    <a:pt x="51" y="100"/>
                  </a:lnTo>
                  <a:lnTo>
                    <a:pt x="67" y="97"/>
                  </a:lnTo>
                  <a:lnTo>
                    <a:pt x="81" y="90"/>
                  </a:lnTo>
                  <a:lnTo>
                    <a:pt x="92" y="80"/>
                  </a:lnTo>
                  <a:lnTo>
                    <a:pt x="99" y="66"/>
                  </a:lnTo>
                  <a:lnTo>
                    <a:pt x="102" y="49"/>
                  </a:lnTo>
                  <a:lnTo>
                    <a:pt x="99" y="34"/>
                  </a:lnTo>
                  <a:lnTo>
                    <a:pt x="92" y="20"/>
                  </a:lnTo>
                  <a:lnTo>
                    <a:pt x="81" y="10"/>
                  </a:lnTo>
                  <a:lnTo>
                    <a:pt x="67" y="3"/>
                  </a:lnTo>
                  <a:lnTo>
                    <a:pt x="51" y="0"/>
                  </a:lnTo>
                  <a:lnTo>
                    <a:pt x="51" y="8"/>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2" name="Freeform 14"/>
            <p:cNvSpPr>
              <a:spLocks/>
            </p:cNvSpPr>
            <p:nvPr/>
          </p:nvSpPr>
          <p:spPr bwMode="auto">
            <a:xfrm>
              <a:off x="10185873" y="4281932"/>
              <a:ext cx="12323" cy="20320"/>
            </a:xfrm>
            <a:custGeom>
              <a:avLst/>
              <a:gdLst>
                <a:gd name="T0" fmla="*/ 9 w 44"/>
                <a:gd name="T1" fmla="*/ 7 h 58"/>
                <a:gd name="T2" fmla="*/ 21 w 44"/>
                <a:gd name="T3" fmla="*/ 7 h 58"/>
                <a:gd name="T4" fmla="*/ 24 w 44"/>
                <a:gd name="T5" fmla="*/ 7 h 58"/>
                <a:gd name="T6" fmla="*/ 27 w 44"/>
                <a:gd name="T7" fmla="*/ 8 h 58"/>
                <a:gd name="T8" fmla="*/ 30 w 44"/>
                <a:gd name="T9" fmla="*/ 8 h 58"/>
                <a:gd name="T10" fmla="*/ 31 w 44"/>
                <a:gd name="T11" fmla="*/ 10 h 58"/>
                <a:gd name="T12" fmla="*/ 33 w 44"/>
                <a:gd name="T13" fmla="*/ 13 h 58"/>
                <a:gd name="T14" fmla="*/ 34 w 44"/>
                <a:gd name="T15" fmla="*/ 16 h 58"/>
                <a:gd name="T16" fmla="*/ 33 w 44"/>
                <a:gd name="T17" fmla="*/ 20 h 58"/>
                <a:gd name="T18" fmla="*/ 31 w 44"/>
                <a:gd name="T19" fmla="*/ 23 h 58"/>
                <a:gd name="T20" fmla="*/ 30 w 44"/>
                <a:gd name="T21" fmla="*/ 24 h 58"/>
                <a:gd name="T22" fmla="*/ 27 w 44"/>
                <a:gd name="T23" fmla="*/ 25 h 58"/>
                <a:gd name="T24" fmla="*/ 23 w 44"/>
                <a:gd name="T25" fmla="*/ 25 h 58"/>
                <a:gd name="T26" fmla="*/ 20 w 44"/>
                <a:gd name="T27" fmla="*/ 25 h 58"/>
                <a:gd name="T28" fmla="*/ 9 w 44"/>
                <a:gd name="T29" fmla="*/ 25 h 58"/>
                <a:gd name="T30" fmla="*/ 9 w 44"/>
                <a:gd name="T31" fmla="*/ 32 h 58"/>
                <a:gd name="T32" fmla="*/ 20 w 44"/>
                <a:gd name="T33" fmla="*/ 32 h 58"/>
                <a:gd name="T34" fmla="*/ 34 w 44"/>
                <a:gd name="T35" fmla="*/ 58 h 58"/>
                <a:gd name="T36" fmla="*/ 44 w 44"/>
                <a:gd name="T37" fmla="*/ 58 h 58"/>
                <a:gd name="T38" fmla="*/ 29 w 44"/>
                <a:gd name="T39" fmla="*/ 32 h 58"/>
                <a:gd name="T40" fmla="*/ 31 w 44"/>
                <a:gd name="T41" fmla="*/ 31 h 58"/>
                <a:gd name="T42" fmla="*/ 36 w 44"/>
                <a:gd name="T43" fmla="*/ 30 h 58"/>
                <a:gd name="T44" fmla="*/ 38 w 44"/>
                <a:gd name="T45" fmla="*/ 28 h 58"/>
                <a:gd name="T46" fmla="*/ 41 w 44"/>
                <a:gd name="T47" fmla="*/ 25 h 58"/>
                <a:gd name="T48" fmla="*/ 43 w 44"/>
                <a:gd name="T49" fmla="*/ 21 h 58"/>
                <a:gd name="T50" fmla="*/ 43 w 44"/>
                <a:gd name="T51" fmla="*/ 17 h 58"/>
                <a:gd name="T52" fmla="*/ 43 w 44"/>
                <a:gd name="T53" fmla="*/ 11 h 58"/>
                <a:gd name="T54" fmla="*/ 41 w 44"/>
                <a:gd name="T55" fmla="*/ 7 h 58"/>
                <a:gd name="T56" fmla="*/ 38 w 44"/>
                <a:gd name="T57" fmla="*/ 4 h 58"/>
                <a:gd name="T58" fmla="*/ 34 w 44"/>
                <a:gd name="T59" fmla="*/ 1 h 58"/>
                <a:gd name="T60" fmla="*/ 29 w 44"/>
                <a:gd name="T61" fmla="*/ 0 h 58"/>
                <a:gd name="T62" fmla="*/ 23 w 44"/>
                <a:gd name="T63" fmla="*/ 0 h 58"/>
                <a:gd name="T64" fmla="*/ 0 w 44"/>
                <a:gd name="T65" fmla="*/ 0 h 58"/>
                <a:gd name="T66" fmla="*/ 0 w 44"/>
                <a:gd name="T67" fmla="*/ 58 h 58"/>
                <a:gd name="T68" fmla="*/ 9 w 44"/>
                <a:gd name="T69" fmla="*/ 58 h 58"/>
                <a:gd name="T70" fmla="*/ 9 w 44"/>
                <a:gd name="T71" fmla="*/ 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 h="58">
                  <a:moveTo>
                    <a:pt x="9" y="7"/>
                  </a:moveTo>
                  <a:lnTo>
                    <a:pt x="21" y="7"/>
                  </a:lnTo>
                  <a:lnTo>
                    <a:pt x="24" y="7"/>
                  </a:lnTo>
                  <a:lnTo>
                    <a:pt x="27" y="8"/>
                  </a:lnTo>
                  <a:lnTo>
                    <a:pt x="30" y="8"/>
                  </a:lnTo>
                  <a:lnTo>
                    <a:pt x="31" y="10"/>
                  </a:lnTo>
                  <a:lnTo>
                    <a:pt x="33" y="13"/>
                  </a:lnTo>
                  <a:lnTo>
                    <a:pt x="34" y="16"/>
                  </a:lnTo>
                  <a:lnTo>
                    <a:pt x="33" y="20"/>
                  </a:lnTo>
                  <a:lnTo>
                    <a:pt x="31" y="23"/>
                  </a:lnTo>
                  <a:lnTo>
                    <a:pt x="30" y="24"/>
                  </a:lnTo>
                  <a:lnTo>
                    <a:pt x="27" y="25"/>
                  </a:lnTo>
                  <a:lnTo>
                    <a:pt x="23" y="25"/>
                  </a:lnTo>
                  <a:lnTo>
                    <a:pt x="20" y="25"/>
                  </a:lnTo>
                  <a:lnTo>
                    <a:pt x="9" y="25"/>
                  </a:lnTo>
                  <a:lnTo>
                    <a:pt x="9" y="32"/>
                  </a:lnTo>
                  <a:lnTo>
                    <a:pt x="20" y="32"/>
                  </a:lnTo>
                  <a:lnTo>
                    <a:pt x="34" y="58"/>
                  </a:lnTo>
                  <a:lnTo>
                    <a:pt x="44" y="58"/>
                  </a:lnTo>
                  <a:lnTo>
                    <a:pt x="29" y="32"/>
                  </a:lnTo>
                  <a:lnTo>
                    <a:pt x="31" y="31"/>
                  </a:lnTo>
                  <a:lnTo>
                    <a:pt x="36" y="30"/>
                  </a:lnTo>
                  <a:lnTo>
                    <a:pt x="38" y="28"/>
                  </a:lnTo>
                  <a:lnTo>
                    <a:pt x="41" y="25"/>
                  </a:lnTo>
                  <a:lnTo>
                    <a:pt x="43" y="21"/>
                  </a:lnTo>
                  <a:lnTo>
                    <a:pt x="43" y="17"/>
                  </a:lnTo>
                  <a:lnTo>
                    <a:pt x="43" y="11"/>
                  </a:lnTo>
                  <a:lnTo>
                    <a:pt x="41" y="7"/>
                  </a:lnTo>
                  <a:lnTo>
                    <a:pt x="38" y="4"/>
                  </a:lnTo>
                  <a:lnTo>
                    <a:pt x="34" y="1"/>
                  </a:lnTo>
                  <a:lnTo>
                    <a:pt x="29" y="0"/>
                  </a:lnTo>
                  <a:lnTo>
                    <a:pt x="23" y="0"/>
                  </a:lnTo>
                  <a:lnTo>
                    <a:pt x="0" y="0"/>
                  </a:lnTo>
                  <a:lnTo>
                    <a:pt x="0" y="58"/>
                  </a:lnTo>
                  <a:lnTo>
                    <a:pt x="9" y="58"/>
                  </a:lnTo>
                  <a:lnTo>
                    <a:pt x="9" y="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143" name="Freeform 14"/>
          <p:cNvSpPr>
            <a:spLocks noChangeAspect="1" noEditPoints="1"/>
          </p:cNvSpPr>
          <p:nvPr/>
        </p:nvSpPr>
        <p:spPr bwMode="black">
          <a:xfrm>
            <a:off x="6073621" y="4645425"/>
            <a:ext cx="1057400" cy="241389"/>
          </a:xfrm>
          <a:custGeom>
            <a:avLst/>
            <a:gdLst>
              <a:gd name="T0" fmla="*/ 1244 w 1347"/>
              <a:gd name="T1" fmla="*/ 73 h 305"/>
              <a:gd name="T2" fmla="*/ 1221 w 1347"/>
              <a:gd name="T3" fmla="*/ 211 h 305"/>
              <a:gd name="T4" fmla="*/ 1331 w 1347"/>
              <a:gd name="T5" fmla="*/ 200 h 305"/>
              <a:gd name="T6" fmla="*/ 1340 w 1347"/>
              <a:gd name="T7" fmla="*/ 159 h 305"/>
              <a:gd name="T8" fmla="*/ 1275 w 1347"/>
              <a:gd name="T9" fmla="*/ 94 h 305"/>
              <a:gd name="T10" fmla="*/ 1147 w 1347"/>
              <a:gd name="T11" fmla="*/ 234 h 305"/>
              <a:gd name="T12" fmla="*/ 1111 w 1347"/>
              <a:gd name="T13" fmla="*/ 73 h 305"/>
              <a:gd name="T14" fmla="*/ 1183 w 1347"/>
              <a:gd name="T15" fmla="*/ 98 h 305"/>
              <a:gd name="T16" fmla="*/ 1114 w 1347"/>
              <a:gd name="T17" fmla="*/ 192 h 305"/>
              <a:gd name="T18" fmla="*/ 1191 w 1347"/>
              <a:gd name="T19" fmla="*/ 223 h 305"/>
              <a:gd name="T20" fmla="*/ 1038 w 1347"/>
              <a:gd name="T21" fmla="*/ 98 h 305"/>
              <a:gd name="T22" fmla="*/ 999 w 1347"/>
              <a:gd name="T23" fmla="*/ 228 h 305"/>
              <a:gd name="T24" fmla="*/ 968 w 1347"/>
              <a:gd name="T25" fmla="*/ 70 h 305"/>
              <a:gd name="T26" fmla="*/ 1042 w 1347"/>
              <a:gd name="T27" fmla="*/ 69 h 305"/>
              <a:gd name="T28" fmla="*/ 896 w 1347"/>
              <a:gd name="T29" fmla="*/ 73 h 305"/>
              <a:gd name="T30" fmla="*/ 788 w 1347"/>
              <a:gd name="T31" fmla="*/ 151 h 305"/>
              <a:gd name="T32" fmla="*/ 896 w 1347"/>
              <a:gd name="T33" fmla="*/ 228 h 305"/>
              <a:gd name="T34" fmla="*/ 893 w 1347"/>
              <a:gd name="T35" fmla="*/ 192 h 305"/>
              <a:gd name="T36" fmla="*/ 863 w 1347"/>
              <a:gd name="T37" fmla="*/ 95 h 305"/>
              <a:gd name="T38" fmla="*/ 800 w 1347"/>
              <a:gd name="T39" fmla="*/ 29 h 305"/>
              <a:gd name="T40" fmla="*/ 762 w 1347"/>
              <a:gd name="T41" fmla="*/ 36 h 305"/>
              <a:gd name="T42" fmla="*/ 782 w 1347"/>
              <a:gd name="T43" fmla="*/ 95 h 305"/>
              <a:gd name="T44" fmla="*/ 699 w 1347"/>
              <a:gd name="T45" fmla="*/ 288 h 305"/>
              <a:gd name="T46" fmla="*/ 628 w 1347"/>
              <a:gd name="T47" fmla="*/ 296 h 305"/>
              <a:gd name="T48" fmla="*/ 665 w 1347"/>
              <a:gd name="T49" fmla="*/ 275 h 305"/>
              <a:gd name="T50" fmla="*/ 688 w 1347"/>
              <a:gd name="T51" fmla="*/ 98 h 305"/>
              <a:gd name="T52" fmla="*/ 717 w 1347"/>
              <a:gd name="T53" fmla="*/ 63 h 305"/>
              <a:gd name="T54" fmla="*/ 808 w 1347"/>
              <a:gd name="T55" fmla="*/ 8 h 305"/>
              <a:gd name="T56" fmla="*/ 538 w 1347"/>
              <a:gd name="T57" fmla="*/ 216 h 305"/>
              <a:gd name="T58" fmla="*/ 602 w 1347"/>
              <a:gd name="T59" fmla="*/ 208 h 305"/>
              <a:gd name="T60" fmla="*/ 541 w 1347"/>
              <a:gd name="T61" fmla="*/ 116 h 305"/>
              <a:gd name="T62" fmla="*/ 656 w 1347"/>
              <a:gd name="T63" fmla="*/ 85 h 305"/>
              <a:gd name="T64" fmla="*/ 574 w 1347"/>
              <a:gd name="T65" fmla="*/ 112 h 305"/>
              <a:gd name="T66" fmla="*/ 125 w 1347"/>
              <a:gd name="T67" fmla="*/ 184 h 305"/>
              <a:gd name="T68" fmla="*/ 9 w 1347"/>
              <a:gd name="T69" fmla="*/ 192 h 305"/>
              <a:gd name="T70" fmla="*/ 92 w 1347"/>
              <a:gd name="T71" fmla="*/ 187 h 305"/>
              <a:gd name="T72" fmla="*/ 63 w 1347"/>
              <a:gd name="T73" fmla="*/ 66 h 305"/>
              <a:gd name="T74" fmla="*/ 108 w 1347"/>
              <a:gd name="T75" fmla="*/ 106 h 305"/>
              <a:gd name="T76" fmla="*/ 75 w 1347"/>
              <a:gd name="T77" fmla="*/ 136 h 305"/>
              <a:gd name="T78" fmla="*/ 450 w 1347"/>
              <a:gd name="T79" fmla="*/ 67 h 305"/>
              <a:gd name="T80" fmla="*/ 378 w 1347"/>
              <a:gd name="T81" fmla="*/ 184 h 305"/>
              <a:gd name="T82" fmla="*/ 509 w 1347"/>
              <a:gd name="T83" fmla="*/ 219 h 305"/>
              <a:gd name="T84" fmla="*/ 409 w 1347"/>
              <a:gd name="T85" fmla="*/ 159 h 305"/>
              <a:gd name="T86" fmla="*/ 418 w 1347"/>
              <a:gd name="T87" fmla="*/ 109 h 305"/>
              <a:gd name="T88" fmla="*/ 344 w 1347"/>
              <a:gd name="T89" fmla="*/ 7 h 305"/>
              <a:gd name="T90" fmla="*/ 311 w 1347"/>
              <a:gd name="T91" fmla="*/ 7 h 305"/>
              <a:gd name="T92" fmla="*/ 277 w 1347"/>
              <a:gd name="T93" fmla="*/ 127 h 305"/>
              <a:gd name="T94" fmla="*/ 153 w 1347"/>
              <a:gd name="T95" fmla="*/ 85 h 305"/>
              <a:gd name="T96" fmla="*/ 236 w 1347"/>
              <a:gd name="T97" fmla="*/ 102 h 305"/>
              <a:gd name="T98" fmla="*/ 185 w 1347"/>
              <a:gd name="T99" fmla="*/ 131 h 305"/>
              <a:gd name="T100" fmla="*/ 162 w 1347"/>
              <a:gd name="T101" fmla="*/ 222 h 305"/>
              <a:gd name="T102" fmla="*/ 275 w 1347"/>
              <a:gd name="T103" fmla="*/ 225 h 305"/>
              <a:gd name="T104" fmla="*/ 180 w 1347"/>
              <a:gd name="T105" fmla="*/ 195 h 305"/>
              <a:gd name="T106" fmla="*/ 244 w 1347"/>
              <a:gd name="T107" fmla="*/ 20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7" h="305">
                <a:moveTo>
                  <a:pt x="1340" y="112"/>
                </a:moveTo>
                <a:cubicBezTo>
                  <a:pt x="1338" y="102"/>
                  <a:pt x="1331" y="92"/>
                  <a:pt x="1327" y="88"/>
                </a:cubicBezTo>
                <a:cubicBezTo>
                  <a:pt x="1320" y="81"/>
                  <a:pt x="1314" y="76"/>
                  <a:pt x="1307" y="73"/>
                </a:cubicBezTo>
                <a:cubicBezTo>
                  <a:pt x="1299" y="69"/>
                  <a:pt x="1289" y="67"/>
                  <a:pt x="1278" y="67"/>
                </a:cubicBezTo>
                <a:cubicBezTo>
                  <a:pt x="1265" y="67"/>
                  <a:pt x="1253" y="69"/>
                  <a:pt x="1244" y="73"/>
                </a:cubicBezTo>
                <a:cubicBezTo>
                  <a:pt x="1234" y="78"/>
                  <a:pt x="1226" y="84"/>
                  <a:pt x="1220" y="92"/>
                </a:cubicBezTo>
                <a:cubicBezTo>
                  <a:pt x="1214" y="99"/>
                  <a:pt x="1209" y="108"/>
                  <a:pt x="1206" y="118"/>
                </a:cubicBezTo>
                <a:cubicBezTo>
                  <a:pt x="1203" y="129"/>
                  <a:pt x="1201" y="140"/>
                  <a:pt x="1201" y="151"/>
                </a:cubicBezTo>
                <a:cubicBezTo>
                  <a:pt x="1201" y="163"/>
                  <a:pt x="1203" y="175"/>
                  <a:pt x="1206" y="184"/>
                </a:cubicBezTo>
                <a:cubicBezTo>
                  <a:pt x="1209" y="195"/>
                  <a:pt x="1214" y="203"/>
                  <a:pt x="1221" y="211"/>
                </a:cubicBezTo>
                <a:cubicBezTo>
                  <a:pt x="1228" y="218"/>
                  <a:pt x="1236" y="224"/>
                  <a:pt x="1247" y="228"/>
                </a:cubicBezTo>
                <a:cubicBezTo>
                  <a:pt x="1257" y="232"/>
                  <a:pt x="1270" y="234"/>
                  <a:pt x="1284" y="234"/>
                </a:cubicBezTo>
                <a:cubicBezTo>
                  <a:pt x="1314" y="234"/>
                  <a:pt x="1330" y="227"/>
                  <a:pt x="1337" y="224"/>
                </a:cubicBezTo>
                <a:cubicBezTo>
                  <a:pt x="1338" y="223"/>
                  <a:pt x="1339" y="222"/>
                  <a:pt x="1337" y="219"/>
                </a:cubicBezTo>
                <a:cubicBezTo>
                  <a:pt x="1331" y="200"/>
                  <a:pt x="1331" y="200"/>
                  <a:pt x="1331" y="200"/>
                </a:cubicBezTo>
                <a:cubicBezTo>
                  <a:pt x="1330" y="197"/>
                  <a:pt x="1327" y="198"/>
                  <a:pt x="1327" y="198"/>
                </a:cubicBezTo>
                <a:cubicBezTo>
                  <a:pt x="1319" y="201"/>
                  <a:pt x="1309" y="206"/>
                  <a:pt x="1284" y="206"/>
                </a:cubicBezTo>
                <a:cubicBezTo>
                  <a:pt x="1268" y="206"/>
                  <a:pt x="1256" y="201"/>
                  <a:pt x="1249" y="194"/>
                </a:cubicBezTo>
                <a:cubicBezTo>
                  <a:pt x="1241" y="186"/>
                  <a:pt x="1238" y="175"/>
                  <a:pt x="1237" y="159"/>
                </a:cubicBezTo>
                <a:cubicBezTo>
                  <a:pt x="1340" y="159"/>
                  <a:pt x="1340" y="159"/>
                  <a:pt x="1340" y="159"/>
                </a:cubicBezTo>
                <a:cubicBezTo>
                  <a:pt x="1340" y="159"/>
                  <a:pt x="1343" y="159"/>
                  <a:pt x="1343" y="157"/>
                </a:cubicBezTo>
                <a:cubicBezTo>
                  <a:pt x="1343" y="155"/>
                  <a:pt x="1347" y="135"/>
                  <a:pt x="1340" y="112"/>
                </a:cubicBezTo>
                <a:close/>
                <a:moveTo>
                  <a:pt x="1237" y="134"/>
                </a:moveTo>
                <a:cubicBezTo>
                  <a:pt x="1239" y="124"/>
                  <a:pt x="1242" y="116"/>
                  <a:pt x="1246" y="109"/>
                </a:cubicBezTo>
                <a:cubicBezTo>
                  <a:pt x="1252" y="100"/>
                  <a:pt x="1262" y="94"/>
                  <a:pt x="1275" y="94"/>
                </a:cubicBezTo>
                <a:cubicBezTo>
                  <a:pt x="1289" y="94"/>
                  <a:pt x="1298" y="100"/>
                  <a:pt x="1304" y="109"/>
                </a:cubicBezTo>
                <a:cubicBezTo>
                  <a:pt x="1309" y="116"/>
                  <a:pt x="1310" y="124"/>
                  <a:pt x="1311" y="134"/>
                </a:cubicBezTo>
                <a:lnTo>
                  <a:pt x="1237" y="134"/>
                </a:lnTo>
                <a:close/>
                <a:moveTo>
                  <a:pt x="1190" y="226"/>
                </a:moveTo>
                <a:cubicBezTo>
                  <a:pt x="1179" y="231"/>
                  <a:pt x="1163" y="234"/>
                  <a:pt x="1147" y="234"/>
                </a:cubicBezTo>
                <a:cubicBezTo>
                  <a:pt x="1121" y="234"/>
                  <a:pt x="1100" y="226"/>
                  <a:pt x="1087" y="211"/>
                </a:cubicBezTo>
                <a:cubicBezTo>
                  <a:pt x="1073" y="196"/>
                  <a:pt x="1066" y="176"/>
                  <a:pt x="1066" y="150"/>
                </a:cubicBezTo>
                <a:cubicBezTo>
                  <a:pt x="1066" y="139"/>
                  <a:pt x="1068" y="128"/>
                  <a:pt x="1071" y="118"/>
                </a:cubicBezTo>
                <a:cubicBezTo>
                  <a:pt x="1075" y="107"/>
                  <a:pt x="1080" y="99"/>
                  <a:pt x="1086" y="91"/>
                </a:cubicBezTo>
                <a:cubicBezTo>
                  <a:pt x="1093" y="84"/>
                  <a:pt x="1101" y="78"/>
                  <a:pt x="1111" y="73"/>
                </a:cubicBezTo>
                <a:cubicBezTo>
                  <a:pt x="1121" y="69"/>
                  <a:pt x="1132" y="67"/>
                  <a:pt x="1145" y="67"/>
                </a:cubicBezTo>
                <a:cubicBezTo>
                  <a:pt x="1153" y="67"/>
                  <a:pt x="1161" y="67"/>
                  <a:pt x="1168" y="68"/>
                </a:cubicBezTo>
                <a:cubicBezTo>
                  <a:pt x="1175" y="69"/>
                  <a:pt x="1184" y="72"/>
                  <a:pt x="1188" y="73"/>
                </a:cubicBezTo>
                <a:cubicBezTo>
                  <a:pt x="1189" y="74"/>
                  <a:pt x="1191" y="75"/>
                  <a:pt x="1190" y="77"/>
                </a:cubicBezTo>
                <a:cubicBezTo>
                  <a:pt x="1187" y="85"/>
                  <a:pt x="1185" y="90"/>
                  <a:pt x="1183" y="98"/>
                </a:cubicBezTo>
                <a:cubicBezTo>
                  <a:pt x="1181" y="101"/>
                  <a:pt x="1179" y="100"/>
                  <a:pt x="1179" y="100"/>
                </a:cubicBezTo>
                <a:cubicBezTo>
                  <a:pt x="1169" y="97"/>
                  <a:pt x="1159" y="95"/>
                  <a:pt x="1147" y="95"/>
                </a:cubicBezTo>
                <a:cubicBezTo>
                  <a:pt x="1132" y="95"/>
                  <a:pt x="1120" y="100"/>
                  <a:pt x="1113" y="110"/>
                </a:cubicBezTo>
                <a:cubicBezTo>
                  <a:pt x="1105" y="120"/>
                  <a:pt x="1101" y="133"/>
                  <a:pt x="1101" y="150"/>
                </a:cubicBezTo>
                <a:cubicBezTo>
                  <a:pt x="1101" y="169"/>
                  <a:pt x="1106" y="183"/>
                  <a:pt x="1114" y="192"/>
                </a:cubicBezTo>
                <a:cubicBezTo>
                  <a:pt x="1123" y="201"/>
                  <a:pt x="1134" y="205"/>
                  <a:pt x="1149" y="205"/>
                </a:cubicBezTo>
                <a:cubicBezTo>
                  <a:pt x="1155" y="205"/>
                  <a:pt x="1161" y="205"/>
                  <a:pt x="1166" y="204"/>
                </a:cubicBezTo>
                <a:cubicBezTo>
                  <a:pt x="1171" y="203"/>
                  <a:pt x="1176" y="202"/>
                  <a:pt x="1180" y="200"/>
                </a:cubicBezTo>
                <a:cubicBezTo>
                  <a:pt x="1180" y="200"/>
                  <a:pt x="1183" y="199"/>
                  <a:pt x="1184" y="202"/>
                </a:cubicBezTo>
                <a:cubicBezTo>
                  <a:pt x="1191" y="223"/>
                  <a:pt x="1191" y="223"/>
                  <a:pt x="1191" y="223"/>
                </a:cubicBezTo>
                <a:cubicBezTo>
                  <a:pt x="1192" y="225"/>
                  <a:pt x="1190" y="226"/>
                  <a:pt x="1190" y="226"/>
                </a:cubicBezTo>
                <a:close/>
                <a:moveTo>
                  <a:pt x="1061" y="75"/>
                </a:moveTo>
                <a:cubicBezTo>
                  <a:pt x="1060" y="78"/>
                  <a:pt x="1055" y="92"/>
                  <a:pt x="1053" y="97"/>
                </a:cubicBezTo>
                <a:cubicBezTo>
                  <a:pt x="1053" y="99"/>
                  <a:pt x="1051" y="100"/>
                  <a:pt x="1049" y="100"/>
                </a:cubicBezTo>
                <a:cubicBezTo>
                  <a:pt x="1049" y="100"/>
                  <a:pt x="1043" y="98"/>
                  <a:pt x="1038" y="98"/>
                </a:cubicBezTo>
                <a:cubicBezTo>
                  <a:pt x="1034" y="98"/>
                  <a:pt x="1029" y="99"/>
                  <a:pt x="1024" y="100"/>
                </a:cubicBezTo>
                <a:cubicBezTo>
                  <a:pt x="1019" y="102"/>
                  <a:pt x="1015" y="104"/>
                  <a:pt x="1011" y="108"/>
                </a:cubicBezTo>
                <a:cubicBezTo>
                  <a:pt x="1008" y="112"/>
                  <a:pt x="1005" y="117"/>
                  <a:pt x="1002" y="123"/>
                </a:cubicBezTo>
                <a:cubicBezTo>
                  <a:pt x="1000" y="130"/>
                  <a:pt x="999" y="140"/>
                  <a:pt x="999" y="150"/>
                </a:cubicBezTo>
                <a:cubicBezTo>
                  <a:pt x="999" y="228"/>
                  <a:pt x="999" y="228"/>
                  <a:pt x="999" y="228"/>
                </a:cubicBezTo>
                <a:cubicBezTo>
                  <a:pt x="999" y="229"/>
                  <a:pt x="998" y="231"/>
                  <a:pt x="996" y="231"/>
                </a:cubicBezTo>
                <a:cubicBezTo>
                  <a:pt x="969" y="231"/>
                  <a:pt x="969" y="231"/>
                  <a:pt x="969" y="231"/>
                </a:cubicBezTo>
                <a:cubicBezTo>
                  <a:pt x="967" y="231"/>
                  <a:pt x="966" y="229"/>
                  <a:pt x="966" y="228"/>
                </a:cubicBezTo>
                <a:cubicBezTo>
                  <a:pt x="966" y="73"/>
                  <a:pt x="966" y="73"/>
                  <a:pt x="966" y="73"/>
                </a:cubicBezTo>
                <a:cubicBezTo>
                  <a:pt x="966" y="72"/>
                  <a:pt x="967" y="70"/>
                  <a:pt x="968" y="70"/>
                </a:cubicBezTo>
                <a:cubicBezTo>
                  <a:pt x="995" y="70"/>
                  <a:pt x="995" y="70"/>
                  <a:pt x="995" y="70"/>
                </a:cubicBezTo>
                <a:cubicBezTo>
                  <a:pt x="997" y="70"/>
                  <a:pt x="998" y="72"/>
                  <a:pt x="998" y="73"/>
                </a:cubicBezTo>
                <a:cubicBezTo>
                  <a:pt x="998" y="86"/>
                  <a:pt x="998" y="86"/>
                  <a:pt x="998" y="86"/>
                </a:cubicBezTo>
                <a:cubicBezTo>
                  <a:pt x="1002" y="81"/>
                  <a:pt x="1009" y="76"/>
                  <a:pt x="1015" y="73"/>
                </a:cubicBezTo>
                <a:cubicBezTo>
                  <a:pt x="1022" y="70"/>
                  <a:pt x="1029" y="68"/>
                  <a:pt x="1042" y="69"/>
                </a:cubicBezTo>
                <a:cubicBezTo>
                  <a:pt x="1049" y="69"/>
                  <a:pt x="1058" y="71"/>
                  <a:pt x="1059" y="72"/>
                </a:cubicBezTo>
                <a:cubicBezTo>
                  <a:pt x="1060" y="72"/>
                  <a:pt x="1062" y="73"/>
                  <a:pt x="1061" y="75"/>
                </a:cubicBezTo>
                <a:close/>
                <a:moveTo>
                  <a:pt x="933" y="118"/>
                </a:moveTo>
                <a:cubicBezTo>
                  <a:pt x="930" y="108"/>
                  <a:pt x="925" y="99"/>
                  <a:pt x="919" y="91"/>
                </a:cubicBezTo>
                <a:cubicBezTo>
                  <a:pt x="913" y="84"/>
                  <a:pt x="905" y="78"/>
                  <a:pt x="896" y="73"/>
                </a:cubicBezTo>
                <a:cubicBezTo>
                  <a:pt x="886" y="69"/>
                  <a:pt x="875" y="67"/>
                  <a:pt x="863" y="67"/>
                </a:cubicBezTo>
                <a:cubicBezTo>
                  <a:pt x="851" y="67"/>
                  <a:pt x="840" y="69"/>
                  <a:pt x="830" y="73"/>
                </a:cubicBezTo>
                <a:cubicBezTo>
                  <a:pt x="821" y="78"/>
                  <a:pt x="813" y="84"/>
                  <a:pt x="807" y="91"/>
                </a:cubicBezTo>
                <a:cubicBezTo>
                  <a:pt x="801" y="99"/>
                  <a:pt x="796" y="108"/>
                  <a:pt x="793" y="118"/>
                </a:cubicBezTo>
                <a:cubicBezTo>
                  <a:pt x="790" y="128"/>
                  <a:pt x="788" y="139"/>
                  <a:pt x="788" y="151"/>
                </a:cubicBezTo>
                <a:cubicBezTo>
                  <a:pt x="788" y="162"/>
                  <a:pt x="790" y="173"/>
                  <a:pt x="793" y="183"/>
                </a:cubicBezTo>
                <a:cubicBezTo>
                  <a:pt x="796" y="194"/>
                  <a:pt x="801" y="202"/>
                  <a:pt x="807" y="210"/>
                </a:cubicBezTo>
                <a:cubicBezTo>
                  <a:pt x="813" y="217"/>
                  <a:pt x="821" y="223"/>
                  <a:pt x="830" y="228"/>
                </a:cubicBezTo>
                <a:cubicBezTo>
                  <a:pt x="840" y="232"/>
                  <a:pt x="851" y="234"/>
                  <a:pt x="863" y="234"/>
                </a:cubicBezTo>
                <a:cubicBezTo>
                  <a:pt x="875" y="234"/>
                  <a:pt x="886" y="232"/>
                  <a:pt x="896" y="228"/>
                </a:cubicBezTo>
                <a:cubicBezTo>
                  <a:pt x="905" y="223"/>
                  <a:pt x="913" y="217"/>
                  <a:pt x="919" y="210"/>
                </a:cubicBezTo>
                <a:cubicBezTo>
                  <a:pt x="925" y="202"/>
                  <a:pt x="930" y="194"/>
                  <a:pt x="933" y="183"/>
                </a:cubicBezTo>
                <a:cubicBezTo>
                  <a:pt x="936" y="173"/>
                  <a:pt x="938" y="162"/>
                  <a:pt x="938" y="151"/>
                </a:cubicBezTo>
                <a:cubicBezTo>
                  <a:pt x="938" y="139"/>
                  <a:pt x="936" y="128"/>
                  <a:pt x="933" y="118"/>
                </a:cubicBezTo>
                <a:close/>
                <a:moveTo>
                  <a:pt x="893" y="192"/>
                </a:moveTo>
                <a:cubicBezTo>
                  <a:pt x="886" y="202"/>
                  <a:pt x="877" y="207"/>
                  <a:pt x="863" y="207"/>
                </a:cubicBezTo>
                <a:cubicBezTo>
                  <a:pt x="850" y="207"/>
                  <a:pt x="840" y="202"/>
                  <a:pt x="833" y="192"/>
                </a:cubicBezTo>
                <a:cubicBezTo>
                  <a:pt x="827" y="182"/>
                  <a:pt x="824" y="168"/>
                  <a:pt x="824" y="151"/>
                </a:cubicBezTo>
                <a:cubicBezTo>
                  <a:pt x="824" y="133"/>
                  <a:pt x="827" y="119"/>
                  <a:pt x="833" y="109"/>
                </a:cubicBezTo>
                <a:cubicBezTo>
                  <a:pt x="840" y="100"/>
                  <a:pt x="850" y="95"/>
                  <a:pt x="863" y="95"/>
                </a:cubicBezTo>
                <a:cubicBezTo>
                  <a:pt x="877" y="95"/>
                  <a:pt x="886" y="100"/>
                  <a:pt x="893" y="109"/>
                </a:cubicBezTo>
                <a:cubicBezTo>
                  <a:pt x="899" y="119"/>
                  <a:pt x="903" y="133"/>
                  <a:pt x="903" y="151"/>
                </a:cubicBezTo>
                <a:cubicBezTo>
                  <a:pt x="903" y="168"/>
                  <a:pt x="899" y="182"/>
                  <a:pt x="893" y="192"/>
                </a:cubicBezTo>
                <a:close/>
                <a:moveTo>
                  <a:pt x="808" y="8"/>
                </a:moveTo>
                <a:cubicBezTo>
                  <a:pt x="800" y="29"/>
                  <a:pt x="800" y="29"/>
                  <a:pt x="800" y="29"/>
                </a:cubicBezTo>
                <a:cubicBezTo>
                  <a:pt x="799" y="31"/>
                  <a:pt x="799" y="32"/>
                  <a:pt x="796" y="31"/>
                </a:cubicBezTo>
                <a:cubicBezTo>
                  <a:pt x="795" y="31"/>
                  <a:pt x="793" y="30"/>
                  <a:pt x="790" y="30"/>
                </a:cubicBezTo>
                <a:cubicBezTo>
                  <a:pt x="788" y="29"/>
                  <a:pt x="785" y="29"/>
                  <a:pt x="782" y="29"/>
                </a:cubicBezTo>
                <a:cubicBezTo>
                  <a:pt x="778" y="29"/>
                  <a:pt x="774" y="29"/>
                  <a:pt x="771" y="30"/>
                </a:cubicBezTo>
                <a:cubicBezTo>
                  <a:pt x="767" y="31"/>
                  <a:pt x="765" y="33"/>
                  <a:pt x="762" y="36"/>
                </a:cubicBezTo>
                <a:cubicBezTo>
                  <a:pt x="759" y="38"/>
                  <a:pt x="756" y="42"/>
                  <a:pt x="755" y="47"/>
                </a:cubicBezTo>
                <a:cubicBezTo>
                  <a:pt x="751" y="58"/>
                  <a:pt x="749" y="69"/>
                  <a:pt x="749" y="70"/>
                </a:cubicBezTo>
                <a:cubicBezTo>
                  <a:pt x="782" y="70"/>
                  <a:pt x="782" y="70"/>
                  <a:pt x="782" y="70"/>
                </a:cubicBezTo>
                <a:cubicBezTo>
                  <a:pt x="785" y="70"/>
                  <a:pt x="786" y="71"/>
                  <a:pt x="786" y="73"/>
                </a:cubicBezTo>
                <a:cubicBezTo>
                  <a:pt x="782" y="95"/>
                  <a:pt x="782" y="95"/>
                  <a:pt x="782" y="95"/>
                </a:cubicBezTo>
                <a:cubicBezTo>
                  <a:pt x="781" y="98"/>
                  <a:pt x="778" y="98"/>
                  <a:pt x="778" y="98"/>
                </a:cubicBezTo>
                <a:cubicBezTo>
                  <a:pt x="744" y="98"/>
                  <a:pt x="744" y="98"/>
                  <a:pt x="744" y="98"/>
                </a:cubicBezTo>
                <a:cubicBezTo>
                  <a:pt x="721" y="230"/>
                  <a:pt x="721" y="230"/>
                  <a:pt x="721" y="230"/>
                </a:cubicBezTo>
                <a:cubicBezTo>
                  <a:pt x="719" y="243"/>
                  <a:pt x="716" y="255"/>
                  <a:pt x="712" y="264"/>
                </a:cubicBezTo>
                <a:cubicBezTo>
                  <a:pt x="708" y="274"/>
                  <a:pt x="705" y="281"/>
                  <a:pt x="699" y="288"/>
                </a:cubicBezTo>
                <a:cubicBezTo>
                  <a:pt x="693" y="294"/>
                  <a:pt x="687" y="298"/>
                  <a:pt x="679" y="301"/>
                </a:cubicBezTo>
                <a:cubicBezTo>
                  <a:pt x="672" y="303"/>
                  <a:pt x="664" y="305"/>
                  <a:pt x="654" y="305"/>
                </a:cubicBezTo>
                <a:cubicBezTo>
                  <a:pt x="649" y="305"/>
                  <a:pt x="645" y="305"/>
                  <a:pt x="639" y="303"/>
                </a:cubicBezTo>
                <a:cubicBezTo>
                  <a:pt x="635" y="302"/>
                  <a:pt x="632" y="302"/>
                  <a:pt x="629" y="301"/>
                </a:cubicBezTo>
                <a:cubicBezTo>
                  <a:pt x="628" y="300"/>
                  <a:pt x="627" y="299"/>
                  <a:pt x="628" y="296"/>
                </a:cubicBezTo>
                <a:cubicBezTo>
                  <a:pt x="629" y="294"/>
                  <a:pt x="635" y="278"/>
                  <a:pt x="635" y="275"/>
                </a:cubicBezTo>
                <a:cubicBezTo>
                  <a:pt x="637" y="273"/>
                  <a:pt x="639" y="274"/>
                  <a:pt x="639" y="274"/>
                </a:cubicBezTo>
                <a:cubicBezTo>
                  <a:pt x="641" y="275"/>
                  <a:pt x="642" y="275"/>
                  <a:pt x="645" y="276"/>
                </a:cubicBezTo>
                <a:cubicBezTo>
                  <a:pt x="647" y="276"/>
                  <a:pt x="651" y="276"/>
                  <a:pt x="653" y="276"/>
                </a:cubicBezTo>
                <a:cubicBezTo>
                  <a:pt x="658" y="276"/>
                  <a:pt x="662" y="276"/>
                  <a:pt x="665" y="275"/>
                </a:cubicBezTo>
                <a:cubicBezTo>
                  <a:pt x="670" y="273"/>
                  <a:pt x="672" y="271"/>
                  <a:pt x="675" y="267"/>
                </a:cubicBezTo>
                <a:cubicBezTo>
                  <a:pt x="677" y="264"/>
                  <a:pt x="680" y="259"/>
                  <a:pt x="682" y="253"/>
                </a:cubicBezTo>
                <a:cubicBezTo>
                  <a:pt x="684" y="246"/>
                  <a:pt x="686" y="238"/>
                  <a:pt x="688" y="227"/>
                </a:cubicBezTo>
                <a:cubicBezTo>
                  <a:pt x="711" y="98"/>
                  <a:pt x="711" y="98"/>
                  <a:pt x="711" y="98"/>
                </a:cubicBezTo>
                <a:cubicBezTo>
                  <a:pt x="688" y="98"/>
                  <a:pt x="688" y="98"/>
                  <a:pt x="688" y="98"/>
                </a:cubicBezTo>
                <a:cubicBezTo>
                  <a:pt x="686" y="98"/>
                  <a:pt x="685" y="97"/>
                  <a:pt x="685" y="95"/>
                </a:cubicBezTo>
                <a:cubicBezTo>
                  <a:pt x="689" y="73"/>
                  <a:pt x="689" y="73"/>
                  <a:pt x="689" y="73"/>
                </a:cubicBezTo>
                <a:cubicBezTo>
                  <a:pt x="690" y="70"/>
                  <a:pt x="692" y="70"/>
                  <a:pt x="692" y="70"/>
                </a:cubicBezTo>
                <a:cubicBezTo>
                  <a:pt x="716" y="70"/>
                  <a:pt x="716" y="70"/>
                  <a:pt x="716" y="70"/>
                </a:cubicBezTo>
                <a:cubicBezTo>
                  <a:pt x="717" y="63"/>
                  <a:pt x="717" y="63"/>
                  <a:pt x="717" y="63"/>
                </a:cubicBezTo>
                <a:cubicBezTo>
                  <a:pt x="721" y="42"/>
                  <a:pt x="728" y="27"/>
                  <a:pt x="738" y="16"/>
                </a:cubicBezTo>
                <a:cubicBezTo>
                  <a:pt x="748" y="6"/>
                  <a:pt x="763" y="0"/>
                  <a:pt x="782" y="0"/>
                </a:cubicBezTo>
                <a:cubicBezTo>
                  <a:pt x="787" y="0"/>
                  <a:pt x="792" y="1"/>
                  <a:pt x="796" y="2"/>
                </a:cubicBezTo>
                <a:cubicBezTo>
                  <a:pt x="800" y="2"/>
                  <a:pt x="803" y="3"/>
                  <a:pt x="806" y="4"/>
                </a:cubicBezTo>
                <a:cubicBezTo>
                  <a:pt x="807" y="4"/>
                  <a:pt x="809" y="5"/>
                  <a:pt x="808" y="8"/>
                </a:cubicBezTo>
                <a:close/>
                <a:moveTo>
                  <a:pt x="661" y="183"/>
                </a:moveTo>
                <a:cubicBezTo>
                  <a:pt x="661" y="184"/>
                  <a:pt x="661" y="184"/>
                  <a:pt x="661" y="184"/>
                </a:cubicBezTo>
                <a:cubicBezTo>
                  <a:pt x="661" y="215"/>
                  <a:pt x="638" y="235"/>
                  <a:pt x="601" y="235"/>
                </a:cubicBezTo>
                <a:cubicBezTo>
                  <a:pt x="583" y="235"/>
                  <a:pt x="566" y="232"/>
                  <a:pt x="548" y="222"/>
                </a:cubicBezTo>
                <a:cubicBezTo>
                  <a:pt x="544" y="220"/>
                  <a:pt x="541" y="218"/>
                  <a:pt x="538" y="216"/>
                </a:cubicBezTo>
                <a:cubicBezTo>
                  <a:pt x="537" y="215"/>
                  <a:pt x="536" y="215"/>
                  <a:pt x="537" y="212"/>
                </a:cubicBezTo>
                <a:cubicBezTo>
                  <a:pt x="544" y="192"/>
                  <a:pt x="544" y="192"/>
                  <a:pt x="544" y="192"/>
                </a:cubicBezTo>
                <a:cubicBezTo>
                  <a:pt x="545" y="189"/>
                  <a:pt x="548" y="190"/>
                  <a:pt x="549" y="190"/>
                </a:cubicBezTo>
                <a:cubicBezTo>
                  <a:pt x="551" y="192"/>
                  <a:pt x="552" y="193"/>
                  <a:pt x="555" y="194"/>
                </a:cubicBezTo>
                <a:cubicBezTo>
                  <a:pt x="576" y="208"/>
                  <a:pt x="596" y="208"/>
                  <a:pt x="602" y="208"/>
                </a:cubicBezTo>
                <a:cubicBezTo>
                  <a:pt x="618" y="208"/>
                  <a:pt x="628" y="199"/>
                  <a:pt x="628" y="188"/>
                </a:cubicBezTo>
                <a:cubicBezTo>
                  <a:pt x="628" y="187"/>
                  <a:pt x="628" y="187"/>
                  <a:pt x="628" y="187"/>
                </a:cubicBezTo>
                <a:cubicBezTo>
                  <a:pt x="628" y="175"/>
                  <a:pt x="613" y="170"/>
                  <a:pt x="595" y="165"/>
                </a:cubicBezTo>
                <a:cubicBezTo>
                  <a:pt x="591" y="164"/>
                  <a:pt x="591" y="164"/>
                  <a:pt x="591" y="164"/>
                </a:cubicBezTo>
                <a:cubicBezTo>
                  <a:pt x="567" y="157"/>
                  <a:pt x="541" y="147"/>
                  <a:pt x="541" y="116"/>
                </a:cubicBezTo>
                <a:cubicBezTo>
                  <a:pt x="541" y="116"/>
                  <a:pt x="541" y="116"/>
                  <a:pt x="541" y="116"/>
                </a:cubicBezTo>
                <a:cubicBezTo>
                  <a:pt x="541" y="87"/>
                  <a:pt x="565" y="66"/>
                  <a:pt x="598" y="66"/>
                </a:cubicBezTo>
                <a:cubicBezTo>
                  <a:pt x="602" y="66"/>
                  <a:pt x="602" y="66"/>
                  <a:pt x="602" y="66"/>
                </a:cubicBezTo>
                <a:cubicBezTo>
                  <a:pt x="622" y="66"/>
                  <a:pt x="640" y="72"/>
                  <a:pt x="654" y="80"/>
                </a:cubicBezTo>
                <a:cubicBezTo>
                  <a:pt x="656" y="81"/>
                  <a:pt x="657" y="83"/>
                  <a:pt x="656" y="85"/>
                </a:cubicBezTo>
                <a:cubicBezTo>
                  <a:pt x="655" y="86"/>
                  <a:pt x="649" y="103"/>
                  <a:pt x="649" y="105"/>
                </a:cubicBezTo>
                <a:cubicBezTo>
                  <a:pt x="647" y="108"/>
                  <a:pt x="644" y="106"/>
                  <a:pt x="644" y="106"/>
                </a:cubicBezTo>
                <a:cubicBezTo>
                  <a:pt x="632" y="99"/>
                  <a:pt x="613" y="94"/>
                  <a:pt x="597" y="94"/>
                </a:cubicBezTo>
                <a:cubicBezTo>
                  <a:pt x="583" y="94"/>
                  <a:pt x="574" y="101"/>
                  <a:pt x="574" y="112"/>
                </a:cubicBezTo>
                <a:cubicBezTo>
                  <a:pt x="574" y="112"/>
                  <a:pt x="574" y="112"/>
                  <a:pt x="574" y="112"/>
                </a:cubicBezTo>
                <a:cubicBezTo>
                  <a:pt x="574" y="124"/>
                  <a:pt x="590" y="129"/>
                  <a:pt x="608" y="135"/>
                </a:cubicBezTo>
                <a:cubicBezTo>
                  <a:pt x="611" y="136"/>
                  <a:pt x="611" y="136"/>
                  <a:pt x="611" y="136"/>
                </a:cubicBezTo>
                <a:cubicBezTo>
                  <a:pt x="635" y="144"/>
                  <a:pt x="661" y="154"/>
                  <a:pt x="661" y="183"/>
                </a:cubicBezTo>
                <a:close/>
                <a:moveTo>
                  <a:pt x="125" y="183"/>
                </a:moveTo>
                <a:cubicBezTo>
                  <a:pt x="125" y="184"/>
                  <a:pt x="125" y="184"/>
                  <a:pt x="125" y="184"/>
                </a:cubicBezTo>
                <a:cubicBezTo>
                  <a:pt x="125" y="215"/>
                  <a:pt x="102" y="235"/>
                  <a:pt x="66" y="235"/>
                </a:cubicBezTo>
                <a:cubicBezTo>
                  <a:pt x="48" y="235"/>
                  <a:pt x="30" y="232"/>
                  <a:pt x="12" y="222"/>
                </a:cubicBezTo>
                <a:cubicBezTo>
                  <a:pt x="9" y="220"/>
                  <a:pt x="5" y="218"/>
                  <a:pt x="2" y="216"/>
                </a:cubicBezTo>
                <a:cubicBezTo>
                  <a:pt x="2" y="215"/>
                  <a:pt x="0" y="215"/>
                  <a:pt x="1" y="212"/>
                </a:cubicBezTo>
                <a:cubicBezTo>
                  <a:pt x="9" y="192"/>
                  <a:pt x="9" y="192"/>
                  <a:pt x="9" y="192"/>
                </a:cubicBezTo>
                <a:cubicBezTo>
                  <a:pt x="10" y="188"/>
                  <a:pt x="12" y="190"/>
                  <a:pt x="13" y="190"/>
                </a:cubicBezTo>
                <a:cubicBezTo>
                  <a:pt x="15" y="191"/>
                  <a:pt x="17" y="193"/>
                  <a:pt x="19" y="194"/>
                </a:cubicBezTo>
                <a:cubicBezTo>
                  <a:pt x="41" y="208"/>
                  <a:pt x="60" y="208"/>
                  <a:pt x="67" y="208"/>
                </a:cubicBezTo>
                <a:cubicBezTo>
                  <a:pt x="82" y="208"/>
                  <a:pt x="92" y="199"/>
                  <a:pt x="92" y="188"/>
                </a:cubicBezTo>
                <a:cubicBezTo>
                  <a:pt x="92" y="187"/>
                  <a:pt x="92" y="187"/>
                  <a:pt x="92" y="187"/>
                </a:cubicBezTo>
                <a:cubicBezTo>
                  <a:pt x="92" y="175"/>
                  <a:pt x="77" y="170"/>
                  <a:pt x="60" y="165"/>
                </a:cubicBezTo>
                <a:cubicBezTo>
                  <a:pt x="56" y="164"/>
                  <a:pt x="56" y="164"/>
                  <a:pt x="56" y="164"/>
                </a:cubicBezTo>
                <a:cubicBezTo>
                  <a:pt x="31" y="157"/>
                  <a:pt x="6" y="147"/>
                  <a:pt x="6" y="116"/>
                </a:cubicBezTo>
                <a:cubicBezTo>
                  <a:pt x="6" y="116"/>
                  <a:pt x="6" y="116"/>
                  <a:pt x="6" y="116"/>
                </a:cubicBezTo>
                <a:cubicBezTo>
                  <a:pt x="6" y="87"/>
                  <a:pt x="29" y="66"/>
                  <a:pt x="63" y="66"/>
                </a:cubicBezTo>
                <a:cubicBezTo>
                  <a:pt x="66" y="66"/>
                  <a:pt x="66" y="66"/>
                  <a:pt x="66" y="66"/>
                </a:cubicBezTo>
                <a:cubicBezTo>
                  <a:pt x="86" y="66"/>
                  <a:pt x="105" y="72"/>
                  <a:pt x="119" y="80"/>
                </a:cubicBezTo>
                <a:cubicBezTo>
                  <a:pt x="120" y="81"/>
                  <a:pt x="121" y="83"/>
                  <a:pt x="120" y="85"/>
                </a:cubicBezTo>
                <a:cubicBezTo>
                  <a:pt x="120" y="86"/>
                  <a:pt x="114" y="103"/>
                  <a:pt x="113" y="105"/>
                </a:cubicBezTo>
                <a:cubicBezTo>
                  <a:pt x="112" y="108"/>
                  <a:pt x="108" y="106"/>
                  <a:pt x="108" y="106"/>
                </a:cubicBezTo>
                <a:cubicBezTo>
                  <a:pt x="96" y="99"/>
                  <a:pt x="77" y="94"/>
                  <a:pt x="62" y="94"/>
                </a:cubicBezTo>
                <a:cubicBezTo>
                  <a:pt x="47" y="94"/>
                  <a:pt x="38" y="101"/>
                  <a:pt x="38" y="112"/>
                </a:cubicBezTo>
                <a:cubicBezTo>
                  <a:pt x="38" y="112"/>
                  <a:pt x="38" y="112"/>
                  <a:pt x="38" y="112"/>
                </a:cubicBezTo>
                <a:cubicBezTo>
                  <a:pt x="38" y="124"/>
                  <a:pt x="54" y="129"/>
                  <a:pt x="72" y="135"/>
                </a:cubicBezTo>
                <a:cubicBezTo>
                  <a:pt x="75" y="136"/>
                  <a:pt x="75" y="136"/>
                  <a:pt x="75" y="136"/>
                </a:cubicBezTo>
                <a:cubicBezTo>
                  <a:pt x="99" y="144"/>
                  <a:pt x="125" y="154"/>
                  <a:pt x="125" y="183"/>
                </a:cubicBezTo>
                <a:close/>
                <a:moveTo>
                  <a:pt x="512" y="112"/>
                </a:moveTo>
                <a:cubicBezTo>
                  <a:pt x="510" y="102"/>
                  <a:pt x="503" y="92"/>
                  <a:pt x="499" y="88"/>
                </a:cubicBezTo>
                <a:cubicBezTo>
                  <a:pt x="492" y="81"/>
                  <a:pt x="486" y="76"/>
                  <a:pt x="479" y="73"/>
                </a:cubicBezTo>
                <a:cubicBezTo>
                  <a:pt x="471" y="69"/>
                  <a:pt x="461" y="67"/>
                  <a:pt x="450" y="67"/>
                </a:cubicBezTo>
                <a:cubicBezTo>
                  <a:pt x="437" y="67"/>
                  <a:pt x="425" y="69"/>
                  <a:pt x="416" y="73"/>
                </a:cubicBezTo>
                <a:cubicBezTo>
                  <a:pt x="406" y="78"/>
                  <a:pt x="398" y="84"/>
                  <a:pt x="392" y="92"/>
                </a:cubicBezTo>
                <a:cubicBezTo>
                  <a:pt x="386" y="99"/>
                  <a:pt x="381" y="108"/>
                  <a:pt x="378" y="118"/>
                </a:cubicBezTo>
                <a:cubicBezTo>
                  <a:pt x="375" y="129"/>
                  <a:pt x="373" y="140"/>
                  <a:pt x="373" y="151"/>
                </a:cubicBezTo>
                <a:cubicBezTo>
                  <a:pt x="373" y="163"/>
                  <a:pt x="375" y="175"/>
                  <a:pt x="378" y="184"/>
                </a:cubicBezTo>
                <a:cubicBezTo>
                  <a:pt x="381" y="195"/>
                  <a:pt x="386" y="203"/>
                  <a:pt x="393" y="211"/>
                </a:cubicBezTo>
                <a:cubicBezTo>
                  <a:pt x="400" y="218"/>
                  <a:pt x="409" y="224"/>
                  <a:pt x="419" y="228"/>
                </a:cubicBezTo>
                <a:cubicBezTo>
                  <a:pt x="429" y="232"/>
                  <a:pt x="442" y="234"/>
                  <a:pt x="457" y="234"/>
                </a:cubicBezTo>
                <a:cubicBezTo>
                  <a:pt x="486" y="234"/>
                  <a:pt x="502" y="227"/>
                  <a:pt x="509" y="224"/>
                </a:cubicBezTo>
                <a:cubicBezTo>
                  <a:pt x="510" y="223"/>
                  <a:pt x="511" y="222"/>
                  <a:pt x="509" y="219"/>
                </a:cubicBezTo>
                <a:cubicBezTo>
                  <a:pt x="503" y="200"/>
                  <a:pt x="503" y="200"/>
                  <a:pt x="503" y="200"/>
                </a:cubicBezTo>
                <a:cubicBezTo>
                  <a:pt x="502" y="197"/>
                  <a:pt x="499" y="198"/>
                  <a:pt x="499" y="198"/>
                </a:cubicBezTo>
                <a:cubicBezTo>
                  <a:pt x="491" y="201"/>
                  <a:pt x="481" y="206"/>
                  <a:pt x="456" y="206"/>
                </a:cubicBezTo>
                <a:cubicBezTo>
                  <a:pt x="440" y="206"/>
                  <a:pt x="428" y="201"/>
                  <a:pt x="421" y="194"/>
                </a:cubicBezTo>
                <a:cubicBezTo>
                  <a:pt x="413" y="186"/>
                  <a:pt x="410" y="175"/>
                  <a:pt x="409" y="159"/>
                </a:cubicBezTo>
                <a:cubicBezTo>
                  <a:pt x="512" y="159"/>
                  <a:pt x="512" y="159"/>
                  <a:pt x="512" y="159"/>
                </a:cubicBezTo>
                <a:cubicBezTo>
                  <a:pt x="512" y="159"/>
                  <a:pt x="515" y="159"/>
                  <a:pt x="515" y="157"/>
                </a:cubicBezTo>
                <a:cubicBezTo>
                  <a:pt x="515" y="155"/>
                  <a:pt x="519" y="135"/>
                  <a:pt x="512" y="112"/>
                </a:cubicBezTo>
                <a:close/>
                <a:moveTo>
                  <a:pt x="409" y="134"/>
                </a:moveTo>
                <a:cubicBezTo>
                  <a:pt x="411" y="124"/>
                  <a:pt x="414" y="116"/>
                  <a:pt x="418" y="109"/>
                </a:cubicBezTo>
                <a:cubicBezTo>
                  <a:pt x="424" y="100"/>
                  <a:pt x="434" y="94"/>
                  <a:pt x="447" y="94"/>
                </a:cubicBezTo>
                <a:cubicBezTo>
                  <a:pt x="461" y="94"/>
                  <a:pt x="470" y="100"/>
                  <a:pt x="476" y="109"/>
                </a:cubicBezTo>
                <a:cubicBezTo>
                  <a:pt x="481" y="116"/>
                  <a:pt x="482" y="124"/>
                  <a:pt x="483" y="134"/>
                </a:cubicBezTo>
                <a:lnTo>
                  <a:pt x="409" y="134"/>
                </a:lnTo>
                <a:close/>
                <a:moveTo>
                  <a:pt x="344" y="7"/>
                </a:moveTo>
                <a:cubicBezTo>
                  <a:pt x="344" y="228"/>
                  <a:pt x="344" y="228"/>
                  <a:pt x="344" y="228"/>
                </a:cubicBezTo>
                <a:cubicBezTo>
                  <a:pt x="344" y="229"/>
                  <a:pt x="343" y="231"/>
                  <a:pt x="341" y="231"/>
                </a:cubicBezTo>
                <a:cubicBezTo>
                  <a:pt x="314" y="231"/>
                  <a:pt x="314" y="231"/>
                  <a:pt x="314" y="231"/>
                </a:cubicBezTo>
                <a:cubicBezTo>
                  <a:pt x="312" y="231"/>
                  <a:pt x="311" y="229"/>
                  <a:pt x="311" y="228"/>
                </a:cubicBezTo>
                <a:cubicBezTo>
                  <a:pt x="311" y="7"/>
                  <a:pt x="311" y="7"/>
                  <a:pt x="311" y="7"/>
                </a:cubicBezTo>
                <a:cubicBezTo>
                  <a:pt x="311" y="5"/>
                  <a:pt x="312" y="4"/>
                  <a:pt x="314" y="4"/>
                </a:cubicBezTo>
                <a:cubicBezTo>
                  <a:pt x="341" y="4"/>
                  <a:pt x="341" y="4"/>
                  <a:pt x="341" y="4"/>
                </a:cubicBezTo>
                <a:cubicBezTo>
                  <a:pt x="343" y="4"/>
                  <a:pt x="344" y="5"/>
                  <a:pt x="344" y="7"/>
                </a:cubicBezTo>
                <a:close/>
                <a:moveTo>
                  <a:pt x="277" y="221"/>
                </a:moveTo>
                <a:cubicBezTo>
                  <a:pt x="277" y="127"/>
                  <a:pt x="277" y="127"/>
                  <a:pt x="277" y="127"/>
                </a:cubicBezTo>
                <a:cubicBezTo>
                  <a:pt x="277" y="106"/>
                  <a:pt x="272" y="91"/>
                  <a:pt x="261" y="81"/>
                </a:cubicBezTo>
                <a:cubicBezTo>
                  <a:pt x="250" y="71"/>
                  <a:pt x="234" y="67"/>
                  <a:pt x="213" y="67"/>
                </a:cubicBezTo>
                <a:cubicBezTo>
                  <a:pt x="205" y="67"/>
                  <a:pt x="193" y="68"/>
                  <a:pt x="185" y="69"/>
                </a:cubicBezTo>
                <a:cubicBezTo>
                  <a:pt x="185" y="69"/>
                  <a:pt x="163" y="74"/>
                  <a:pt x="154" y="81"/>
                </a:cubicBezTo>
                <a:cubicBezTo>
                  <a:pt x="154" y="81"/>
                  <a:pt x="152" y="82"/>
                  <a:pt x="153" y="85"/>
                </a:cubicBezTo>
                <a:cubicBezTo>
                  <a:pt x="160" y="105"/>
                  <a:pt x="160" y="105"/>
                  <a:pt x="160" y="105"/>
                </a:cubicBezTo>
                <a:cubicBezTo>
                  <a:pt x="161" y="107"/>
                  <a:pt x="163" y="106"/>
                  <a:pt x="163" y="106"/>
                </a:cubicBezTo>
                <a:cubicBezTo>
                  <a:pt x="163" y="106"/>
                  <a:pt x="164" y="106"/>
                  <a:pt x="165" y="105"/>
                </a:cubicBezTo>
                <a:cubicBezTo>
                  <a:pt x="185" y="95"/>
                  <a:pt x="210" y="95"/>
                  <a:pt x="210" y="95"/>
                </a:cubicBezTo>
                <a:cubicBezTo>
                  <a:pt x="221" y="95"/>
                  <a:pt x="230" y="97"/>
                  <a:pt x="236" y="102"/>
                </a:cubicBezTo>
                <a:cubicBezTo>
                  <a:pt x="241" y="106"/>
                  <a:pt x="244" y="113"/>
                  <a:pt x="244" y="126"/>
                </a:cubicBezTo>
                <a:cubicBezTo>
                  <a:pt x="244" y="131"/>
                  <a:pt x="244" y="131"/>
                  <a:pt x="244" y="131"/>
                </a:cubicBezTo>
                <a:cubicBezTo>
                  <a:pt x="235" y="129"/>
                  <a:pt x="227" y="129"/>
                  <a:pt x="227" y="129"/>
                </a:cubicBezTo>
                <a:cubicBezTo>
                  <a:pt x="223" y="128"/>
                  <a:pt x="217" y="128"/>
                  <a:pt x="211" y="128"/>
                </a:cubicBezTo>
                <a:cubicBezTo>
                  <a:pt x="202" y="128"/>
                  <a:pt x="194" y="129"/>
                  <a:pt x="185" y="131"/>
                </a:cubicBezTo>
                <a:cubicBezTo>
                  <a:pt x="177" y="134"/>
                  <a:pt x="170" y="137"/>
                  <a:pt x="164" y="141"/>
                </a:cubicBezTo>
                <a:cubicBezTo>
                  <a:pt x="158" y="146"/>
                  <a:pt x="153" y="152"/>
                  <a:pt x="149" y="159"/>
                </a:cubicBezTo>
                <a:cubicBezTo>
                  <a:pt x="145" y="165"/>
                  <a:pt x="143" y="173"/>
                  <a:pt x="143" y="182"/>
                </a:cubicBezTo>
                <a:cubicBezTo>
                  <a:pt x="143" y="192"/>
                  <a:pt x="145" y="199"/>
                  <a:pt x="148" y="206"/>
                </a:cubicBezTo>
                <a:cubicBezTo>
                  <a:pt x="151" y="212"/>
                  <a:pt x="156" y="218"/>
                  <a:pt x="162" y="222"/>
                </a:cubicBezTo>
                <a:cubicBezTo>
                  <a:pt x="167" y="226"/>
                  <a:pt x="174" y="229"/>
                  <a:pt x="183" y="231"/>
                </a:cubicBezTo>
                <a:cubicBezTo>
                  <a:pt x="191" y="233"/>
                  <a:pt x="200" y="234"/>
                  <a:pt x="210" y="234"/>
                </a:cubicBezTo>
                <a:cubicBezTo>
                  <a:pt x="221" y="234"/>
                  <a:pt x="231" y="233"/>
                  <a:pt x="241" y="231"/>
                </a:cubicBezTo>
                <a:cubicBezTo>
                  <a:pt x="252" y="230"/>
                  <a:pt x="264" y="227"/>
                  <a:pt x="267" y="226"/>
                </a:cubicBezTo>
                <a:cubicBezTo>
                  <a:pt x="271" y="226"/>
                  <a:pt x="275" y="225"/>
                  <a:pt x="275" y="225"/>
                </a:cubicBezTo>
                <a:cubicBezTo>
                  <a:pt x="277" y="224"/>
                  <a:pt x="277" y="221"/>
                  <a:pt x="277" y="221"/>
                </a:cubicBezTo>
                <a:close/>
                <a:moveTo>
                  <a:pt x="244" y="204"/>
                </a:moveTo>
                <a:cubicBezTo>
                  <a:pt x="244" y="204"/>
                  <a:pt x="231" y="206"/>
                  <a:pt x="216" y="207"/>
                </a:cubicBezTo>
                <a:cubicBezTo>
                  <a:pt x="195" y="209"/>
                  <a:pt x="186" y="201"/>
                  <a:pt x="186" y="201"/>
                </a:cubicBezTo>
                <a:cubicBezTo>
                  <a:pt x="182" y="198"/>
                  <a:pt x="181" y="197"/>
                  <a:pt x="180" y="195"/>
                </a:cubicBezTo>
                <a:cubicBezTo>
                  <a:pt x="178" y="192"/>
                  <a:pt x="177" y="187"/>
                  <a:pt x="177" y="182"/>
                </a:cubicBezTo>
                <a:cubicBezTo>
                  <a:pt x="177" y="173"/>
                  <a:pt x="180" y="166"/>
                  <a:pt x="186" y="162"/>
                </a:cubicBezTo>
                <a:cubicBezTo>
                  <a:pt x="186" y="162"/>
                  <a:pt x="195" y="154"/>
                  <a:pt x="216" y="154"/>
                </a:cubicBezTo>
                <a:cubicBezTo>
                  <a:pt x="231" y="154"/>
                  <a:pt x="244" y="157"/>
                  <a:pt x="244" y="157"/>
                </a:cubicBezTo>
                <a:lnTo>
                  <a:pt x="244" y="204"/>
                </a:lnTo>
                <a:close/>
              </a:path>
            </a:pathLst>
          </a:custGeom>
          <a:solidFill>
            <a:srgbClr val="000000">
              <a:lumMod val="50000"/>
              <a:lumOff val="50000"/>
            </a:srgbClr>
          </a:solidFill>
          <a:ln>
            <a:noFill/>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4" name="Rectangle 143"/>
          <p:cNvSpPr>
            <a:spLocks/>
          </p:cNvSpPr>
          <p:nvPr/>
        </p:nvSpPr>
        <p:spPr>
          <a:xfrm>
            <a:off x="7274184" y="2600608"/>
            <a:ext cx="2285675" cy="2970548"/>
          </a:xfrm>
          <a:prstGeom prst="rect">
            <a:avLst/>
          </a:prstGeom>
          <a:solidFill>
            <a:srgbClr val="FFFFFF">
              <a:lumMod val="95000"/>
            </a:srgbClr>
          </a:solidFill>
          <a:ln w="9525" cap="flat" cmpd="sng" algn="ctr">
            <a:noFill/>
            <a:prstDash val="solid"/>
          </a:ln>
          <a:effectLst/>
        </p:spPr>
        <p:txBody>
          <a:bodyPr lIns="91427" tIns="91427" rIns="0" bIns="91427" rtlCol="0" anchor="t"/>
          <a:lstStyle/>
          <a:p>
            <a:pPr defTabSz="932067" latinLnBrk="0">
              <a:lnSpc>
                <a:spcPct val="90000"/>
              </a:lnSpc>
              <a:defRPr/>
            </a:pPr>
            <a:r>
              <a:rPr lang="en-US" sz="1078" kern="0" dirty="0">
                <a:solidFill>
                  <a:srgbClr val="002050"/>
                </a:solidFill>
                <a:latin typeface="Segoe UI Semilight" panose="020B0402040204020203" pitchFamily="34" charset="0"/>
                <a:ea typeface="서울남산체 L" panose="02020603020101020101" pitchFamily="18" charset="-127"/>
                <a:cs typeface="Segoe UI Semilight" panose="020B0402040204020203" pitchFamily="34" charset="0"/>
              </a:rPr>
              <a:t>BI</a:t>
            </a:r>
            <a:r>
              <a:rPr lang="ko-KR" altLang="en-US" sz="1078" kern="0" dirty="0">
                <a:solidFill>
                  <a:srgbClr val="002050"/>
                </a:solidFill>
                <a:latin typeface="Segoe UI Semilight" panose="020B0402040204020203" pitchFamily="34" charset="0"/>
                <a:ea typeface="서울남산체 L" panose="02020603020101020101" pitchFamily="18" charset="-127"/>
                <a:cs typeface="Segoe UI Semilight" panose="020B0402040204020203" pitchFamily="34" charset="0"/>
              </a:rPr>
              <a:t>와 분석 플랫폼에서 </a:t>
            </a:r>
            <a:r>
              <a:rPr lang="en-US" sz="1078" kern="0" dirty="0">
                <a:solidFill>
                  <a:srgbClr val="002050"/>
                </a:solidFill>
                <a:latin typeface="Segoe UI Semilight" panose="020B0402040204020203" pitchFamily="34" charset="0"/>
                <a:ea typeface="서울남산체 L" panose="02020603020101020101" pitchFamily="18" charset="-127"/>
                <a:cs typeface="Segoe UI Semilight" panose="020B0402040204020203" pitchFamily="34" charset="0"/>
              </a:rPr>
              <a:t>Magic Quadrant </a:t>
            </a:r>
            <a:r>
              <a:rPr lang="ko-KR" altLang="en-US" sz="1078" kern="0" dirty="0">
                <a:solidFill>
                  <a:srgbClr val="002050"/>
                </a:solidFill>
                <a:latin typeface="Segoe UI Semilight" panose="020B0402040204020203" pitchFamily="34" charset="0"/>
                <a:ea typeface="서울남산체 L" panose="02020603020101020101" pitchFamily="18" charset="-127"/>
                <a:cs typeface="Segoe UI Semilight" panose="020B0402040204020203" pitchFamily="34" charset="0"/>
              </a:rPr>
              <a:t>리더</a:t>
            </a:r>
            <a:endParaRPr lang="en-US" sz="1078" kern="0" dirty="0">
              <a:solidFill>
                <a:srgbClr val="002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145" name="Picture 144"/>
          <p:cNvPicPr>
            <a:picLocks noChangeAspect="1"/>
          </p:cNvPicPr>
          <p:nvPr/>
        </p:nvPicPr>
        <p:blipFill>
          <a:blip r:embed="rId33"/>
          <a:stretch>
            <a:fillRect/>
          </a:stretch>
        </p:blipFill>
        <p:spPr>
          <a:xfrm>
            <a:off x="7347290" y="3344228"/>
            <a:ext cx="2122909" cy="2117483"/>
          </a:xfrm>
          <a:prstGeom prst="rect">
            <a:avLst/>
          </a:prstGeom>
        </p:spPr>
      </p:pic>
      <p:grpSp>
        <p:nvGrpSpPr>
          <p:cNvPr id="146" name="Group 145"/>
          <p:cNvGrpSpPr/>
          <p:nvPr/>
        </p:nvGrpSpPr>
        <p:grpSpPr>
          <a:xfrm>
            <a:off x="5101041" y="4824554"/>
            <a:ext cx="886985" cy="251647"/>
            <a:chOff x="2277339" y="4203116"/>
            <a:chExt cx="1150073" cy="326288"/>
          </a:xfrm>
          <a:solidFill>
            <a:srgbClr val="000000">
              <a:lumMod val="50000"/>
              <a:lumOff val="50000"/>
            </a:srgbClr>
          </a:solidFill>
        </p:grpSpPr>
        <p:sp>
          <p:nvSpPr>
            <p:cNvPr id="147" name="Freeform 61"/>
            <p:cNvSpPr>
              <a:spLocks noEditPoints="1"/>
            </p:cNvSpPr>
            <p:nvPr/>
          </p:nvSpPr>
          <p:spPr bwMode="auto">
            <a:xfrm>
              <a:off x="2277339" y="4203116"/>
              <a:ext cx="371132" cy="326288"/>
            </a:xfrm>
            <a:custGeom>
              <a:avLst/>
              <a:gdLst>
                <a:gd name="T0" fmla="*/ 1594 w 1619"/>
                <a:gd name="T1" fmla="*/ 1205 h 1423"/>
                <a:gd name="T2" fmla="*/ 1586 w 1619"/>
                <a:gd name="T3" fmla="*/ 1223 h 1423"/>
                <a:gd name="T4" fmla="*/ 1569 w 1619"/>
                <a:gd name="T5" fmla="*/ 1211 h 1423"/>
                <a:gd name="T6" fmla="*/ 1585 w 1619"/>
                <a:gd name="T7" fmla="*/ 1198 h 1423"/>
                <a:gd name="T8" fmla="*/ 1546 w 1619"/>
                <a:gd name="T9" fmla="*/ 1228 h 1423"/>
                <a:gd name="T10" fmla="*/ 1608 w 1619"/>
                <a:gd name="T11" fmla="*/ 1186 h 1423"/>
                <a:gd name="T12" fmla="*/ 1582 w 1619"/>
                <a:gd name="T13" fmla="*/ 1243 h 1423"/>
                <a:gd name="T14" fmla="*/ 1016 w 1619"/>
                <a:gd name="T15" fmla="*/ 1408 h 1423"/>
                <a:gd name="T16" fmla="*/ 1143 w 1619"/>
                <a:gd name="T17" fmla="*/ 1208 h 1423"/>
                <a:gd name="T18" fmla="*/ 1173 w 1619"/>
                <a:gd name="T19" fmla="*/ 1064 h 1423"/>
                <a:gd name="T20" fmla="*/ 1021 w 1619"/>
                <a:gd name="T21" fmla="*/ 1067 h 1423"/>
                <a:gd name="T22" fmla="*/ 915 w 1619"/>
                <a:gd name="T23" fmla="*/ 1068 h 1423"/>
                <a:gd name="T24" fmla="*/ 697 w 1619"/>
                <a:gd name="T25" fmla="*/ 1068 h 1423"/>
                <a:gd name="T26" fmla="*/ 550 w 1619"/>
                <a:gd name="T27" fmla="*/ 964 h 1423"/>
                <a:gd name="T28" fmla="*/ 486 w 1619"/>
                <a:gd name="T29" fmla="*/ 924 h 1423"/>
                <a:gd name="T30" fmla="*/ 345 w 1619"/>
                <a:gd name="T31" fmla="*/ 921 h 1423"/>
                <a:gd name="T32" fmla="*/ 420 w 1619"/>
                <a:gd name="T33" fmla="*/ 1064 h 1423"/>
                <a:gd name="T34" fmla="*/ 358 w 1619"/>
                <a:gd name="T35" fmla="*/ 1088 h 1423"/>
                <a:gd name="T36" fmla="*/ 251 w 1619"/>
                <a:gd name="T37" fmla="*/ 1023 h 1423"/>
                <a:gd name="T38" fmla="*/ 17 w 1619"/>
                <a:gd name="T39" fmla="*/ 985 h 1423"/>
                <a:gd name="T40" fmla="*/ 6 w 1619"/>
                <a:gd name="T41" fmla="*/ 668 h 1423"/>
                <a:gd name="T42" fmla="*/ 364 w 1619"/>
                <a:gd name="T43" fmla="*/ 128 h 1423"/>
                <a:gd name="T44" fmla="*/ 802 w 1619"/>
                <a:gd name="T45" fmla="*/ 0 h 1423"/>
                <a:gd name="T46" fmla="*/ 1328 w 1619"/>
                <a:gd name="T47" fmla="*/ 190 h 1423"/>
                <a:gd name="T48" fmla="*/ 1606 w 1619"/>
                <a:gd name="T49" fmla="*/ 737 h 1423"/>
                <a:gd name="T50" fmla="*/ 1507 w 1619"/>
                <a:gd name="T51" fmla="*/ 1205 h 1423"/>
                <a:gd name="T52" fmla="*/ 1362 w 1619"/>
                <a:gd name="T53" fmla="*/ 1231 h 1423"/>
                <a:gd name="T54" fmla="*/ 1218 w 1619"/>
                <a:gd name="T55" fmla="*/ 1294 h 1423"/>
                <a:gd name="T56" fmla="*/ 1070 w 1619"/>
                <a:gd name="T57" fmla="*/ 1398 h 1423"/>
                <a:gd name="T58" fmla="*/ 1219 w 1619"/>
                <a:gd name="T59" fmla="*/ 994 h 1423"/>
                <a:gd name="T60" fmla="*/ 1459 w 1619"/>
                <a:gd name="T61" fmla="*/ 733 h 1423"/>
                <a:gd name="T62" fmla="*/ 1284 w 1619"/>
                <a:gd name="T63" fmla="*/ 594 h 1423"/>
                <a:gd name="T64" fmla="*/ 1193 w 1619"/>
                <a:gd name="T65" fmla="*/ 673 h 1423"/>
                <a:gd name="T66" fmla="*/ 1216 w 1619"/>
                <a:gd name="T67" fmla="*/ 558 h 1423"/>
                <a:gd name="T68" fmla="*/ 1098 w 1619"/>
                <a:gd name="T69" fmla="*/ 253 h 1423"/>
                <a:gd name="T70" fmla="*/ 895 w 1619"/>
                <a:gd name="T71" fmla="*/ 168 h 1423"/>
                <a:gd name="T72" fmla="*/ 630 w 1619"/>
                <a:gd name="T73" fmla="*/ 179 h 1423"/>
                <a:gd name="T74" fmla="*/ 522 w 1619"/>
                <a:gd name="T75" fmla="*/ 207 h 1423"/>
                <a:gd name="T76" fmla="*/ 457 w 1619"/>
                <a:gd name="T77" fmla="*/ 441 h 1423"/>
                <a:gd name="T78" fmla="*/ 643 w 1619"/>
                <a:gd name="T79" fmla="*/ 560 h 1423"/>
                <a:gd name="T80" fmla="*/ 838 w 1619"/>
                <a:gd name="T81" fmla="*/ 665 h 1423"/>
                <a:gd name="T82" fmla="*/ 880 w 1619"/>
                <a:gd name="T83" fmla="*/ 737 h 1423"/>
                <a:gd name="T84" fmla="*/ 667 w 1619"/>
                <a:gd name="T85" fmla="*/ 706 h 1423"/>
                <a:gd name="T86" fmla="*/ 432 w 1619"/>
                <a:gd name="T87" fmla="*/ 572 h 1423"/>
                <a:gd name="T88" fmla="*/ 251 w 1619"/>
                <a:gd name="T89" fmla="*/ 493 h 1423"/>
                <a:gd name="T90" fmla="*/ 206 w 1619"/>
                <a:gd name="T91" fmla="*/ 675 h 1423"/>
                <a:gd name="T92" fmla="*/ 816 w 1619"/>
                <a:gd name="T93" fmla="*/ 991 h 1423"/>
                <a:gd name="T94" fmla="*/ 539 w 1619"/>
                <a:gd name="T95" fmla="*/ 358 h 1423"/>
                <a:gd name="T96" fmla="*/ 598 w 1619"/>
                <a:gd name="T97" fmla="*/ 326 h 1423"/>
                <a:gd name="T98" fmla="*/ 787 w 1619"/>
                <a:gd name="T99" fmla="*/ 354 h 1423"/>
                <a:gd name="T100" fmla="*/ 623 w 1619"/>
                <a:gd name="T101" fmla="*/ 410 h 1423"/>
                <a:gd name="T102" fmla="*/ 901 w 1619"/>
                <a:gd name="T103" fmla="*/ 281 h 1423"/>
                <a:gd name="T104" fmla="*/ 949 w 1619"/>
                <a:gd name="T105" fmla="*/ 241 h 1423"/>
                <a:gd name="T106" fmla="*/ 844 w 1619"/>
                <a:gd name="T107" fmla="*/ 225 h 1423"/>
                <a:gd name="T108" fmla="*/ 985 w 1619"/>
                <a:gd name="T109" fmla="*/ 208 h 1423"/>
                <a:gd name="T110" fmla="*/ 923 w 1619"/>
                <a:gd name="T111" fmla="*/ 287 h 1423"/>
                <a:gd name="T112" fmla="*/ 856 w 1619"/>
                <a:gd name="T113" fmla="*/ 1178 h 1423"/>
                <a:gd name="T114" fmla="*/ 971 w 1619"/>
                <a:gd name="T115" fmla="*/ 1177 h 1423"/>
                <a:gd name="T116" fmla="*/ 976 w 1619"/>
                <a:gd name="T117" fmla="*/ 1214 h 1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19" h="1423">
                  <a:moveTo>
                    <a:pt x="1565" y="1231"/>
                  </a:moveTo>
                  <a:lnTo>
                    <a:pt x="1565" y="1194"/>
                  </a:lnTo>
                  <a:lnTo>
                    <a:pt x="1582" y="1194"/>
                  </a:lnTo>
                  <a:lnTo>
                    <a:pt x="1586" y="1194"/>
                  </a:lnTo>
                  <a:lnTo>
                    <a:pt x="1589" y="1195"/>
                  </a:lnTo>
                  <a:lnTo>
                    <a:pt x="1591" y="1197"/>
                  </a:lnTo>
                  <a:lnTo>
                    <a:pt x="1593" y="1198"/>
                  </a:lnTo>
                  <a:lnTo>
                    <a:pt x="1594" y="1201"/>
                  </a:lnTo>
                  <a:lnTo>
                    <a:pt x="1594" y="1205"/>
                  </a:lnTo>
                  <a:lnTo>
                    <a:pt x="1594" y="1208"/>
                  </a:lnTo>
                  <a:lnTo>
                    <a:pt x="1593" y="1211"/>
                  </a:lnTo>
                  <a:lnTo>
                    <a:pt x="1589" y="1212"/>
                  </a:lnTo>
                  <a:lnTo>
                    <a:pt x="1585" y="1214"/>
                  </a:lnTo>
                  <a:lnTo>
                    <a:pt x="1586" y="1215"/>
                  </a:lnTo>
                  <a:lnTo>
                    <a:pt x="1591" y="1220"/>
                  </a:lnTo>
                  <a:lnTo>
                    <a:pt x="1597" y="1231"/>
                  </a:lnTo>
                  <a:lnTo>
                    <a:pt x="1591" y="1231"/>
                  </a:lnTo>
                  <a:lnTo>
                    <a:pt x="1586" y="1223"/>
                  </a:lnTo>
                  <a:lnTo>
                    <a:pt x="1585" y="1220"/>
                  </a:lnTo>
                  <a:lnTo>
                    <a:pt x="1583" y="1219"/>
                  </a:lnTo>
                  <a:lnTo>
                    <a:pt x="1580" y="1215"/>
                  </a:lnTo>
                  <a:lnTo>
                    <a:pt x="1579" y="1215"/>
                  </a:lnTo>
                  <a:lnTo>
                    <a:pt x="1575" y="1214"/>
                  </a:lnTo>
                  <a:lnTo>
                    <a:pt x="1569" y="1214"/>
                  </a:lnTo>
                  <a:lnTo>
                    <a:pt x="1569" y="1231"/>
                  </a:lnTo>
                  <a:lnTo>
                    <a:pt x="1565" y="1231"/>
                  </a:lnTo>
                  <a:close/>
                  <a:moveTo>
                    <a:pt x="1569" y="1211"/>
                  </a:moveTo>
                  <a:lnTo>
                    <a:pt x="1580" y="1211"/>
                  </a:lnTo>
                  <a:lnTo>
                    <a:pt x="1583" y="1211"/>
                  </a:lnTo>
                  <a:lnTo>
                    <a:pt x="1586" y="1209"/>
                  </a:lnTo>
                  <a:lnTo>
                    <a:pt x="1588" y="1209"/>
                  </a:lnTo>
                  <a:lnTo>
                    <a:pt x="1588" y="1208"/>
                  </a:lnTo>
                  <a:lnTo>
                    <a:pt x="1589" y="1205"/>
                  </a:lnTo>
                  <a:lnTo>
                    <a:pt x="1589" y="1201"/>
                  </a:lnTo>
                  <a:lnTo>
                    <a:pt x="1588" y="1200"/>
                  </a:lnTo>
                  <a:lnTo>
                    <a:pt x="1585" y="1198"/>
                  </a:lnTo>
                  <a:lnTo>
                    <a:pt x="1582" y="1198"/>
                  </a:lnTo>
                  <a:lnTo>
                    <a:pt x="1569" y="1198"/>
                  </a:lnTo>
                  <a:lnTo>
                    <a:pt x="1569" y="1211"/>
                  </a:lnTo>
                  <a:close/>
                  <a:moveTo>
                    <a:pt x="1582" y="1174"/>
                  </a:moveTo>
                  <a:lnTo>
                    <a:pt x="1566" y="1177"/>
                  </a:lnTo>
                  <a:lnTo>
                    <a:pt x="1554" y="1186"/>
                  </a:lnTo>
                  <a:lnTo>
                    <a:pt x="1546" y="1198"/>
                  </a:lnTo>
                  <a:lnTo>
                    <a:pt x="1543" y="1212"/>
                  </a:lnTo>
                  <a:lnTo>
                    <a:pt x="1546" y="1228"/>
                  </a:lnTo>
                  <a:lnTo>
                    <a:pt x="1554" y="1239"/>
                  </a:lnTo>
                  <a:lnTo>
                    <a:pt x="1566" y="1248"/>
                  </a:lnTo>
                  <a:lnTo>
                    <a:pt x="1582" y="1251"/>
                  </a:lnTo>
                  <a:lnTo>
                    <a:pt x="1596" y="1248"/>
                  </a:lnTo>
                  <a:lnTo>
                    <a:pt x="1608" y="1239"/>
                  </a:lnTo>
                  <a:lnTo>
                    <a:pt x="1616" y="1228"/>
                  </a:lnTo>
                  <a:lnTo>
                    <a:pt x="1619" y="1212"/>
                  </a:lnTo>
                  <a:lnTo>
                    <a:pt x="1616" y="1198"/>
                  </a:lnTo>
                  <a:lnTo>
                    <a:pt x="1608" y="1186"/>
                  </a:lnTo>
                  <a:lnTo>
                    <a:pt x="1596" y="1177"/>
                  </a:lnTo>
                  <a:lnTo>
                    <a:pt x="1582" y="1174"/>
                  </a:lnTo>
                  <a:close/>
                  <a:moveTo>
                    <a:pt x="1582" y="1183"/>
                  </a:moveTo>
                  <a:lnTo>
                    <a:pt x="1597" y="1186"/>
                  </a:lnTo>
                  <a:lnTo>
                    <a:pt x="1606" y="1197"/>
                  </a:lnTo>
                  <a:lnTo>
                    <a:pt x="1611" y="1212"/>
                  </a:lnTo>
                  <a:lnTo>
                    <a:pt x="1606" y="1228"/>
                  </a:lnTo>
                  <a:lnTo>
                    <a:pt x="1597" y="1239"/>
                  </a:lnTo>
                  <a:lnTo>
                    <a:pt x="1582" y="1243"/>
                  </a:lnTo>
                  <a:lnTo>
                    <a:pt x="1566" y="1239"/>
                  </a:lnTo>
                  <a:lnTo>
                    <a:pt x="1555" y="1228"/>
                  </a:lnTo>
                  <a:lnTo>
                    <a:pt x="1551" y="1212"/>
                  </a:lnTo>
                  <a:lnTo>
                    <a:pt x="1555" y="1197"/>
                  </a:lnTo>
                  <a:lnTo>
                    <a:pt x="1566" y="1186"/>
                  </a:lnTo>
                  <a:lnTo>
                    <a:pt x="1582" y="1183"/>
                  </a:lnTo>
                  <a:close/>
                  <a:moveTo>
                    <a:pt x="1007" y="1422"/>
                  </a:moveTo>
                  <a:lnTo>
                    <a:pt x="1010" y="1417"/>
                  </a:lnTo>
                  <a:lnTo>
                    <a:pt x="1016" y="1408"/>
                  </a:lnTo>
                  <a:lnTo>
                    <a:pt x="1027" y="1392"/>
                  </a:lnTo>
                  <a:lnTo>
                    <a:pt x="1039" y="1372"/>
                  </a:lnTo>
                  <a:lnTo>
                    <a:pt x="1056" y="1347"/>
                  </a:lnTo>
                  <a:lnTo>
                    <a:pt x="1075" y="1321"/>
                  </a:lnTo>
                  <a:lnTo>
                    <a:pt x="1095" y="1291"/>
                  </a:lnTo>
                  <a:lnTo>
                    <a:pt x="1115" y="1260"/>
                  </a:lnTo>
                  <a:lnTo>
                    <a:pt x="1129" y="1240"/>
                  </a:lnTo>
                  <a:lnTo>
                    <a:pt x="1139" y="1223"/>
                  </a:lnTo>
                  <a:lnTo>
                    <a:pt x="1143" y="1208"/>
                  </a:lnTo>
                  <a:lnTo>
                    <a:pt x="1146" y="1191"/>
                  </a:lnTo>
                  <a:lnTo>
                    <a:pt x="1148" y="1175"/>
                  </a:lnTo>
                  <a:lnTo>
                    <a:pt x="1152" y="1155"/>
                  </a:lnTo>
                  <a:lnTo>
                    <a:pt x="1157" y="1133"/>
                  </a:lnTo>
                  <a:lnTo>
                    <a:pt x="1162" y="1113"/>
                  </a:lnTo>
                  <a:lnTo>
                    <a:pt x="1168" y="1095"/>
                  </a:lnTo>
                  <a:lnTo>
                    <a:pt x="1171" y="1079"/>
                  </a:lnTo>
                  <a:lnTo>
                    <a:pt x="1173" y="1068"/>
                  </a:lnTo>
                  <a:lnTo>
                    <a:pt x="1173" y="1064"/>
                  </a:lnTo>
                  <a:lnTo>
                    <a:pt x="1168" y="1062"/>
                  </a:lnTo>
                  <a:lnTo>
                    <a:pt x="1156" y="1065"/>
                  </a:lnTo>
                  <a:lnTo>
                    <a:pt x="1142" y="1070"/>
                  </a:lnTo>
                  <a:lnTo>
                    <a:pt x="1118" y="1076"/>
                  </a:lnTo>
                  <a:lnTo>
                    <a:pt x="1098" y="1079"/>
                  </a:lnTo>
                  <a:lnTo>
                    <a:pt x="1075" y="1077"/>
                  </a:lnTo>
                  <a:lnTo>
                    <a:pt x="1050" y="1071"/>
                  </a:lnTo>
                  <a:lnTo>
                    <a:pt x="1035" y="1068"/>
                  </a:lnTo>
                  <a:lnTo>
                    <a:pt x="1021" y="1067"/>
                  </a:lnTo>
                  <a:lnTo>
                    <a:pt x="1008" y="1070"/>
                  </a:lnTo>
                  <a:lnTo>
                    <a:pt x="993" y="1074"/>
                  </a:lnTo>
                  <a:lnTo>
                    <a:pt x="979" y="1081"/>
                  </a:lnTo>
                  <a:lnTo>
                    <a:pt x="968" y="1082"/>
                  </a:lnTo>
                  <a:lnTo>
                    <a:pt x="960" y="1082"/>
                  </a:lnTo>
                  <a:lnTo>
                    <a:pt x="949" y="1081"/>
                  </a:lnTo>
                  <a:lnTo>
                    <a:pt x="937" y="1076"/>
                  </a:lnTo>
                  <a:lnTo>
                    <a:pt x="926" y="1071"/>
                  </a:lnTo>
                  <a:lnTo>
                    <a:pt x="915" y="1068"/>
                  </a:lnTo>
                  <a:lnTo>
                    <a:pt x="905" y="1068"/>
                  </a:lnTo>
                  <a:lnTo>
                    <a:pt x="891" y="1068"/>
                  </a:lnTo>
                  <a:lnTo>
                    <a:pt x="872" y="1071"/>
                  </a:lnTo>
                  <a:lnTo>
                    <a:pt x="846" y="1076"/>
                  </a:lnTo>
                  <a:lnTo>
                    <a:pt x="807" y="1082"/>
                  </a:lnTo>
                  <a:lnTo>
                    <a:pt x="774" y="1084"/>
                  </a:lnTo>
                  <a:lnTo>
                    <a:pt x="746" y="1084"/>
                  </a:lnTo>
                  <a:lnTo>
                    <a:pt x="720" y="1077"/>
                  </a:lnTo>
                  <a:lnTo>
                    <a:pt x="697" y="1068"/>
                  </a:lnTo>
                  <a:lnTo>
                    <a:pt x="674" y="1053"/>
                  </a:lnTo>
                  <a:lnTo>
                    <a:pt x="649" y="1034"/>
                  </a:lnTo>
                  <a:lnTo>
                    <a:pt x="623" y="1008"/>
                  </a:lnTo>
                  <a:lnTo>
                    <a:pt x="601" y="986"/>
                  </a:lnTo>
                  <a:lnTo>
                    <a:pt x="585" y="972"/>
                  </a:lnTo>
                  <a:lnTo>
                    <a:pt x="571" y="963"/>
                  </a:lnTo>
                  <a:lnTo>
                    <a:pt x="562" y="958"/>
                  </a:lnTo>
                  <a:lnTo>
                    <a:pt x="554" y="958"/>
                  </a:lnTo>
                  <a:lnTo>
                    <a:pt x="550" y="964"/>
                  </a:lnTo>
                  <a:lnTo>
                    <a:pt x="547" y="966"/>
                  </a:lnTo>
                  <a:lnTo>
                    <a:pt x="542" y="969"/>
                  </a:lnTo>
                  <a:lnTo>
                    <a:pt x="537" y="969"/>
                  </a:lnTo>
                  <a:lnTo>
                    <a:pt x="531" y="971"/>
                  </a:lnTo>
                  <a:lnTo>
                    <a:pt x="523" y="969"/>
                  </a:lnTo>
                  <a:lnTo>
                    <a:pt x="514" y="963"/>
                  </a:lnTo>
                  <a:lnTo>
                    <a:pt x="506" y="954"/>
                  </a:lnTo>
                  <a:lnTo>
                    <a:pt x="495" y="938"/>
                  </a:lnTo>
                  <a:lnTo>
                    <a:pt x="486" y="924"/>
                  </a:lnTo>
                  <a:lnTo>
                    <a:pt x="475" y="912"/>
                  </a:lnTo>
                  <a:lnTo>
                    <a:pt x="464" y="901"/>
                  </a:lnTo>
                  <a:lnTo>
                    <a:pt x="457" y="893"/>
                  </a:lnTo>
                  <a:lnTo>
                    <a:pt x="433" y="881"/>
                  </a:lnTo>
                  <a:lnTo>
                    <a:pt x="410" y="876"/>
                  </a:lnTo>
                  <a:lnTo>
                    <a:pt x="389" y="878"/>
                  </a:lnTo>
                  <a:lnTo>
                    <a:pt x="370" y="887"/>
                  </a:lnTo>
                  <a:lnTo>
                    <a:pt x="354" y="901"/>
                  </a:lnTo>
                  <a:lnTo>
                    <a:pt x="345" y="921"/>
                  </a:lnTo>
                  <a:lnTo>
                    <a:pt x="342" y="946"/>
                  </a:lnTo>
                  <a:lnTo>
                    <a:pt x="344" y="958"/>
                  </a:lnTo>
                  <a:lnTo>
                    <a:pt x="350" y="974"/>
                  </a:lnTo>
                  <a:lnTo>
                    <a:pt x="359" y="991"/>
                  </a:lnTo>
                  <a:lnTo>
                    <a:pt x="371" y="1009"/>
                  </a:lnTo>
                  <a:lnTo>
                    <a:pt x="384" y="1028"/>
                  </a:lnTo>
                  <a:lnTo>
                    <a:pt x="396" y="1043"/>
                  </a:lnTo>
                  <a:lnTo>
                    <a:pt x="409" y="1056"/>
                  </a:lnTo>
                  <a:lnTo>
                    <a:pt x="420" y="1064"/>
                  </a:lnTo>
                  <a:lnTo>
                    <a:pt x="433" y="1073"/>
                  </a:lnTo>
                  <a:lnTo>
                    <a:pt x="438" y="1084"/>
                  </a:lnTo>
                  <a:lnTo>
                    <a:pt x="435" y="1093"/>
                  </a:lnTo>
                  <a:lnTo>
                    <a:pt x="426" y="1099"/>
                  </a:lnTo>
                  <a:lnTo>
                    <a:pt x="412" y="1104"/>
                  </a:lnTo>
                  <a:lnTo>
                    <a:pt x="392" y="1102"/>
                  </a:lnTo>
                  <a:lnTo>
                    <a:pt x="379" y="1101"/>
                  </a:lnTo>
                  <a:lnTo>
                    <a:pt x="368" y="1096"/>
                  </a:lnTo>
                  <a:lnTo>
                    <a:pt x="358" y="1088"/>
                  </a:lnTo>
                  <a:lnTo>
                    <a:pt x="345" y="1077"/>
                  </a:lnTo>
                  <a:lnTo>
                    <a:pt x="328" y="1060"/>
                  </a:lnTo>
                  <a:lnTo>
                    <a:pt x="314" y="1045"/>
                  </a:lnTo>
                  <a:lnTo>
                    <a:pt x="303" y="1034"/>
                  </a:lnTo>
                  <a:lnTo>
                    <a:pt x="294" y="1028"/>
                  </a:lnTo>
                  <a:lnTo>
                    <a:pt x="286" y="1023"/>
                  </a:lnTo>
                  <a:lnTo>
                    <a:pt x="277" y="1022"/>
                  </a:lnTo>
                  <a:lnTo>
                    <a:pt x="268" y="1022"/>
                  </a:lnTo>
                  <a:lnTo>
                    <a:pt x="251" y="1023"/>
                  </a:lnTo>
                  <a:lnTo>
                    <a:pt x="232" y="1028"/>
                  </a:lnTo>
                  <a:lnTo>
                    <a:pt x="217" y="1034"/>
                  </a:lnTo>
                  <a:lnTo>
                    <a:pt x="186" y="1045"/>
                  </a:lnTo>
                  <a:lnTo>
                    <a:pt x="153" y="1053"/>
                  </a:lnTo>
                  <a:lnTo>
                    <a:pt x="117" y="1059"/>
                  </a:lnTo>
                  <a:lnTo>
                    <a:pt x="80" y="1060"/>
                  </a:lnTo>
                  <a:lnTo>
                    <a:pt x="35" y="1060"/>
                  </a:lnTo>
                  <a:lnTo>
                    <a:pt x="26" y="1023"/>
                  </a:lnTo>
                  <a:lnTo>
                    <a:pt x="17" y="985"/>
                  </a:lnTo>
                  <a:lnTo>
                    <a:pt x="9" y="952"/>
                  </a:lnTo>
                  <a:lnTo>
                    <a:pt x="4" y="921"/>
                  </a:lnTo>
                  <a:lnTo>
                    <a:pt x="1" y="888"/>
                  </a:lnTo>
                  <a:lnTo>
                    <a:pt x="0" y="850"/>
                  </a:lnTo>
                  <a:lnTo>
                    <a:pt x="0" y="803"/>
                  </a:lnTo>
                  <a:lnTo>
                    <a:pt x="0" y="761"/>
                  </a:lnTo>
                  <a:lnTo>
                    <a:pt x="1" y="726"/>
                  </a:lnTo>
                  <a:lnTo>
                    <a:pt x="3" y="695"/>
                  </a:lnTo>
                  <a:lnTo>
                    <a:pt x="6" y="668"/>
                  </a:lnTo>
                  <a:lnTo>
                    <a:pt x="10" y="644"/>
                  </a:lnTo>
                  <a:lnTo>
                    <a:pt x="32" y="563"/>
                  </a:lnTo>
                  <a:lnTo>
                    <a:pt x="60" y="487"/>
                  </a:lnTo>
                  <a:lnTo>
                    <a:pt x="96" y="416"/>
                  </a:lnTo>
                  <a:lnTo>
                    <a:pt x="136" y="349"/>
                  </a:lnTo>
                  <a:lnTo>
                    <a:pt x="184" y="286"/>
                  </a:lnTo>
                  <a:lnTo>
                    <a:pt x="238" y="228"/>
                  </a:lnTo>
                  <a:lnTo>
                    <a:pt x="297" y="176"/>
                  </a:lnTo>
                  <a:lnTo>
                    <a:pt x="364" y="128"/>
                  </a:lnTo>
                  <a:lnTo>
                    <a:pt x="418" y="97"/>
                  </a:lnTo>
                  <a:lnTo>
                    <a:pt x="471" y="69"/>
                  </a:lnTo>
                  <a:lnTo>
                    <a:pt x="525" y="45"/>
                  </a:lnTo>
                  <a:lnTo>
                    <a:pt x="582" y="28"/>
                  </a:lnTo>
                  <a:lnTo>
                    <a:pt x="643" y="13"/>
                  </a:lnTo>
                  <a:lnTo>
                    <a:pt x="675" y="7"/>
                  </a:lnTo>
                  <a:lnTo>
                    <a:pt x="714" y="4"/>
                  </a:lnTo>
                  <a:lnTo>
                    <a:pt x="757" y="0"/>
                  </a:lnTo>
                  <a:lnTo>
                    <a:pt x="802" y="0"/>
                  </a:lnTo>
                  <a:lnTo>
                    <a:pt x="847" y="0"/>
                  </a:lnTo>
                  <a:lnTo>
                    <a:pt x="891" y="2"/>
                  </a:lnTo>
                  <a:lnTo>
                    <a:pt x="929" y="7"/>
                  </a:lnTo>
                  <a:lnTo>
                    <a:pt x="960" y="11"/>
                  </a:lnTo>
                  <a:lnTo>
                    <a:pt x="1042" y="33"/>
                  </a:lnTo>
                  <a:lnTo>
                    <a:pt x="1120" y="62"/>
                  </a:lnTo>
                  <a:lnTo>
                    <a:pt x="1194" y="98"/>
                  </a:lnTo>
                  <a:lnTo>
                    <a:pt x="1264" y="142"/>
                  </a:lnTo>
                  <a:lnTo>
                    <a:pt x="1328" y="190"/>
                  </a:lnTo>
                  <a:lnTo>
                    <a:pt x="1386" y="245"/>
                  </a:lnTo>
                  <a:lnTo>
                    <a:pt x="1439" y="306"/>
                  </a:lnTo>
                  <a:lnTo>
                    <a:pt x="1486" y="371"/>
                  </a:lnTo>
                  <a:lnTo>
                    <a:pt x="1526" y="442"/>
                  </a:lnTo>
                  <a:lnTo>
                    <a:pt x="1552" y="501"/>
                  </a:lnTo>
                  <a:lnTo>
                    <a:pt x="1574" y="560"/>
                  </a:lnTo>
                  <a:lnTo>
                    <a:pt x="1589" y="617"/>
                  </a:lnTo>
                  <a:lnTo>
                    <a:pt x="1600" y="675"/>
                  </a:lnTo>
                  <a:lnTo>
                    <a:pt x="1606" y="737"/>
                  </a:lnTo>
                  <a:lnTo>
                    <a:pt x="1610" y="803"/>
                  </a:lnTo>
                  <a:lnTo>
                    <a:pt x="1606" y="870"/>
                  </a:lnTo>
                  <a:lnTo>
                    <a:pt x="1602" y="930"/>
                  </a:lnTo>
                  <a:lnTo>
                    <a:pt x="1591" y="988"/>
                  </a:lnTo>
                  <a:lnTo>
                    <a:pt x="1575" y="1045"/>
                  </a:lnTo>
                  <a:lnTo>
                    <a:pt x="1555" y="1101"/>
                  </a:lnTo>
                  <a:lnTo>
                    <a:pt x="1529" y="1160"/>
                  </a:lnTo>
                  <a:lnTo>
                    <a:pt x="1517" y="1184"/>
                  </a:lnTo>
                  <a:lnTo>
                    <a:pt x="1507" y="1205"/>
                  </a:lnTo>
                  <a:lnTo>
                    <a:pt x="1500" y="1219"/>
                  </a:lnTo>
                  <a:lnTo>
                    <a:pt x="1492" y="1228"/>
                  </a:lnTo>
                  <a:lnTo>
                    <a:pt x="1484" y="1234"/>
                  </a:lnTo>
                  <a:lnTo>
                    <a:pt x="1475" y="1236"/>
                  </a:lnTo>
                  <a:lnTo>
                    <a:pt x="1464" y="1237"/>
                  </a:lnTo>
                  <a:lnTo>
                    <a:pt x="1452" y="1236"/>
                  </a:lnTo>
                  <a:lnTo>
                    <a:pt x="1433" y="1232"/>
                  </a:lnTo>
                  <a:lnTo>
                    <a:pt x="1399" y="1229"/>
                  </a:lnTo>
                  <a:lnTo>
                    <a:pt x="1362" y="1231"/>
                  </a:lnTo>
                  <a:lnTo>
                    <a:pt x="1324" y="1234"/>
                  </a:lnTo>
                  <a:lnTo>
                    <a:pt x="1290" y="1239"/>
                  </a:lnTo>
                  <a:lnTo>
                    <a:pt x="1261" y="1246"/>
                  </a:lnTo>
                  <a:lnTo>
                    <a:pt x="1244" y="1254"/>
                  </a:lnTo>
                  <a:lnTo>
                    <a:pt x="1236" y="1262"/>
                  </a:lnTo>
                  <a:lnTo>
                    <a:pt x="1231" y="1274"/>
                  </a:lnTo>
                  <a:lnTo>
                    <a:pt x="1230" y="1282"/>
                  </a:lnTo>
                  <a:lnTo>
                    <a:pt x="1225" y="1290"/>
                  </a:lnTo>
                  <a:lnTo>
                    <a:pt x="1218" y="1294"/>
                  </a:lnTo>
                  <a:lnTo>
                    <a:pt x="1207" y="1301"/>
                  </a:lnTo>
                  <a:lnTo>
                    <a:pt x="1190" y="1308"/>
                  </a:lnTo>
                  <a:lnTo>
                    <a:pt x="1170" y="1316"/>
                  </a:lnTo>
                  <a:lnTo>
                    <a:pt x="1151" y="1329"/>
                  </a:lnTo>
                  <a:lnTo>
                    <a:pt x="1131" y="1344"/>
                  </a:lnTo>
                  <a:lnTo>
                    <a:pt x="1111" y="1363"/>
                  </a:lnTo>
                  <a:lnTo>
                    <a:pt x="1097" y="1377"/>
                  </a:lnTo>
                  <a:lnTo>
                    <a:pt x="1083" y="1389"/>
                  </a:lnTo>
                  <a:lnTo>
                    <a:pt x="1070" y="1398"/>
                  </a:lnTo>
                  <a:lnTo>
                    <a:pt x="1061" y="1406"/>
                  </a:lnTo>
                  <a:lnTo>
                    <a:pt x="1055" y="1411"/>
                  </a:lnTo>
                  <a:lnTo>
                    <a:pt x="1044" y="1415"/>
                  </a:lnTo>
                  <a:lnTo>
                    <a:pt x="1032" y="1418"/>
                  </a:lnTo>
                  <a:lnTo>
                    <a:pt x="1019" y="1422"/>
                  </a:lnTo>
                  <a:lnTo>
                    <a:pt x="1011" y="1423"/>
                  </a:lnTo>
                  <a:lnTo>
                    <a:pt x="1007" y="1422"/>
                  </a:lnTo>
                  <a:close/>
                  <a:moveTo>
                    <a:pt x="1162" y="1006"/>
                  </a:moveTo>
                  <a:lnTo>
                    <a:pt x="1219" y="994"/>
                  </a:lnTo>
                  <a:lnTo>
                    <a:pt x="1272" y="978"/>
                  </a:lnTo>
                  <a:lnTo>
                    <a:pt x="1320" y="958"/>
                  </a:lnTo>
                  <a:lnTo>
                    <a:pt x="1360" y="935"/>
                  </a:lnTo>
                  <a:lnTo>
                    <a:pt x="1394" y="905"/>
                  </a:lnTo>
                  <a:lnTo>
                    <a:pt x="1422" y="874"/>
                  </a:lnTo>
                  <a:lnTo>
                    <a:pt x="1444" y="839"/>
                  </a:lnTo>
                  <a:lnTo>
                    <a:pt x="1458" y="802"/>
                  </a:lnTo>
                  <a:lnTo>
                    <a:pt x="1462" y="768"/>
                  </a:lnTo>
                  <a:lnTo>
                    <a:pt x="1459" y="733"/>
                  </a:lnTo>
                  <a:lnTo>
                    <a:pt x="1447" y="702"/>
                  </a:lnTo>
                  <a:lnTo>
                    <a:pt x="1428" y="675"/>
                  </a:lnTo>
                  <a:lnTo>
                    <a:pt x="1400" y="648"/>
                  </a:lnTo>
                  <a:lnTo>
                    <a:pt x="1385" y="639"/>
                  </a:lnTo>
                  <a:lnTo>
                    <a:pt x="1366" y="628"/>
                  </a:lnTo>
                  <a:lnTo>
                    <a:pt x="1345" y="617"/>
                  </a:lnTo>
                  <a:lnTo>
                    <a:pt x="1321" y="608"/>
                  </a:lnTo>
                  <a:lnTo>
                    <a:pt x="1301" y="600"/>
                  </a:lnTo>
                  <a:lnTo>
                    <a:pt x="1284" y="594"/>
                  </a:lnTo>
                  <a:lnTo>
                    <a:pt x="1272" y="592"/>
                  </a:lnTo>
                  <a:lnTo>
                    <a:pt x="1264" y="596"/>
                  </a:lnTo>
                  <a:lnTo>
                    <a:pt x="1255" y="606"/>
                  </a:lnTo>
                  <a:lnTo>
                    <a:pt x="1245" y="620"/>
                  </a:lnTo>
                  <a:lnTo>
                    <a:pt x="1238" y="633"/>
                  </a:lnTo>
                  <a:lnTo>
                    <a:pt x="1227" y="645"/>
                  </a:lnTo>
                  <a:lnTo>
                    <a:pt x="1216" y="656"/>
                  </a:lnTo>
                  <a:lnTo>
                    <a:pt x="1204" y="667"/>
                  </a:lnTo>
                  <a:lnTo>
                    <a:pt x="1193" y="673"/>
                  </a:lnTo>
                  <a:lnTo>
                    <a:pt x="1185" y="676"/>
                  </a:lnTo>
                  <a:lnTo>
                    <a:pt x="1185" y="673"/>
                  </a:lnTo>
                  <a:lnTo>
                    <a:pt x="1187" y="665"/>
                  </a:lnTo>
                  <a:lnTo>
                    <a:pt x="1193" y="653"/>
                  </a:lnTo>
                  <a:lnTo>
                    <a:pt x="1199" y="639"/>
                  </a:lnTo>
                  <a:lnTo>
                    <a:pt x="1210" y="617"/>
                  </a:lnTo>
                  <a:lnTo>
                    <a:pt x="1216" y="597"/>
                  </a:lnTo>
                  <a:lnTo>
                    <a:pt x="1219" y="580"/>
                  </a:lnTo>
                  <a:lnTo>
                    <a:pt x="1216" y="558"/>
                  </a:lnTo>
                  <a:lnTo>
                    <a:pt x="1211" y="530"/>
                  </a:lnTo>
                  <a:lnTo>
                    <a:pt x="1202" y="498"/>
                  </a:lnTo>
                  <a:lnTo>
                    <a:pt x="1191" y="462"/>
                  </a:lnTo>
                  <a:lnTo>
                    <a:pt x="1179" y="425"/>
                  </a:lnTo>
                  <a:lnTo>
                    <a:pt x="1163" y="386"/>
                  </a:lnTo>
                  <a:lnTo>
                    <a:pt x="1148" y="349"/>
                  </a:lnTo>
                  <a:lnTo>
                    <a:pt x="1131" y="314"/>
                  </a:lnTo>
                  <a:lnTo>
                    <a:pt x="1115" y="281"/>
                  </a:lnTo>
                  <a:lnTo>
                    <a:pt x="1098" y="253"/>
                  </a:lnTo>
                  <a:lnTo>
                    <a:pt x="1084" y="233"/>
                  </a:lnTo>
                  <a:lnTo>
                    <a:pt x="1072" y="217"/>
                  </a:lnTo>
                  <a:lnTo>
                    <a:pt x="1061" y="205"/>
                  </a:lnTo>
                  <a:lnTo>
                    <a:pt x="1049" y="196"/>
                  </a:lnTo>
                  <a:lnTo>
                    <a:pt x="1033" y="186"/>
                  </a:lnTo>
                  <a:lnTo>
                    <a:pt x="1002" y="174"/>
                  </a:lnTo>
                  <a:lnTo>
                    <a:pt x="970" y="166"/>
                  </a:lnTo>
                  <a:lnTo>
                    <a:pt x="934" y="165"/>
                  </a:lnTo>
                  <a:lnTo>
                    <a:pt x="895" y="168"/>
                  </a:lnTo>
                  <a:lnTo>
                    <a:pt x="852" y="176"/>
                  </a:lnTo>
                  <a:lnTo>
                    <a:pt x="827" y="182"/>
                  </a:lnTo>
                  <a:lnTo>
                    <a:pt x="807" y="186"/>
                  </a:lnTo>
                  <a:lnTo>
                    <a:pt x="787" y="188"/>
                  </a:lnTo>
                  <a:lnTo>
                    <a:pt x="767" y="188"/>
                  </a:lnTo>
                  <a:lnTo>
                    <a:pt x="743" y="186"/>
                  </a:lnTo>
                  <a:lnTo>
                    <a:pt x="697" y="183"/>
                  </a:lnTo>
                  <a:lnTo>
                    <a:pt x="658" y="180"/>
                  </a:lnTo>
                  <a:lnTo>
                    <a:pt x="630" y="179"/>
                  </a:lnTo>
                  <a:lnTo>
                    <a:pt x="607" y="177"/>
                  </a:lnTo>
                  <a:lnTo>
                    <a:pt x="592" y="177"/>
                  </a:lnTo>
                  <a:lnTo>
                    <a:pt x="579" y="179"/>
                  </a:lnTo>
                  <a:lnTo>
                    <a:pt x="570" y="179"/>
                  </a:lnTo>
                  <a:lnTo>
                    <a:pt x="562" y="182"/>
                  </a:lnTo>
                  <a:lnTo>
                    <a:pt x="554" y="185"/>
                  </a:lnTo>
                  <a:lnTo>
                    <a:pt x="547" y="188"/>
                  </a:lnTo>
                  <a:lnTo>
                    <a:pt x="533" y="197"/>
                  </a:lnTo>
                  <a:lnTo>
                    <a:pt x="522" y="207"/>
                  </a:lnTo>
                  <a:lnTo>
                    <a:pt x="511" y="221"/>
                  </a:lnTo>
                  <a:lnTo>
                    <a:pt x="502" y="238"/>
                  </a:lnTo>
                  <a:lnTo>
                    <a:pt x="494" y="259"/>
                  </a:lnTo>
                  <a:lnTo>
                    <a:pt x="486" y="287"/>
                  </a:lnTo>
                  <a:lnTo>
                    <a:pt x="477" y="323"/>
                  </a:lnTo>
                  <a:lnTo>
                    <a:pt x="468" y="363"/>
                  </a:lnTo>
                  <a:lnTo>
                    <a:pt x="461" y="396"/>
                  </a:lnTo>
                  <a:lnTo>
                    <a:pt x="458" y="420"/>
                  </a:lnTo>
                  <a:lnTo>
                    <a:pt x="457" y="441"/>
                  </a:lnTo>
                  <a:lnTo>
                    <a:pt x="460" y="458"/>
                  </a:lnTo>
                  <a:lnTo>
                    <a:pt x="466" y="472"/>
                  </a:lnTo>
                  <a:lnTo>
                    <a:pt x="474" y="484"/>
                  </a:lnTo>
                  <a:lnTo>
                    <a:pt x="489" y="498"/>
                  </a:lnTo>
                  <a:lnTo>
                    <a:pt x="511" y="512"/>
                  </a:lnTo>
                  <a:lnTo>
                    <a:pt x="539" y="526"/>
                  </a:lnTo>
                  <a:lnTo>
                    <a:pt x="571" y="540"/>
                  </a:lnTo>
                  <a:lnTo>
                    <a:pt x="605" y="551"/>
                  </a:lnTo>
                  <a:lnTo>
                    <a:pt x="643" y="560"/>
                  </a:lnTo>
                  <a:lnTo>
                    <a:pt x="691" y="572"/>
                  </a:lnTo>
                  <a:lnTo>
                    <a:pt x="733" y="583"/>
                  </a:lnTo>
                  <a:lnTo>
                    <a:pt x="767" y="594"/>
                  </a:lnTo>
                  <a:lnTo>
                    <a:pt x="791" y="602"/>
                  </a:lnTo>
                  <a:lnTo>
                    <a:pt x="805" y="609"/>
                  </a:lnTo>
                  <a:lnTo>
                    <a:pt x="815" y="617"/>
                  </a:lnTo>
                  <a:lnTo>
                    <a:pt x="822" y="628"/>
                  </a:lnTo>
                  <a:lnTo>
                    <a:pt x="829" y="639"/>
                  </a:lnTo>
                  <a:lnTo>
                    <a:pt x="838" y="665"/>
                  </a:lnTo>
                  <a:lnTo>
                    <a:pt x="847" y="685"/>
                  </a:lnTo>
                  <a:lnTo>
                    <a:pt x="853" y="699"/>
                  </a:lnTo>
                  <a:lnTo>
                    <a:pt x="861" y="710"/>
                  </a:lnTo>
                  <a:lnTo>
                    <a:pt x="867" y="718"/>
                  </a:lnTo>
                  <a:lnTo>
                    <a:pt x="870" y="723"/>
                  </a:lnTo>
                  <a:lnTo>
                    <a:pt x="875" y="726"/>
                  </a:lnTo>
                  <a:lnTo>
                    <a:pt x="877" y="730"/>
                  </a:lnTo>
                  <a:lnTo>
                    <a:pt x="878" y="733"/>
                  </a:lnTo>
                  <a:lnTo>
                    <a:pt x="880" y="737"/>
                  </a:lnTo>
                  <a:lnTo>
                    <a:pt x="875" y="744"/>
                  </a:lnTo>
                  <a:lnTo>
                    <a:pt x="864" y="747"/>
                  </a:lnTo>
                  <a:lnTo>
                    <a:pt x="849" y="749"/>
                  </a:lnTo>
                  <a:lnTo>
                    <a:pt x="827" y="746"/>
                  </a:lnTo>
                  <a:lnTo>
                    <a:pt x="801" y="743"/>
                  </a:lnTo>
                  <a:lnTo>
                    <a:pt x="770" y="735"/>
                  </a:lnTo>
                  <a:lnTo>
                    <a:pt x="737" y="727"/>
                  </a:lnTo>
                  <a:lnTo>
                    <a:pt x="703" y="716"/>
                  </a:lnTo>
                  <a:lnTo>
                    <a:pt x="667" y="706"/>
                  </a:lnTo>
                  <a:lnTo>
                    <a:pt x="632" y="693"/>
                  </a:lnTo>
                  <a:lnTo>
                    <a:pt x="598" y="679"/>
                  </a:lnTo>
                  <a:lnTo>
                    <a:pt x="565" y="665"/>
                  </a:lnTo>
                  <a:lnTo>
                    <a:pt x="534" y="650"/>
                  </a:lnTo>
                  <a:lnTo>
                    <a:pt x="506" y="636"/>
                  </a:lnTo>
                  <a:lnTo>
                    <a:pt x="481" y="622"/>
                  </a:lnTo>
                  <a:lnTo>
                    <a:pt x="463" y="608"/>
                  </a:lnTo>
                  <a:lnTo>
                    <a:pt x="444" y="589"/>
                  </a:lnTo>
                  <a:lnTo>
                    <a:pt x="432" y="572"/>
                  </a:lnTo>
                  <a:lnTo>
                    <a:pt x="423" y="554"/>
                  </a:lnTo>
                  <a:lnTo>
                    <a:pt x="420" y="535"/>
                  </a:lnTo>
                  <a:lnTo>
                    <a:pt x="421" y="513"/>
                  </a:lnTo>
                  <a:lnTo>
                    <a:pt x="424" y="482"/>
                  </a:lnTo>
                  <a:lnTo>
                    <a:pt x="340" y="486"/>
                  </a:lnTo>
                  <a:lnTo>
                    <a:pt x="308" y="486"/>
                  </a:lnTo>
                  <a:lnTo>
                    <a:pt x="283" y="487"/>
                  </a:lnTo>
                  <a:lnTo>
                    <a:pt x="265" y="490"/>
                  </a:lnTo>
                  <a:lnTo>
                    <a:pt x="251" y="493"/>
                  </a:lnTo>
                  <a:lnTo>
                    <a:pt x="237" y="496"/>
                  </a:lnTo>
                  <a:lnTo>
                    <a:pt x="224" y="503"/>
                  </a:lnTo>
                  <a:lnTo>
                    <a:pt x="196" y="520"/>
                  </a:lnTo>
                  <a:lnTo>
                    <a:pt x="176" y="540"/>
                  </a:lnTo>
                  <a:lnTo>
                    <a:pt x="164" y="561"/>
                  </a:lnTo>
                  <a:lnTo>
                    <a:pt x="161" y="586"/>
                  </a:lnTo>
                  <a:lnTo>
                    <a:pt x="167" y="614"/>
                  </a:lnTo>
                  <a:lnTo>
                    <a:pt x="182" y="644"/>
                  </a:lnTo>
                  <a:lnTo>
                    <a:pt x="206" y="675"/>
                  </a:lnTo>
                  <a:lnTo>
                    <a:pt x="237" y="707"/>
                  </a:lnTo>
                  <a:lnTo>
                    <a:pt x="289" y="752"/>
                  </a:lnTo>
                  <a:lnTo>
                    <a:pt x="350" y="795"/>
                  </a:lnTo>
                  <a:lnTo>
                    <a:pt x="420" y="837"/>
                  </a:lnTo>
                  <a:lnTo>
                    <a:pt x="494" y="876"/>
                  </a:lnTo>
                  <a:lnTo>
                    <a:pt x="573" y="912"/>
                  </a:lnTo>
                  <a:lnTo>
                    <a:pt x="654" y="943"/>
                  </a:lnTo>
                  <a:lnTo>
                    <a:pt x="736" y="969"/>
                  </a:lnTo>
                  <a:lnTo>
                    <a:pt x="816" y="991"/>
                  </a:lnTo>
                  <a:lnTo>
                    <a:pt x="895" y="1005"/>
                  </a:lnTo>
                  <a:lnTo>
                    <a:pt x="946" y="1011"/>
                  </a:lnTo>
                  <a:lnTo>
                    <a:pt x="1002" y="1014"/>
                  </a:lnTo>
                  <a:lnTo>
                    <a:pt x="1058" y="1014"/>
                  </a:lnTo>
                  <a:lnTo>
                    <a:pt x="1112" y="1011"/>
                  </a:lnTo>
                  <a:lnTo>
                    <a:pt x="1162" y="1006"/>
                  </a:lnTo>
                  <a:close/>
                  <a:moveTo>
                    <a:pt x="564" y="388"/>
                  </a:moveTo>
                  <a:lnTo>
                    <a:pt x="548" y="371"/>
                  </a:lnTo>
                  <a:lnTo>
                    <a:pt x="539" y="358"/>
                  </a:lnTo>
                  <a:lnTo>
                    <a:pt x="533" y="348"/>
                  </a:lnTo>
                  <a:lnTo>
                    <a:pt x="531" y="337"/>
                  </a:lnTo>
                  <a:lnTo>
                    <a:pt x="534" y="320"/>
                  </a:lnTo>
                  <a:lnTo>
                    <a:pt x="540" y="307"/>
                  </a:lnTo>
                  <a:lnTo>
                    <a:pt x="550" y="300"/>
                  </a:lnTo>
                  <a:lnTo>
                    <a:pt x="562" y="300"/>
                  </a:lnTo>
                  <a:lnTo>
                    <a:pt x="573" y="306"/>
                  </a:lnTo>
                  <a:lnTo>
                    <a:pt x="587" y="318"/>
                  </a:lnTo>
                  <a:lnTo>
                    <a:pt x="598" y="326"/>
                  </a:lnTo>
                  <a:lnTo>
                    <a:pt x="610" y="331"/>
                  </a:lnTo>
                  <a:lnTo>
                    <a:pt x="627" y="334"/>
                  </a:lnTo>
                  <a:lnTo>
                    <a:pt x="647" y="334"/>
                  </a:lnTo>
                  <a:lnTo>
                    <a:pt x="675" y="332"/>
                  </a:lnTo>
                  <a:lnTo>
                    <a:pt x="711" y="331"/>
                  </a:lnTo>
                  <a:lnTo>
                    <a:pt x="740" y="332"/>
                  </a:lnTo>
                  <a:lnTo>
                    <a:pt x="764" y="337"/>
                  </a:lnTo>
                  <a:lnTo>
                    <a:pt x="777" y="345"/>
                  </a:lnTo>
                  <a:lnTo>
                    <a:pt x="787" y="354"/>
                  </a:lnTo>
                  <a:lnTo>
                    <a:pt x="788" y="363"/>
                  </a:lnTo>
                  <a:lnTo>
                    <a:pt x="784" y="369"/>
                  </a:lnTo>
                  <a:lnTo>
                    <a:pt x="773" y="374"/>
                  </a:lnTo>
                  <a:lnTo>
                    <a:pt x="753" y="379"/>
                  </a:lnTo>
                  <a:lnTo>
                    <a:pt x="725" y="382"/>
                  </a:lnTo>
                  <a:lnTo>
                    <a:pt x="684" y="388"/>
                  </a:lnTo>
                  <a:lnTo>
                    <a:pt x="655" y="394"/>
                  </a:lnTo>
                  <a:lnTo>
                    <a:pt x="635" y="402"/>
                  </a:lnTo>
                  <a:lnTo>
                    <a:pt x="623" y="410"/>
                  </a:lnTo>
                  <a:lnTo>
                    <a:pt x="615" y="417"/>
                  </a:lnTo>
                  <a:lnTo>
                    <a:pt x="605" y="419"/>
                  </a:lnTo>
                  <a:lnTo>
                    <a:pt x="595" y="414"/>
                  </a:lnTo>
                  <a:lnTo>
                    <a:pt x="581" y="403"/>
                  </a:lnTo>
                  <a:lnTo>
                    <a:pt x="564" y="388"/>
                  </a:lnTo>
                  <a:close/>
                  <a:moveTo>
                    <a:pt x="923" y="287"/>
                  </a:moveTo>
                  <a:lnTo>
                    <a:pt x="912" y="286"/>
                  </a:lnTo>
                  <a:lnTo>
                    <a:pt x="906" y="284"/>
                  </a:lnTo>
                  <a:lnTo>
                    <a:pt x="901" y="281"/>
                  </a:lnTo>
                  <a:lnTo>
                    <a:pt x="900" y="279"/>
                  </a:lnTo>
                  <a:lnTo>
                    <a:pt x="900" y="276"/>
                  </a:lnTo>
                  <a:lnTo>
                    <a:pt x="903" y="275"/>
                  </a:lnTo>
                  <a:lnTo>
                    <a:pt x="909" y="272"/>
                  </a:lnTo>
                  <a:lnTo>
                    <a:pt x="918" y="269"/>
                  </a:lnTo>
                  <a:lnTo>
                    <a:pt x="932" y="262"/>
                  </a:lnTo>
                  <a:lnTo>
                    <a:pt x="942" y="256"/>
                  </a:lnTo>
                  <a:lnTo>
                    <a:pt x="948" y="248"/>
                  </a:lnTo>
                  <a:lnTo>
                    <a:pt x="949" y="241"/>
                  </a:lnTo>
                  <a:lnTo>
                    <a:pt x="943" y="234"/>
                  </a:lnTo>
                  <a:lnTo>
                    <a:pt x="932" y="230"/>
                  </a:lnTo>
                  <a:lnTo>
                    <a:pt x="914" y="225"/>
                  </a:lnTo>
                  <a:lnTo>
                    <a:pt x="894" y="224"/>
                  </a:lnTo>
                  <a:lnTo>
                    <a:pt x="875" y="224"/>
                  </a:lnTo>
                  <a:lnTo>
                    <a:pt x="860" y="225"/>
                  </a:lnTo>
                  <a:lnTo>
                    <a:pt x="852" y="225"/>
                  </a:lnTo>
                  <a:lnTo>
                    <a:pt x="847" y="227"/>
                  </a:lnTo>
                  <a:lnTo>
                    <a:pt x="844" y="225"/>
                  </a:lnTo>
                  <a:lnTo>
                    <a:pt x="843" y="225"/>
                  </a:lnTo>
                  <a:lnTo>
                    <a:pt x="844" y="222"/>
                  </a:lnTo>
                  <a:lnTo>
                    <a:pt x="852" y="217"/>
                  </a:lnTo>
                  <a:lnTo>
                    <a:pt x="867" y="211"/>
                  </a:lnTo>
                  <a:lnTo>
                    <a:pt x="887" y="208"/>
                  </a:lnTo>
                  <a:lnTo>
                    <a:pt x="912" y="205"/>
                  </a:lnTo>
                  <a:lnTo>
                    <a:pt x="936" y="203"/>
                  </a:lnTo>
                  <a:lnTo>
                    <a:pt x="957" y="203"/>
                  </a:lnTo>
                  <a:lnTo>
                    <a:pt x="985" y="208"/>
                  </a:lnTo>
                  <a:lnTo>
                    <a:pt x="1008" y="216"/>
                  </a:lnTo>
                  <a:lnTo>
                    <a:pt x="1027" y="227"/>
                  </a:lnTo>
                  <a:lnTo>
                    <a:pt x="1036" y="238"/>
                  </a:lnTo>
                  <a:lnTo>
                    <a:pt x="1035" y="252"/>
                  </a:lnTo>
                  <a:lnTo>
                    <a:pt x="1025" y="264"/>
                  </a:lnTo>
                  <a:lnTo>
                    <a:pt x="1007" y="275"/>
                  </a:lnTo>
                  <a:lnTo>
                    <a:pt x="982" y="283"/>
                  </a:lnTo>
                  <a:lnTo>
                    <a:pt x="954" y="287"/>
                  </a:lnTo>
                  <a:lnTo>
                    <a:pt x="923" y="287"/>
                  </a:lnTo>
                  <a:close/>
                  <a:moveTo>
                    <a:pt x="900" y="1226"/>
                  </a:moveTo>
                  <a:lnTo>
                    <a:pt x="887" y="1220"/>
                  </a:lnTo>
                  <a:lnTo>
                    <a:pt x="874" y="1215"/>
                  </a:lnTo>
                  <a:lnTo>
                    <a:pt x="863" y="1214"/>
                  </a:lnTo>
                  <a:lnTo>
                    <a:pt x="850" y="1211"/>
                  </a:lnTo>
                  <a:lnTo>
                    <a:pt x="844" y="1205"/>
                  </a:lnTo>
                  <a:lnTo>
                    <a:pt x="843" y="1195"/>
                  </a:lnTo>
                  <a:lnTo>
                    <a:pt x="847" y="1184"/>
                  </a:lnTo>
                  <a:lnTo>
                    <a:pt x="856" y="1178"/>
                  </a:lnTo>
                  <a:lnTo>
                    <a:pt x="869" y="1177"/>
                  </a:lnTo>
                  <a:lnTo>
                    <a:pt x="883" y="1177"/>
                  </a:lnTo>
                  <a:lnTo>
                    <a:pt x="898" y="1178"/>
                  </a:lnTo>
                  <a:lnTo>
                    <a:pt x="911" y="1184"/>
                  </a:lnTo>
                  <a:lnTo>
                    <a:pt x="928" y="1192"/>
                  </a:lnTo>
                  <a:lnTo>
                    <a:pt x="942" y="1194"/>
                  </a:lnTo>
                  <a:lnTo>
                    <a:pt x="954" y="1191"/>
                  </a:lnTo>
                  <a:lnTo>
                    <a:pt x="967" y="1181"/>
                  </a:lnTo>
                  <a:lnTo>
                    <a:pt x="971" y="1177"/>
                  </a:lnTo>
                  <a:lnTo>
                    <a:pt x="976" y="1172"/>
                  </a:lnTo>
                  <a:lnTo>
                    <a:pt x="980" y="1170"/>
                  </a:lnTo>
                  <a:lnTo>
                    <a:pt x="984" y="1169"/>
                  </a:lnTo>
                  <a:lnTo>
                    <a:pt x="985" y="1170"/>
                  </a:lnTo>
                  <a:lnTo>
                    <a:pt x="987" y="1174"/>
                  </a:lnTo>
                  <a:lnTo>
                    <a:pt x="988" y="1178"/>
                  </a:lnTo>
                  <a:lnTo>
                    <a:pt x="988" y="1186"/>
                  </a:lnTo>
                  <a:lnTo>
                    <a:pt x="985" y="1198"/>
                  </a:lnTo>
                  <a:lnTo>
                    <a:pt x="976" y="1214"/>
                  </a:lnTo>
                  <a:lnTo>
                    <a:pt x="963" y="1226"/>
                  </a:lnTo>
                  <a:lnTo>
                    <a:pt x="949" y="1236"/>
                  </a:lnTo>
                  <a:lnTo>
                    <a:pt x="936" y="1239"/>
                  </a:lnTo>
                  <a:lnTo>
                    <a:pt x="926" y="1237"/>
                  </a:lnTo>
                  <a:lnTo>
                    <a:pt x="912" y="1232"/>
                  </a:lnTo>
                  <a:lnTo>
                    <a:pt x="900" y="1226"/>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8" name="Freeform 62"/>
            <p:cNvSpPr>
              <a:spLocks noEditPoints="1"/>
            </p:cNvSpPr>
            <p:nvPr/>
          </p:nvSpPr>
          <p:spPr bwMode="auto">
            <a:xfrm>
              <a:off x="2739477" y="4304235"/>
              <a:ext cx="687935" cy="188252"/>
            </a:xfrm>
            <a:custGeom>
              <a:avLst/>
              <a:gdLst>
                <a:gd name="T0" fmla="*/ 2975 w 3001"/>
                <a:gd name="T1" fmla="*/ 771 h 821"/>
                <a:gd name="T2" fmla="*/ 2979 w 3001"/>
                <a:gd name="T3" fmla="*/ 801 h 821"/>
                <a:gd name="T4" fmla="*/ 2951 w 3001"/>
                <a:gd name="T5" fmla="*/ 784 h 821"/>
                <a:gd name="T6" fmla="*/ 2970 w 3001"/>
                <a:gd name="T7" fmla="*/ 778 h 821"/>
                <a:gd name="T8" fmla="*/ 2962 w 3001"/>
                <a:gd name="T9" fmla="*/ 743 h 821"/>
                <a:gd name="T10" fmla="*/ 2962 w 3001"/>
                <a:gd name="T11" fmla="*/ 821 h 821"/>
                <a:gd name="T12" fmla="*/ 2962 w 3001"/>
                <a:gd name="T13" fmla="*/ 743 h 821"/>
                <a:gd name="T14" fmla="*/ 2947 w 3001"/>
                <a:gd name="T15" fmla="*/ 808 h 821"/>
                <a:gd name="T16" fmla="*/ 1258 w 3001"/>
                <a:gd name="T17" fmla="*/ 790 h 821"/>
                <a:gd name="T18" fmla="*/ 1318 w 3001"/>
                <a:gd name="T19" fmla="*/ 300 h 821"/>
                <a:gd name="T20" fmla="*/ 1069 w 3001"/>
                <a:gd name="T21" fmla="*/ 257 h 821"/>
                <a:gd name="T22" fmla="*/ 918 w 3001"/>
                <a:gd name="T23" fmla="*/ 506 h 821"/>
                <a:gd name="T24" fmla="*/ 1030 w 3001"/>
                <a:gd name="T25" fmla="*/ 778 h 821"/>
                <a:gd name="T26" fmla="*/ 1132 w 3001"/>
                <a:gd name="T27" fmla="*/ 685 h 821"/>
                <a:gd name="T28" fmla="*/ 1063 w 3001"/>
                <a:gd name="T29" fmla="*/ 539 h 821"/>
                <a:gd name="T30" fmla="*/ 1171 w 3001"/>
                <a:gd name="T31" fmla="*/ 350 h 821"/>
                <a:gd name="T32" fmla="*/ 1315 w 3001"/>
                <a:gd name="T33" fmla="*/ 458 h 821"/>
                <a:gd name="T34" fmla="*/ 1267 w 3001"/>
                <a:gd name="T35" fmla="*/ 677 h 821"/>
                <a:gd name="T36" fmla="*/ 2401 w 3001"/>
                <a:gd name="T37" fmla="*/ 774 h 821"/>
                <a:gd name="T38" fmla="*/ 2501 w 3001"/>
                <a:gd name="T39" fmla="*/ 464 h 821"/>
                <a:gd name="T40" fmla="*/ 2443 w 3001"/>
                <a:gd name="T41" fmla="*/ 289 h 821"/>
                <a:gd name="T42" fmla="*/ 2191 w 3001"/>
                <a:gd name="T43" fmla="*/ 271 h 821"/>
                <a:gd name="T44" fmla="*/ 2237 w 3001"/>
                <a:gd name="T45" fmla="*/ 303 h 821"/>
                <a:gd name="T46" fmla="*/ 2442 w 3001"/>
                <a:gd name="T47" fmla="*/ 398 h 821"/>
                <a:gd name="T48" fmla="*/ 2191 w 3001"/>
                <a:gd name="T49" fmla="*/ 522 h 821"/>
                <a:gd name="T50" fmla="*/ 2147 w 3001"/>
                <a:gd name="T51" fmla="*/ 760 h 821"/>
                <a:gd name="T52" fmla="*/ 2226 w 3001"/>
                <a:gd name="T53" fmla="*/ 756 h 821"/>
                <a:gd name="T54" fmla="*/ 2186 w 3001"/>
                <a:gd name="T55" fmla="*/ 599 h 821"/>
                <a:gd name="T56" fmla="*/ 2445 w 3001"/>
                <a:gd name="T57" fmla="*/ 509 h 821"/>
                <a:gd name="T58" fmla="*/ 2404 w 3001"/>
                <a:gd name="T59" fmla="*/ 717 h 821"/>
                <a:gd name="T60" fmla="*/ 2226 w 3001"/>
                <a:gd name="T61" fmla="*/ 756 h 821"/>
                <a:gd name="T62" fmla="*/ 2865 w 3001"/>
                <a:gd name="T63" fmla="*/ 787 h 821"/>
                <a:gd name="T64" fmla="*/ 2730 w 3001"/>
                <a:gd name="T65" fmla="*/ 726 h 821"/>
                <a:gd name="T66" fmla="*/ 2719 w 3001"/>
                <a:gd name="T67" fmla="*/ 554 h 821"/>
                <a:gd name="T68" fmla="*/ 2719 w 3001"/>
                <a:gd name="T69" fmla="*/ 156 h 821"/>
                <a:gd name="T70" fmla="*/ 2615 w 3001"/>
                <a:gd name="T71" fmla="*/ 257 h 821"/>
                <a:gd name="T72" fmla="*/ 2665 w 3001"/>
                <a:gd name="T73" fmla="*/ 649 h 821"/>
                <a:gd name="T74" fmla="*/ 2693 w 3001"/>
                <a:gd name="T75" fmla="*/ 773 h 821"/>
                <a:gd name="T76" fmla="*/ 2829 w 3001"/>
                <a:gd name="T77" fmla="*/ 812 h 821"/>
                <a:gd name="T78" fmla="*/ 804 w 3001"/>
                <a:gd name="T79" fmla="*/ 685 h 821"/>
                <a:gd name="T80" fmla="*/ 632 w 3001"/>
                <a:gd name="T81" fmla="*/ 703 h 821"/>
                <a:gd name="T82" fmla="*/ 488 w 3001"/>
                <a:gd name="T83" fmla="*/ 590 h 821"/>
                <a:gd name="T84" fmla="*/ 838 w 3001"/>
                <a:gd name="T85" fmla="*/ 384 h 821"/>
                <a:gd name="T86" fmla="*/ 559 w 3001"/>
                <a:gd name="T87" fmla="*/ 243 h 821"/>
                <a:gd name="T88" fmla="*/ 351 w 3001"/>
                <a:gd name="T89" fmla="*/ 488 h 821"/>
                <a:gd name="T90" fmla="*/ 458 w 3001"/>
                <a:gd name="T91" fmla="*/ 765 h 821"/>
                <a:gd name="T92" fmla="*/ 728 w 3001"/>
                <a:gd name="T93" fmla="*/ 805 h 821"/>
                <a:gd name="T94" fmla="*/ 525 w 3001"/>
                <a:gd name="T95" fmla="*/ 373 h 821"/>
                <a:gd name="T96" fmla="*/ 709 w 3001"/>
                <a:gd name="T97" fmla="*/ 396 h 821"/>
                <a:gd name="T98" fmla="*/ 511 w 3001"/>
                <a:gd name="T99" fmla="*/ 464 h 821"/>
                <a:gd name="T100" fmla="*/ 150 w 3001"/>
                <a:gd name="T101" fmla="*/ 503 h 821"/>
                <a:gd name="T102" fmla="*/ 207 w 3001"/>
                <a:gd name="T103" fmla="*/ 387 h 821"/>
                <a:gd name="T104" fmla="*/ 206 w 3001"/>
                <a:gd name="T105" fmla="*/ 258 h 821"/>
                <a:gd name="T106" fmla="*/ 124 w 3001"/>
                <a:gd name="T107" fmla="*/ 279 h 821"/>
                <a:gd name="T108" fmla="*/ 1647 w 3001"/>
                <a:gd name="T109" fmla="*/ 508 h 821"/>
                <a:gd name="T110" fmla="*/ 1682 w 3001"/>
                <a:gd name="T111" fmla="*/ 358 h 821"/>
                <a:gd name="T112" fmla="*/ 1893 w 3001"/>
                <a:gd name="T113" fmla="*/ 317 h 821"/>
                <a:gd name="T114" fmla="*/ 1961 w 3001"/>
                <a:gd name="T115" fmla="*/ 497 h 821"/>
                <a:gd name="T116" fmla="*/ 2016 w 3001"/>
                <a:gd name="T117" fmla="*/ 514 h 821"/>
                <a:gd name="T118" fmla="*/ 1986 w 3001"/>
                <a:gd name="T119" fmla="*/ 336 h 821"/>
                <a:gd name="T120" fmla="*/ 1765 w 3001"/>
                <a:gd name="T121" fmla="*/ 257 h 821"/>
                <a:gd name="T122" fmla="*/ 1586 w 3001"/>
                <a:gd name="T123" fmla="*/ 805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01" h="821">
                  <a:moveTo>
                    <a:pt x="2947" y="801"/>
                  </a:moveTo>
                  <a:lnTo>
                    <a:pt x="2947" y="764"/>
                  </a:lnTo>
                  <a:lnTo>
                    <a:pt x="2962" y="764"/>
                  </a:lnTo>
                  <a:lnTo>
                    <a:pt x="2967" y="764"/>
                  </a:lnTo>
                  <a:lnTo>
                    <a:pt x="2970" y="765"/>
                  </a:lnTo>
                  <a:lnTo>
                    <a:pt x="2972" y="767"/>
                  </a:lnTo>
                  <a:lnTo>
                    <a:pt x="2975" y="768"/>
                  </a:lnTo>
                  <a:lnTo>
                    <a:pt x="2975" y="771"/>
                  </a:lnTo>
                  <a:lnTo>
                    <a:pt x="2976" y="774"/>
                  </a:lnTo>
                  <a:lnTo>
                    <a:pt x="2975" y="778"/>
                  </a:lnTo>
                  <a:lnTo>
                    <a:pt x="2973" y="781"/>
                  </a:lnTo>
                  <a:lnTo>
                    <a:pt x="2970" y="782"/>
                  </a:lnTo>
                  <a:lnTo>
                    <a:pt x="2965" y="784"/>
                  </a:lnTo>
                  <a:lnTo>
                    <a:pt x="2969" y="785"/>
                  </a:lnTo>
                  <a:lnTo>
                    <a:pt x="2972" y="790"/>
                  </a:lnTo>
                  <a:lnTo>
                    <a:pt x="2979" y="801"/>
                  </a:lnTo>
                  <a:lnTo>
                    <a:pt x="2973" y="801"/>
                  </a:lnTo>
                  <a:lnTo>
                    <a:pt x="2967" y="793"/>
                  </a:lnTo>
                  <a:lnTo>
                    <a:pt x="2965" y="790"/>
                  </a:lnTo>
                  <a:lnTo>
                    <a:pt x="2964" y="788"/>
                  </a:lnTo>
                  <a:lnTo>
                    <a:pt x="2962" y="785"/>
                  </a:lnTo>
                  <a:lnTo>
                    <a:pt x="2959" y="784"/>
                  </a:lnTo>
                  <a:lnTo>
                    <a:pt x="2956" y="784"/>
                  </a:lnTo>
                  <a:lnTo>
                    <a:pt x="2951" y="784"/>
                  </a:lnTo>
                  <a:lnTo>
                    <a:pt x="2951" y="801"/>
                  </a:lnTo>
                  <a:lnTo>
                    <a:pt x="2947" y="801"/>
                  </a:lnTo>
                  <a:close/>
                  <a:moveTo>
                    <a:pt x="2951" y="781"/>
                  </a:moveTo>
                  <a:lnTo>
                    <a:pt x="2962" y="781"/>
                  </a:lnTo>
                  <a:lnTo>
                    <a:pt x="2964" y="781"/>
                  </a:lnTo>
                  <a:lnTo>
                    <a:pt x="2967" y="779"/>
                  </a:lnTo>
                  <a:lnTo>
                    <a:pt x="2969" y="779"/>
                  </a:lnTo>
                  <a:lnTo>
                    <a:pt x="2970" y="778"/>
                  </a:lnTo>
                  <a:lnTo>
                    <a:pt x="2970" y="774"/>
                  </a:lnTo>
                  <a:lnTo>
                    <a:pt x="2970" y="771"/>
                  </a:lnTo>
                  <a:lnTo>
                    <a:pt x="2969" y="770"/>
                  </a:lnTo>
                  <a:lnTo>
                    <a:pt x="2967" y="768"/>
                  </a:lnTo>
                  <a:lnTo>
                    <a:pt x="2962" y="768"/>
                  </a:lnTo>
                  <a:lnTo>
                    <a:pt x="2951" y="768"/>
                  </a:lnTo>
                  <a:lnTo>
                    <a:pt x="2951" y="781"/>
                  </a:lnTo>
                  <a:close/>
                  <a:moveTo>
                    <a:pt x="2962" y="743"/>
                  </a:moveTo>
                  <a:lnTo>
                    <a:pt x="2948" y="747"/>
                  </a:lnTo>
                  <a:lnTo>
                    <a:pt x="2936" y="756"/>
                  </a:lnTo>
                  <a:lnTo>
                    <a:pt x="2928" y="767"/>
                  </a:lnTo>
                  <a:lnTo>
                    <a:pt x="2925" y="782"/>
                  </a:lnTo>
                  <a:lnTo>
                    <a:pt x="2928" y="798"/>
                  </a:lnTo>
                  <a:lnTo>
                    <a:pt x="2936" y="808"/>
                  </a:lnTo>
                  <a:lnTo>
                    <a:pt x="2948" y="818"/>
                  </a:lnTo>
                  <a:lnTo>
                    <a:pt x="2962" y="821"/>
                  </a:lnTo>
                  <a:lnTo>
                    <a:pt x="2978" y="818"/>
                  </a:lnTo>
                  <a:lnTo>
                    <a:pt x="2989" y="808"/>
                  </a:lnTo>
                  <a:lnTo>
                    <a:pt x="2998" y="798"/>
                  </a:lnTo>
                  <a:lnTo>
                    <a:pt x="3001" y="782"/>
                  </a:lnTo>
                  <a:lnTo>
                    <a:pt x="2998" y="767"/>
                  </a:lnTo>
                  <a:lnTo>
                    <a:pt x="2989" y="756"/>
                  </a:lnTo>
                  <a:lnTo>
                    <a:pt x="2978" y="747"/>
                  </a:lnTo>
                  <a:lnTo>
                    <a:pt x="2962" y="743"/>
                  </a:lnTo>
                  <a:close/>
                  <a:moveTo>
                    <a:pt x="2962" y="753"/>
                  </a:moveTo>
                  <a:lnTo>
                    <a:pt x="2978" y="756"/>
                  </a:lnTo>
                  <a:lnTo>
                    <a:pt x="2989" y="767"/>
                  </a:lnTo>
                  <a:lnTo>
                    <a:pt x="2992" y="782"/>
                  </a:lnTo>
                  <a:lnTo>
                    <a:pt x="2989" y="798"/>
                  </a:lnTo>
                  <a:lnTo>
                    <a:pt x="2978" y="808"/>
                  </a:lnTo>
                  <a:lnTo>
                    <a:pt x="2962" y="812"/>
                  </a:lnTo>
                  <a:lnTo>
                    <a:pt x="2947" y="808"/>
                  </a:lnTo>
                  <a:lnTo>
                    <a:pt x="2936" y="798"/>
                  </a:lnTo>
                  <a:lnTo>
                    <a:pt x="2933" y="782"/>
                  </a:lnTo>
                  <a:lnTo>
                    <a:pt x="2936" y="767"/>
                  </a:lnTo>
                  <a:lnTo>
                    <a:pt x="2947" y="756"/>
                  </a:lnTo>
                  <a:lnTo>
                    <a:pt x="2962" y="753"/>
                  </a:lnTo>
                  <a:close/>
                  <a:moveTo>
                    <a:pt x="1197" y="812"/>
                  </a:moveTo>
                  <a:lnTo>
                    <a:pt x="1230" y="802"/>
                  </a:lnTo>
                  <a:lnTo>
                    <a:pt x="1258" y="790"/>
                  </a:lnTo>
                  <a:lnTo>
                    <a:pt x="1284" y="773"/>
                  </a:lnTo>
                  <a:lnTo>
                    <a:pt x="1309" y="750"/>
                  </a:lnTo>
                  <a:lnTo>
                    <a:pt x="1337" y="720"/>
                  </a:lnTo>
                  <a:lnTo>
                    <a:pt x="1335" y="807"/>
                  </a:lnTo>
                  <a:lnTo>
                    <a:pt x="1465" y="808"/>
                  </a:lnTo>
                  <a:lnTo>
                    <a:pt x="1462" y="35"/>
                  </a:lnTo>
                  <a:lnTo>
                    <a:pt x="1323" y="0"/>
                  </a:lnTo>
                  <a:lnTo>
                    <a:pt x="1318" y="300"/>
                  </a:lnTo>
                  <a:lnTo>
                    <a:pt x="1292" y="279"/>
                  </a:lnTo>
                  <a:lnTo>
                    <a:pt x="1273" y="266"/>
                  </a:lnTo>
                  <a:lnTo>
                    <a:pt x="1252" y="254"/>
                  </a:lnTo>
                  <a:lnTo>
                    <a:pt x="1228" y="246"/>
                  </a:lnTo>
                  <a:lnTo>
                    <a:pt x="1187" y="238"/>
                  </a:lnTo>
                  <a:lnTo>
                    <a:pt x="1146" y="237"/>
                  </a:lnTo>
                  <a:lnTo>
                    <a:pt x="1107" y="243"/>
                  </a:lnTo>
                  <a:lnTo>
                    <a:pt x="1069" y="257"/>
                  </a:lnTo>
                  <a:lnTo>
                    <a:pt x="1035" y="275"/>
                  </a:lnTo>
                  <a:lnTo>
                    <a:pt x="1004" y="302"/>
                  </a:lnTo>
                  <a:lnTo>
                    <a:pt x="976" y="333"/>
                  </a:lnTo>
                  <a:lnTo>
                    <a:pt x="951" y="370"/>
                  </a:lnTo>
                  <a:lnTo>
                    <a:pt x="932" y="412"/>
                  </a:lnTo>
                  <a:lnTo>
                    <a:pt x="926" y="438"/>
                  </a:lnTo>
                  <a:lnTo>
                    <a:pt x="920" y="471"/>
                  </a:lnTo>
                  <a:lnTo>
                    <a:pt x="918" y="506"/>
                  </a:lnTo>
                  <a:lnTo>
                    <a:pt x="917" y="544"/>
                  </a:lnTo>
                  <a:lnTo>
                    <a:pt x="918" y="581"/>
                  </a:lnTo>
                  <a:lnTo>
                    <a:pt x="923" y="613"/>
                  </a:lnTo>
                  <a:lnTo>
                    <a:pt x="929" y="640"/>
                  </a:lnTo>
                  <a:lnTo>
                    <a:pt x="948" y="681"/>
                  </a:lnTo>
                  <a:lnTo>
                    <a:pt x="971" y="719"/>
                  </a:lnTo>
                  <a:lnTo>
                    <a:pt x="999" y="751"/>
                  </a:lnTo>
                  <a:lnTo>
                    <a:pt x="1030" y="778"/>
                  </a:lnTo>
                  <a:lnTo>
                    <a:pt x="1066" y="798"/>
                  </a:lnTo>
                  <a:lnTo>
                    <a:pt x="1104" y="812"/>
                  </a:lnTo>
                  <a:lnTo>
                    <a:pt x="1128" y="816"/>
                  </a:lnTo>
                  <a:lnTo>
                    <a:pt x="1149" y="818"/>
                  </a:lnTo>
                  <a:lnTo>
                    <a:pt x="1171" y="816"/>
                  </a:lnTo>
                  <a:lnTo>
                    <a:pt x="1197" y="812"/>
                  </a:lnTo>
                  <a:close/>
                  <a:moveTo>
                    <a:pt x="1154" y="695"/>
                  </a:moveTo>
                  <a:lnTo>
                    <a:pt x="1132" y="685"/>
                  </a:lnTo>
                  <a:lnTo>
                    <a:pt x="1114" y="672"/>
                  </a:lnTo>
                  <a:lnTo>
                    <a:pt x="1098" y="655"/>
                  </a:lnTo>
                  <a:lnTo>
                    <a:pt x="1084" y="632"/>
                  </a:lnTo>
                  <a:lnTo>
                    <a:pt x="1077" y="615"/>
                  </a:lnTo>
                  <a:lnTo>
                    <a:pt x="1070" y="601"/>
                  </a:lnTo>
                  <a:lnTo>
                    <a:pt x="1067" y="584"/>
                  </a:lnTo>
                  <a:lnTo>
                    <a:pt x="1064" y="565"/>
                  </a:lnTo>
                  <a:lnTo>
                    <a:pt x="1063" y="539"/>
                  </a:lnTo>
                  <a:lnTo>
                    <a:pt x="1063" y="502"/>
                  </a:lnTo>
                  <a:lnTo>
                    <a:pt x="1066" y="469"/>
                  </a:lnTo>
                  <a:lnTo>
                    <a:pt x="1073" y="441"/>
                  </a:lnTo>
                  <a:lnTo>
                    <a:pt x="1084" y="416"/>
                  </a:lnTo>
                  <a:lnTo>
                    <a:pt x="1101" y="393"/>
                  </a:lnTo>
                  <a:lnTo>
                    <a:pt x="1121" y="373"/>
                  </a:lnTo>
                  <a:lnTo>
                    <a:pt x="1145" y="359"/>
                  </a:lnTo>
                  <a:lnTo>
                    <a:pt x="1171" y="350"/>
                  </a:lnTo>
                  <a:lnTo>
                    <a:pt x="1196" y="347"/>
                  </a:lnTo>
                  <a:lnTo>
                    <a:pt x="1222" y="350"/>
                  </a:lnTo>
                  <a:lnTo>
                    <a:pt x="1247" y="358"/>
                  </a:lnTo>
                  <a:lnTo>
                    <a:pt x="1269" y="372"/>
                  </a:lnTo>
                  <a:lnTo>
                    <a:pt x="1289" y="390"/>
                  </a:lnTo>
                  <a:lnTo>
                    <a:pt x="1306" y="415"/>
                  </a:lnTo>
                  <a:lnTo>
                    <a:pt x="1310" y="433"/>
                  </a:lnTo>
                  <a:lnTo>
                    <a:pt x="1315" y="458"/>
                  </a:lnTo>
                  <a:lnTo>
                    <a:pt x="1318" y="488"/>
                  </a:lnTo>
                  <a:lnTo>
                    <a:pt x="1318" y="520"/>
                  </a:lnTo>
                  <a:lnTo>
                    <a:pt x="1318" y="554"/>
                  </a:lnTo>
                  <a:lnTo>
                    <a:pt x="1315" y="585"/>
                  </a:lnTo>
                  <a:lnTo>
                    <a:pt x="1312" y="610"/>
                  </a:lnTo>
                  <a:lnTo>
                    <a:pt x="1306" y="630"/>
                  </a:lnTo>
                  <a:lnTo>
                    <a:pt x="1289" y="655"/>
                  </a:lnTo>
                  <a:lnTo>
                    <a:pt x="1267" y="677"/>
                  </a:lnTo>
                  <a:lnTo>
                    <a:pt x="1242" y="692"/>
                  </a:lnTo>
                  <a:lnTo>
                    <a:pt x="1214" y="700"/>
                  </a:lnTo>
                  <a:lnTo>
                    <a:pt x="1183" y="702"/>
                  </a:lnTo>
                  <a:lnTo>
                    <a:pt x="1154" y="695"/>
                  </a:lnTo>
                  <a:close/>
                  <a:moveTo>
                    <a:pt x="2318" y="812"/>
                  </a:moveTo>
                  <a:lnTo>
                    <a:pt x="2349" y="802"/>
                  </a:lnTo>
                  <a:lnTo>
                    <a:pt x="2377" y="790"/>
                  </a:lnTo>
                  <a:lnTo>
                    <a:pt x="2401" y="774"/>
                  </a:lnTo>
                  <a:lnTo>
                    <a:pt x="2425" y="754"/>
                  </a:lnTo>
                  <a:lnTo>
                    <a:pt x="2451" y="729"/>
                  </a:lnTo>
                  <a:lnTo>
                    <a:pt x="2459" y="805"/>
                  </a:lnTo>
                  <a:lnTo>
                    <a:pt x="2505" y="805"/>
                  </a:lnTo>
                  <a:lnTo>
                    <a:pt x="2504" y="615"/>
                  </a:lnTo>
                  <a:lnTo>
                    <a:pt x="2504" y="556"/>
                  </a:lnTo>
                  <a:lnTo>
                    <a:pt x="2502" y="506"/>
                  </a:lnTo>
                  <a:lnTo>
                    <a:pt x="2501" y="464"/>
                  </a:lnTo>
                  <a:lnTo>
                    <a:pt x="2499" y="430"/>
                  </a:lnTo>
                  <a:lnTo>
                    <a:pt x="2496" y="402"/>
                  </a:lnTo>
                  <a:lnTo>
                    <a:pt x="2493" y="381"/>
                  </a:lnTo>
                  <a:lnTo>
                    <a:pt x="2488" y="362"/>
                  </a:lnTo>
                  <a:lnTo>
                    <a:pt x="2482" y="345"/>
                  </a:lnTo>
                  <a:lnTo>
                    <a:pt x="2476" y="331"/>
                  </a:lnTo>
                  <a:lnTo>
                    <a:pt x="2462" y="310"/>
                  </a:lnTo>
                  <a:lnTo>
                    <a:pt x="2443" y="289"/>
                  </a:lnTo>
                  <a:lnTo>
                    <a:pt x="2422" y="271"/>
                  </a:lnTo>
                  <a:lnTo>
                    <a:pt x="2400" y="258"/>
                  </a:lnTo>
                  <a:lnTo>
                    <a:pt x="2369" y="249"/>
                  </a:lnTo>
                  <a:lnTo>
                    <a:pt x="2335" y="244"/>
                  </a:lnTo>
                  <a:lnTo>
                    <a:pt x="2299" y="244"/>
                  </a:lnTo>
                  <a:lnTo>
                    <a:pt x="2262" y="249"/>
                  </a:lnTo>
                  <a:lnTo>
                    <a:pt x="2225" y="258"/>
                  </a:lnTo>
                  <a:lnTo>
                    <a:pt x="2191" y="271"/>
                  </a:lnTo>
                  <a:lnTo>
                    <a:pt x="2172" y="279"/>
                  </a:lnTo>
                  <a:lnTo>
                    <a:pt x="2163" y="286"/>
                  </a:lnTo>
                  <a:lnTo>
                    <a:pt x="2158" y="292"/>
                  </a:lnTo>
                  <a:lnTo>
                    <a:pt x="2158" y="302"/>
                  </a:lnTo>
                  <a:lnTo>
                    <a:pt x="2163" y="314"/>
                  </a:lnTo>
                  <a:lnTo>
                    <a:pt x="2169" y="331"/>
                  </a:lnTo>
                  <a:lnTo>
                    <a:pt x="2205" y="314"/>
                  </a:lnTo>
                  <a:lnTo>
                    <a:pt x="2237" y="303"/>
                  </a:lnTo>
                  <a:lnTo>
                    <a:pt x="2271" y="296"/>
                  </a:lnTo>
                  <a:lnTo>
                    <a:pt x="2305" y="294"/>
                  </a:lnTo>
                  <a:lnTo>
                    <a:pt x="2336" y="296"/>
                  </a:lnTo>
                  <a:lnTo>
                    <a:pt x="2364" y="302"/>
                  </a:lnTo>
                  <a:lnTo>
                    <a:pt x="2392" y="317"/>
                  </a:lnTo>
                  <a:lnTo>
                    <a:pt x="2415" y="339"/>
                  </a:lnTo>
                  <a:lnTo>
                    <a:pt x="2431" y="365"/>
                  </a:lnTo>
                  <a:lnTo>
                    <a:pt x="2442" y="398"/>
                  </a:lnTo>
                  <a:lnTo>
                    <a:pt x="2445" y="435"/>
                  </a:lnTo>
                  <a:lnTo>
                    <a:pt x="2445" y="466"/>
                  </a:lnTo>
                  <a:lnTo>
                    <a:pt x="2403" y="466"/>
                  </a:lnTo>
                  <a:lnTo>
                    <a:pt x="2356" y="469"/>
                  </a:lnTo>
                  <a:lnTo>
                    <a:pt x="2310" y="477"/>
                  </a:lnTo>
                  <a:lnTo>
                    <a:pt x="2265" y="488"/>
                  </a:lnTo>
                  <a:lnTo>
                    <a:pt x="2225" y="503"/>
                  </a:lnTo>
                  <a:lnTo>
                    <a:pt x="2191" y="522"/>
                  </a:lnTo>
                  <a:lnTo>
                    <a:pt x="2164" y="542"/>
                  </a:lnTo>
                  <a:lnTo>
                    <a:pt x="2141" y="568"/>
                  </a:lnTo>
                  <a:lnTo>
                    <a:pt x="2127" y="596"/>
                  </a:lnTo>
                  <a:lnTo>
                    <a:pt x="2118" y="626"/>
                  </a:lnTo>
                  <a:lnTo>
                    <a:pt x="2115" y="661"/>
                  </a:lnTo>
                  <a:lnTo>
                    <a:pt x="2119" y="700"/>
                  </a:lnTo>
                  <a:lnTo>
                    <a:pt x="2129" y="733"/>
                  </a:lnTo>
                  <a:lnTo>
                    <a:pt x="2147" y="760"/>
                  </a:lnTo>
                  <a:lnTo>
                    <a:pt x="2172" y="784"/>
                  </a:lnTo>
                  <a:lnTo>
                    <a:pt x="2203" y="802"/>
                  </a:lnTo>
                  <a:lnTo>
                    <a:pt x="2243" y="813"/>
                  </a:lnTo>
                  <a:lnTo>
                    <a:pt x="2259" y="816"/>
                  </a:lnTo>
                  <a:lnTo>
                    <a:pt x="2276" y="818"/>
                  </a:lnTo>
                  <a:lnTo>
                    <a:pt x="2294" y="815"/>
                  </a:lnTo>
                  <a:lnTo>
                    <a:pt x="2318" y="812"/>
                  </a:lnTo>
                  <a:close/>
                  <a:moveTo>
                    <a:pt x="2226" y="756"/>
                  </a:moveTo>
                  <a:lnTo>
                    <a:pt x="2209" y="743"/>
                  </a:lnTo>
                  <a:lnTo>
                    <a:pt x="2195" y="729"/>
                  </a:lnTo>
                  <a:lnTo>
                    <a:pt x="2186" y="714"/>
                  </a:lnTo>
                  <a:lnTo>
                    <a:pt x="2180" y="692"/>
                  </a:lnTo>
                  <a:lnTo>
                    <a:pt x="2177" y="667"/>
                  </a:lnTo>
                  <a:lnTo>
                    <a:pt x="2177" y="641"/>
                  </a:lnTo>
                  <a:lnTo>
                    <a:pt x="2180" y="618"/>
                  </a:lnTo>
                  <a:lnTo>
                    <a:pt x="2186" y="599"/>
                  </a:lnTo>
                  <a:lnTo>
                    <a:pt x="2197" y="582"/>
                  </a:lnTo>
                  <a:lnTo>
                    <a:pt x="2214" y="565"/>
                  </a:lnTo>
                  <a:lnTo>
                    <a:pt x="2237" y="550"/>
                  </a:lnTo>
                  <a:lnTo>
                    <a:pt x="2265" y="536"/>
                  </a:lnTo>
                  <a:lnTo>
                    <a:pt x="2299" y="526"/>
                  </a:lnTo>
                  <a:lnTo>
                    <a:pt x="2339" y="519"/>
                  </a:lnTo>
                  <a:lnTo>
                    <a:pt x="2384" y="513"/>
                  </a:lnTo>
                  <a:lnTo>
                    <a:pt x="2445" y="509"/>
                  </a:lnTo>
                  <a:lnTo>
                    <a:pt x="2445" y="582"/>
                  </a:lnTo>
                  <a:lnTo>
                    <a:pt x="2445" y="613"/>
                  </a:lnTo>
                  <a:lnTo>
                    <a:pt x="2443" y="635"/>
                  </a:lnTo>
                  <a:lnTo>
                    <a:pt x="2442" y="650"/>
                  </a:lnTo>
                  <a:lnTo>
                    <a:pt x="2439" y="663"/>
                  </a:lnTo>
                  <a:lnTo>
                    <a:pt x="2432" y="675"/>
                  </a:lnTo>
                  <a:lnTo>
                    <a:pt x="2423" y="691"/>
                  </a:lnTo>
                  <a:lnTo>
                    <a:pt x="2404" y="717"/>
                  </a:lnTo>
                  <a:lnTo>
                    <a:pt x="2383" y="737"/>
                  </a:lnTo>
                  <a:lnTo>
                    <a:pt x="2358" y="751"/>
                  </a:lnTo>
                  <a:lnTo>
                    <a:pt x="2329" y="760"/>
                  </a:lnTo>
                  <a:lnTo>
                    <a:pt x="2296" y="765"/>
                  </a:lnTo>
                  <a:lnTo>
                    <a:pt x="2271" y="767"/>
                  </a:lnTo>
                  <a:lnTo>
                    <a:pt x="2254" y="765"/>
                  </a:lnTo>
                  <a:lnTo>
                    <a:pt x="2240" y="762"/>
                  </a:lnTo>
                  <a:lnTo>
                    <a:pt x="2226" y="756"/>
                  </a:lnTo>
                  <a:close/>
                  <a:moveTo>
                    <a:pt x="2829" y="812"/>
                  </a:moveTo>
                  <a:lnTo>
                    <a:pt x="2846" y="808"/>
                  </a:lnTo>
                  <a:lnTo>
                    <a:pt x="2859" y="805"/>
                  </a:lnTo>
                  <a:lnTo>
                    <a:pt x="2865" y="804"/>
                  </a:lnTo>
                  <a:lnTo>
                    <a:pt x="2865" y="801"/>
                  </a:lnTo>
                  <a:lnTo>
                    <a:pt x="2865" y="798"/>
                  </a:lnTo>
                  <a:lnTo>
                    <a:pt x="2865" y="793"/>
                  </a:lnTo>
                  <a:lnTo>
                    <a:pt x="2865" y="787"/>
                  </a:lnTo>
                  <a:lnTo>
                    <a:pt x="2863" y="781"/>
                  </a:lnTo>
                  <a:lnTo>
                    <a:pt x="2859" y="760"/>
                  </a:lnTo>
                  <a:lnTo>
                    <a:pt x="2820" y="765"/>
                  </a:lnTo>
                  <a:lnTo>
                    <a:pt x="2793" y="765"/>
                  </a:lnTo>
                  <a:lnTo>
                    <a:pt x="2772" y="762"/>
                  </a:lnTo>
                  <a:lnTo>
                    <a:pt x="2755" y="754"/>
                  </a:lnTo>
                  <a:lnTo>
                    <a:pt x="2741" y="743"/>
                  </a:lnTo>
                  <a:lnTo>
                    <a:pt x="2730" y="726"/>
                  </a:lnTo>
                  <a:lnTo>
                    <a:pt x="2727" y="719"/>
                  </a:lnTo>
                  <a:lnTo>
                    <a:pt x="2725" y="711"/>
                  </a:lnTo>
                  <a:lnTo>
                    <a:pt x="2724" y="698"/>
                  </a:lnTo>
                  <a:lnTo>
                    <a:pt x="2722" y="681"/>
                  </a:lnTo>
                  <a:lnTo>
                    <a:pt x="2721" y="661"/>
                  </a:lnTo>
                  <a:lnTo>
                    <a:pt x="2721" y="633"/>
                  </a:lnTo>
                  <a:lnTo>
                    <a:pt x="2721" y="598"/>
                  </a:lnTo>
                  <a:lnTo>
                    <a:pt x="2719" y="554"/>
                  </a:lnTo>
                  <a:lnTo>
                    <a:pt x="2719" y="502"/>
                  </a:lnTo>
                  <a:lnTo>
                    <a:pt x="2719" y="300"/>
                  </a:lnTo>
                  <a:lnTo>
                    <a:pt x="2874" y="300"/>
                  </a:lnTo>
                  <a:lnTo>
                    <a:pt x="2874" y="255"/>
                  </a:lnTo>
                  <a:lnTo>
                    <a:pt x="2719" y="255"/>
                  </a:lnTo>
                  <a:lnTo>
                    <a:pt x="2719" y="198"/>
                  </a:lnTo>
                  <a:lnTo>
                    <a:pt x="2719" y="175"/>
                  </a:lnTo>
                  <a:lnTo>
                    <a:pt x="2719" y="156"/>
                  </a:lnTo>
                  <a:lnTo>
                    <a:pt x="2717" y="144"/>
                  </a:lnTo>
                  <a:lnTo>
                    <a:pt x="2716" y="139"/>
                  </a:lnTo>
                  <a:lnTo>
                    <a:pt x="2710" y="141"/>
                  </a:lnTo>
                  <a:lnTo>
                    <a:pt x="2700" y="144"/>
                  </a:lnTo>
                  <a:lnTo>
                    <a:pt x="2687" y="147"/>
                  </a:lnTo>
                  <a:lnTo>
                    <a:pt x="2662" y="155"/>
                  </a:lnTo>
                  <a:lnTo>
                    <a:pt x="2662" y="254"/>
                  </a:lnTo>
                  <a:lnTo>
                    <a:pt x="2615" y="257"/>
                  </a:lnTo>
                  <a:lnTo>
                    <a:pt x="2569" y="258"/>
                  </a:lnTo>
                  <a:lnTo>
                    <a:pt x="2567" y="279"/>
                  </a:lnTo>
                  <a:lnTo>
                    <a:pt x="2566" y="300"/>
                  </a:lnTo>
                  <a:lnTo>
                    <a:pt x="2662" y="300"/>
                  </a:lnTo>
                  <a:lnTo>
                    <a:pt x="2663" y="513"/>
                  </a:lnTo>
                  <a:lnTo>
                    <a:pt x="2663" y="568"/>
                  </a:lnTo>
                  <a:lnTo>
                    <a:pt x="2665" y="613"/>
                  </a:lnTo>
                  <a:lnTo>
                    <a:pt x="2665" y="649"/>
                  </a:lnTo>
                  <a:lnTo>
                    <a:pt x="2666" y="677"/>
                  </a:lnTo>
                  <a:lnTo>
                    <a:pt x="2666" y="698"/>
                  </a:lnTo>
                  <a:lnTo>
                    <a:pt x="2668" y="716"/>
                  </a:lnTo>
                  <a:lnTo>
                    <a:pt x="2669" y="726"/>
                  </a:lnTo>
                  <a:lnTo>
                    <a:pt x="2673" y="736"/>
                  </a:lnTo>
                  <a:lnTo>
                    <a:pt x="2676" y="743"/>
                  </a:lnTo>
                  <a:lnTo>
                    <a:pt x="2679" y="751"/>
                  </a:lnTo>
                  <a:lnTo>
                    <a:pt x="2693" y="773"/>
                  </a:lnTo>
                  <a:lnTo>
                    <a:pt x="2707" y="788"/>
                  </a:lnTo>
                  <a:lnTo>
                    <a:pt x="2724" y="799"/>
                  </a:lnTo>
                  <a:lnTo>
                    <a:pt x="2747" y="808"/>
                  </a:lnTo>
                  <a:lnTo>
                    <a:pt x="2764" y="813"/>
                  </a:lnTo>
                  <a:lnTo>
                    <a:pt x="2778" y="816"/>
                  </a:lnTo>
                  <a:lnTo>
                    <a:pt x="2792" y="818"/>
                  </a:lnTo>
                  <a:lnTo>
                    <a:pt x="2807" y="816"/>
                  </a:lnTo>
                  <a:lnTo>
                    <a:pt x="2829" y="812"/>
                  </a:lnTo>
                  <a:close/>
                  <a:moveTo>
                    <a:pt x="787" y="793"/>
                  </a:moveTo>
                  <a:lnTo>
                    <a:pt x="829" y="781"/>
                  </a:lnTo>
                  <a:lnTo>
                    <a:pt x="819" y="734"/>
                  </a:lnTo>
                  <a:lnTo>
                    <a:pt x="816" y="716"/>
                  </a:lnTo>
                  <a:lnTo>
                    <a:pt x="812" y="700"/>
                  </a:lnTo>
                  <a:lnTo>
                    <a:pt x="810" y="689"/>
                  </a:lnTo>
                  <a:lnTo>
                    <a:pt x="808" y="685"/>
                  </a:lnTo>
                  <a:lnTo>
                    <a:pt x="804" y="685"/>
                  </a:lnTo>
                  <a:lnTo>
                    <a:pt x="794" y="686"/>
                  </a:lnTo>
                  <a:lnTo>
                    <a:pt x="782" y="689"/>
                  </a:lnTo>
                  <a:lnTo>
                    <a:pt x="765" y="692"/>
                  </a:lnTo>
                  <a:lnTo>
                    <a:pt x="745" y="697"/>
                  </a:lnTo>
                  <a:lnTo>
                    <a:pt x="719" y="700"/>
                  </a:lnTo>
                  <a:lnTo>
                    <a:pt x="689" y="702"/>
                  </a:lnTo>
                  <a:lnTo>
                    <a:pt x="661" y="703"/>
                  </a:lnTo>
                  <a:lnTo>
                    <a:pt x="632" y="703"/>
                  </a:lnTo>
                  <a:lnTo>
                    <a:pt x="610" y="702"/>
                  </a:lnTo>
                  <a:lnTo>
                    <a:pt x="593" y="698"/>
                  </a:lnTo>
                  <a:lnTo>
                    <a:pt x="579" y="694"/>
                  </a:lnTo>
                  <a:lnTo>
                    <a:pt x="562" y="686"/>
                  </a:lnTo>
                  <a:lnTo>
                    <a:pt x="534" y="667"/>
                  </a:lnTo>
                  <a:lnTo>
                    <a:pt x="511" y="644"/>
                  </a:lnTo>
                  <a:lnTo>
                    <a:pt x="495" y="618"/>
                  </a:lnTo>
                  <a:lnTo>
                    <a:pt x="488" y="590"/>
                  </a:lnTo>
                  <a:lnTo>
                    <a:pt x="485" y="565"/>
                  </a:lnTo>
                  <a:lnTo>
                    <a:pt x="853" y="565"/>
                  </a:lnTo>
                  <a:lnTo>
                    <a:pt x="853" y="492"/>
                  </a:lnTo>
                  <a:lnTo>
                    <a:pt x="852" y="460"/>
                  </a:lnTo>
                  <a:lnTo>
                    <a:pt x="850" y="435"/>
                  </a:lnTo>
                  <a:lnTo>
                    <a:pt x="849" y="416"/>
                  </a:lnTo>
                  <a:lnTo>
                    <a:pt x="844" y="399"/>
                  </a:lnTo>
                  <a:lnTo>
                    <a:pt x="838" y="384"/>
                  </a:lnTo>
                  <a:lnTo>
                    <a:pt x="818" y="342"/>
                  </a:lnTo>
                  <a:lnTo>
                    <a:pt x="793" y="308"/>
                  </a:lnTo>
                  <a:lnTo>
                    <a:pt x="763" y="280"/>
                  </a:lnTo>
                  <a:lnTo>
                    <a:pt x="731" y="260"/>
                  </a:lnTo>
                  <a:lnTo>
                    <a:pt x="692" y="244"/>
                  </a:lnTo>
                  <a:lnTo>
                    <a:pt x="650" y="238"/>
                  </a:lnTo>
                  <a:lnTo>
                    <a:pt x="604" y="237"/>
                  </a:lnTo>
                  <a:lnTo>
                    <a:pt x="559" y="243"/>
                  </a:lnTo>
                  <a:lnTo>
                    <a:pt x="517" y="255"/>
                  </a:lnTo>
                  <a:lnTo>
                    <a:pt x="478" y="274"/>
                  </a:lnTo>
                  <a:lnTo>
                    <a:pt x="444" y="299"/>
                  </a:lnTo>
                  <a:lnTo>
                    <a:pt x="415" y="330"/>
                  </a:lnTo>
                  <a:lnTo>
                    <a:pt x="390" y="365"/>
                  </a:lnTo>
                  <a:lnTo>
                    <a:pt x="370" y="407"/>
                  </a:lnTo>
                  <a:lnTo>
                    <a:pt x="359" y="446"/>
                  </a:lnTo>
                  <a:lnTo>
                    <a:pt x="351" y="488"/>
                  </a:lnTo>
                  <a:lnTo>
                    <a:pt x="348" y="530"/>
                  </a:lnTo>
                  <a:lnTo>
                    <a:pt x="351" y="571"/>
                  </a:lnTo>
                  <a:lnTo>
                    <a:pt x="358" y="612"/>
                  </a:lnTo>
                  <a:lnTo>
                    <a:pt x="370" y="650"/>
                  </a:lnTo>
                  <a:lnTo>
                    <a:pt x="385" y="685"/>
                  </a:lnTo>
                  <a:lnTo>
                    <a:pt x="404" y="716"/>
                  </a:lnTo>
                  <a:lnTo>
                    <a:pt x="429" y="742"/>
                  </a:lnTo>
                  <a:lnTo>
                    <a:pt x="458" y="765"/>
                  </a:lnTo>
                  <a:lnTo>
                    <a:pt x="492" y="785"/>
                  </a:lnTo>
                  <a:lnTo>
                    <a:pt x="526" y="799"/>
                  </a:lnTo>
                  <a:lnTo>
                    <a:pt x="551" y="805"/>
                  </a:lnTo>
                  <a:lnTo>
                    <a:pt x="582" y="808"/>
                  </a:lnTo>
                  <a:lnTo>
                    <a:pt x="616" y="810"/>
                  </a:lnTo>
                  <a:lnTo>
                    <a:pt x="653" y="810"/>
                  </a:lnTo>
                  <a:lnTo>
                    <a:pt x="692" y="808"/>
                  </a:lnTo>
                  <a:lnTo>
                    <a:pt x="728" y="805"/>
                  </a:lnTo>
                  <a:lnTo>
                    <a:pt x="760" y="801"/>
                  </a:lnTo>
                  <a:lnTo>
                    <a:pt x="787" y="793"/>
                  </a:lnTo>
                  <a:close/>
                  <a:moveTo>
                    <a:pt x="486" y="455"/>
                  </a:moveTo>
                  <a:lnTo>
                    <a:pt x="488" y="443"/>
                  </a:lnTo>
                  <a:lnTo>
                    <a:pt x="494" y="426"/>
                  </a:lnTo>
                  <a:lnTo>
                    <a:pt x="503" y="407"/>
                  </a:lnTo>
                  <a:lnTo>
                    <a:pt x="514" y="389"/>
                  </a:lnTo>
                  <a:lnTo>
                    <a:pt x="525" y="373"/>
                  </a:lnTo>
                  <a:lnTo>
                    <a:pt x="536" y="362"/>
                  </a:lnTo>
                  <a:lnTo>
                    <a:pt x="562" y="345"/>
                  </a:lnTo>
                  <a:lnTo>
                    <a:pt x="590" y="336"/>
                  </a:lnTo>
                  <a:lnTo>
                    <a:pt x="618" y="333"/>
                  </a:lnTo>
                  <a:lnTo>
                    <a:pt x="646" y="339"/>
                  </a:lnTo>
                  <a:lnTo>
                    <a:pt x="671" y="351"/>
                  </a:lnTo>
                  <a:lnTo>
                    <a:pt x="692" y="370"/>
                  </a:lnTo>
                  <a:lnTo>
                    <a:pt x="709" y="396"/>
                  </a:lnTo>
                  <a:lnTo>
                    <a:pt x="715" y="412"/>
                  </a:lnTo>
                  <a:lnTo>
                    <a:pt x="720" y="429"/>
                  </a:lnTo>
                  <a:lnTo>
                    <a:pt x="722" y="443"/>
                  </a:lnTo>
                  <a:lnTo>
                    <a:pt x="722" y="466"/>
                  </a:lnTo>
                  <a:lnTo>
                    <a:pt x="604" y="466"/>
                  </a:lnTo>
                  <a:lnTo>
                    <a:pt x="564" y="466"/>
                  </a:lnTo>
                  <a:lnTo>
                    <a:pt x="533" y="466"/>
                  </a:lnTo>
                  <a:lnTo>
                    <a:pt x="511" y="464"/>
                  </a:lnTo>
                  <a:lnTo>
                    <a:pt x="499" y="463"/>
                  </a:lnTo>
                  <a:lnTo>
                    <a:pt x="489" y="461"/>
                  </a:lnTo>
                  <a:lnTo>
                    <a:pt x="486" y="458"/>
                  </a:lnTo>
                  <a:lnTo>
                    <a:pt x="486" y="455"/>
                  </a:lnTo>
                  <a:close/>
                  <a:moveTo>
                    <a:pt x="147" y="629"/>
                  </a:moveTo>
                  <a:lnTo>
                    <a:pt x="147" y="578"/>
                  </a:lnTo>
                  <a:lnTo>
                    <a:pt x="148" y="537"/>
                  </a:lnTo>
                  <a:lnTo>
                    <a:pt x="150" y="503"/>
                  </a:lnTo>
                  <a:lnTo>
                    <a:pt x="151" y="478"/>
                  </a:lnTo>
                  <a:lnTo>
                    <a:pt x="155" y="458"/>
                  </a:lnTo>
                  <a:lnTo>
                    <a:pt x="158" y="443"/>
                  </a:lnTo>
                  <a:lnTo>
                    <a:pt x="164" y="430"/>
                  </a:lnTo>
                  <a:lnTo>
                    <a:pt x="170" y="421"/>
                  </a:lnTo>
                  <a:lnTo>
                    <a:pt x="178" y="410"/>
                  </a:lnTo>
                  <a:lnTo>
                    <a:pt x="189" y="401"/>
                  </a:lnTo>
                  <a:lnTo>
                    <a:pt x="207" y="387"/>
                  </a:lnTo>
                  <a:lnTo>
                    <a:pt x="227" y="376"/>
                  </a:lnTo>
                  <a:lnTo>
                    <a:pt x="249" y="372"/>
                  </a:lnTo>
                  <a:lnTo>
                    <a:pt x="278" y="370"/>
                  </a:lnTo>
                  <a:lnTo>
                    <a:pt x="313" y="370"/>
                  </a:lnTo>
                  <a:lnTo>
                    <a:pt x="313" y="234"/>
                  </a:lnTo>
                  <a:lnTo>
                    <a:pt x="274" y="237"/>
                  </a:lnTo>
                  <a:lnTo>
                    <a:pt x="238" y="244"/>
                  </a:lnTo>
                  <a:lnTo>
                    <a:pt x="206" y="258"/>
                  </a:lnTo>
                  <a:lnTo>
                    <a:pt x="178" y="279"/>
                  </a:lnTo>
                  <a:lnTo>
                    <a:pt x="153" y="305"/>
                  </a:lnTo>
                  <a:lnTo>
                    <a:pt x="136" y="334"/>
                  </a:lnTo>
                  <a:lnTo>
                    <a:pt x="128" y="354"/>
                  </a:lnTo>
                  <a:lnTo>
                    <a:pt x="127" y="331"/>
                  </a:lnTo>
                  <a:lnTo>
                    <a:pt x="127" y="316"/>
                  </a:lnTo>
                  <a:lnTo>
                    <a:pt x="125" y="296"/>
                  </a:lnTo>
                  <a:lnTo>
                    <a:pt x="124" y="279"/>
                  </a:lnTo>
                  <a:lnTo>
                    <a:pt x="119" y="249"/>
                  </a:lnTo>
                  <a:lnTo>
                    <a:pt x="1" y="249"/>
                  </a:lnTo>
                  <a:lnTo>
                    <a:pt x="0" y="810"/>
                  </a:lnTo>
                  <a:lnTo>
                    <a:pt x="144" y="810"/>
                  </a:lnTo>
                  <a:lnTo>
                    <a:pt x="147" y="629"/>
                  </a:lnTo>
                  <a:close/>
                  <a:moveTo>
                    <a:pt x="1644" y="607"/>
                  </a:moveTo>
                  <a:lnTo>
                    <a:pt x="1645" y="553"/>
                  </a:lnTo>
                  <a:lnTo>
                    <a:pt x="1647" y="508"/>
                  </a:lnTo>
                  <a:lnTo>
                    <a:pt x="1647" y="472"/>
                  </a:lnTo>
                  <a:lnTo>
                    <a:pt x="1648" y="444"/>
                  </a:lnTo>
                  <a:lnTo>
                    <a:pt x="1651" y="421"/>
                  </a:lnTo>
                  <a:lnTo>
                    <a:pt x="1654" y="404"/>
                  </a:lnTo>
                  <a:lnTo>
                    <a:pt x="1659" y="390"/>
                  </a:lnTo>
                  <a:lnTo>
                    <a:pt x="1665" y="378"/>
                  </a:lnTo>
                  <a:lnTo>
                    <a:pt x="1673" y="368"/>
                  </a:lnTo>
                  <a:lnTo>
                    <a:pt x="1682" y="358"/>
                  </a:lnTo>
                  <a:lnTo>
                    <a:pt x="1695" y="345"/>
                  </a:lnTo>
                  <a:lnTo>
                    <a:pt x="1720" y="325"/>
                  </a:lnTo>
                  <a:lnTo>
                    <a:pt x="1746" y="310"/>
                  </a:lnTo>
                  <a:lnTo>
                    <a:pt x="1775" y="299"/>
                  </a:lnTo>
                  <a:lnTo>
                    <a:pt x="1808" y="294"/>
                  </a:lnTo>
                  <a:lnTo>
                    <a:pt x="1839" y="296"/>
                  </a:lnTo>
                  <a:lnTo>
                    <a:pt x="1868" y="303"/>
                  </a:lnTo>
                  <a:lnTo>
                    <a:pt x="1893" y="317"/>
                  </a:lnTo>
                  <a:lnTo>
                    <a:pt x="1915" y="336"/>
                  </a:lnTo>
                  <a:lnTo>
                    <a:pt x="1933" y="361"/>
                  </a:lnTo>
                  <a:lnTo>
                    <a:pt x="1941" y="376"/>
                  </a:lnTo>
                  <a:lnTo>
                    <a:pt x="1947" y="393"/>
                  </a:lnTo>
                  <a:lnTo>
                    <a:pt x="1952" y="412"/>
                  </a:lnTo>
                  <a:lnTo>
                    <a:pt x="1957" y="435"/>
                  </a:lnTo>
                  <a:lnTo>
                    <a:pt x="1960" y="463"/>
                  </a:lnTo>
                  <a:lnTo>
                    <a:pt x="1961" y="497"/>
                  </a:lnTo>
                  <a:lnTo>
                    <a:pt x="1963" y="537"/>
                  </a:lnTo>
                  <a:lnTo>
                    <a:pt x="1964" y="585"/>
                  </a:lnTo>
                  <a:lnTo>
                    <a:pt x="1964" y="644"/>
                  </a:lnTo>
                  <a:lnTo>
                    <a:pt x="1964" y="805"/>
                  </a:lnTo>
                  <a:lnTo>
                    <a:pt x="2016" y="805"/>
                  </a:lnTo>
                  <a:lnTo>
                    <a:pt x="2016" y="610"/>
                  </a:lnTo>
                  <a:lnTo>
                    <a:pt x="2016" y="557"/>
                  </a:lnTo>
                  <a:lnTo>
                    <a:pt x="2016" y="514"/>
                  </a:lnTo>
                  <a:lnTo>
                    <a:pt x="2016" y="480"/>
                  </a:lnTo>
                  <a:lnTo>
                    <a:pt x="2014" y="452"/>
                  </a:lnTo>
                  <a:lnTo>
                    <a:pt x="2014" y="430"/>
                  </a:lnTo>
                  <a:lnTo>
                    <a:pt x="2012" y="413"/>
                  </a:lnTo>
                  <a:lnTo>
                    <a:pt x="2009" y="399"/>
                  </a:lnTo>
                  <a:lnTo>
                    <a:pt x="2006" y="387"/>
                  </a:lnTo>
                  <a:lnTo>
                    <a:pt x="2003" y="375"/>
                  </a:lnTo>
                  <a:lnTo>
                    <a:pt x="1986" y="336"/>
                  </a:lnTo>
                  <a:lnTo>
                    <a:pt x="1964" y="305"/>
                  </a:lnTo>
                  <a:lnTo>
                    <a:pt x="1940" y="280"/>
                  </a:lnTo>
                  <a:lnTo>
                    <a:pt x="1913" y="263"/>
                  </a:lnTo>
                  <a:lnTo>
                    <a:pt x="1885" y="251"/>
                  </a:lnTo>
                  <a:lnTo>
                    <a:pt x="1856" y="246"/>
                  </a:lnTo>
                  <a:lnTo>
                    <a:pt x="1825" y="244"/>
                  </a:lnTo>
                  <a:lnTo>
                    <a:pt x="1796" y="249"/>
                  </a:lnTo>
                  <a:lnTo>
                    <a:pt x="1765" y="257"/>
                  </a:lnTo>
                  <a:lnTo>
                    <a:pt x="1737" y="268"/>
                  </a:lnTo>
                  <a:lnTo>
                    <a:pt x="1709" y="283"/>
                  </a:lnTo>
                  <a:lnTo>
                    <a:pt x="1684" y="300"/>
                  </a:lnTo>
                  <a:lnTo>
                    <a:pt x="1662" y="320"/>
                  </a:lnTo>
                  <a:lnTo>
                    <a:pt x="1644" y="342"/>
                  </a:lnTo>
                  <a:lnTo>
                    <a:pt x="1641" y="82"/>
                  </a:lnTo>
                  <a:lnTo>
                    <a:pt x="1586" y="68"/>
                  </a:lnTo>
                  <a:lnTo>
                    <a:pt x="1586" y="805"/>
                  </a:lnTo>
                  <a:lnTo>
                    <a:pt x="1642" y="807"/>
                  </a:lnTo>
                  <a:lnTo>
                    <a:pt x="1644" y="607"/>
                  </a:lnTo>
                  <a:close/>
                </a:path>
              </a:pathLst>
            </a:custGeom>
            <a:grpFill/>
            <a:ln w="0">
              <a:noFill/>
              <a:prstDash val="solid"/>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149" name="Freeform 20"/>
          <p:cNvSpPr>
            <a:spLocks noChangeAspect="1" noEditPoints="1"/>
          </p:cNvSpPr>
          <p:nvPr/>
        </p:nvSpPr>
        <p:spPr bwMode="auto">
          <a:xfrm>
            <a:off x="6602322" y="3886604"/>
            <a:ext cx="411315" cy="411422"/>
          </a:xfrm>
          <a:custGeom>
            <a:avLst/>
            <a:gdLst>
              <a:gd name="T0" fmla="*/ 2897 w 3852"/>
              <a:gd name="T1" fmla="*/ 262 h 3852"/>
              <a:gd name="T2" fmla="*/ 849 w 3852"/>
              <a:gd name="T3" fmla="*/ 329 h 3852"/>
              <a:gd name="T4" fmla="*/ 17 w 3852"/>
              <a:gd name="T5" fmla="*/ 2187 h 3852"/>
              <a:gd name="T6" fmla="*/ 1295 w 3852"/>
              <a:gd name="T7" fmla="*/ 3746 h 3852"/>
              <a:gd name="T8" fmla="*/ 3287 w 3852"/>
              <a:gd name="T9" fmla="*/ 3288 h 3852"/>
              <a:gd name="T10" fmla="*/ 3694 w 3852"/>
              <a:gd name="T11" fmla="*/ 2413 h 3852"/>
              <a:gd name="T12" fmla="*/ 2296 w 3852"/>
              <a:gd name="T13" fmla="*/ 3722 h 3852"/>
              <a:gd name="T14" fmla="*/ 474 w 3852"/>
              <a:gd name="T15" fmla="*/ 3046 h 3852"/>
              <a:gd name="T16" fmla="*/ 284 w 3852"/>
              <a:gd name="T17" fmla="*/ 1103 h 3852"/>
              <a:gd name="T18" fmla="*/ 1926 w 3852"/>
              <a:gd name="T19" fmla="*/ 90 h 3852"/>
              <a:gd name="T20" fmla="*/ 3567 w 3852"/>
              <a:gd name="T21" fmla="*/ 1106 h 3852"/>
              <a:gd name="T22" fmla="*/ 3469 w 3852"/>
              <a:gd name="T23" fmla="*/ 1167 h 3852"/>
              <a:gd name="T24" fmla="*/ 2277 w 3852"/>
              <a:gd name="T25" fmla="*/ 415 h 3852"/>
              <a:gd name="T26" fmla="*/ 1781 w 3852"/>
              <a:gd name="T27" fmla="*/ 587 h 3852"/>
              <a:gd name="T28" fmla="*/ 2116 w 3852"/>
              <a:gd name="T29" fmla="*/ 247 h 3852"/>
              <a:gd name="T30" fmla="*/ 2199 w 3852"/>
              <a:gd name="T31" fmla="*/ 229 h 3852"/>
              <a:gd name="T32" fmla="*/ 876 w 3852"/>
              <a:gd name="T33" fmla="*/ 576 h 3852"/>
              <a:gd name="T34" fmla="*/ 444 w 3852"/>
              <a:gd name="T35" fmla="*/ 1758 h 3852"/>
              <a:gd name="T36" fmla="*/ 520 w 3852"/>
              <a:gd name="T37" fmla="*/ 2159 h 3852"/>
              <a:gd name="T38" fmla="*/ 264 w 3852"/>
              <a:gd name="T39" fmla="*/ 1570 h 3852"/>
              <a:gd name="T40" fmla="*/ 208 w 3852"/>
              <a:gd name="T41" fmla="*/ 1926 h 3852"/>
              <a:gd name="T42" fmla="*/ 844 w 3852"/>
              <a:gd name="T43" fmla="*/ 3213 h 3852"/>
              <a:gd name="T44" fmla="*/ 1867 w 3852"/>
              <a:gd name="T45" fmla="*/ 3350 h 3852"/>
              <a:gd name="T46" fmla="*/ 2158 w 3852"/>
              <a:gd name="T47" fmla="*/ 3453 h 3852"/>
              <a:gd name="T48" fmla="*/ 1419 w 3852"/>
              <a:gd name="T49" fmla="*/ 3552 h 3852"/>
              <a:gd name="T50" fmla="*/ 2275 w 3852"/>
              <a:gd name="T51" fmla="*/ 3609 h 3852"/>
              <a:gd name="T52" fmla="*/ 3366 w 3852"/>
              <a:gd name="T53" fmla="*/ 2666 h 3852"/>
              <a:gd name="T54" fmla="*/ 3287 w 3852"/>
              <a:gd name="T55" fmla="*/ 1903 h 3852"/>
              <a:gd name="T56" fmla="*/ 3564 w 3852"/>
              <a:gd name="T57" fmla="*/ 1824 h 3852"/>
              <a:gd name="T58" fmla="*/ 3575 w 3852"/>
              <a:gd name="T59" fmla="*/ 2420 h 3852"/>
              <a:gd name="T60" fmla="*/ 2815 w 3852"/>
              <a:gd name="T61" fmla="*/ 2810 h 3852"/>
              <a:gd name="T62" fmla="*/ 2001 w 3852"/>
              <a:gd name="T63" fmla="*/ 2632 h 3852"/>
              <a:gd name="T64" fmla="*/ 2152 w 3852"/>
              <a:gd name="T65" fmla="*/ 1835 h 3852"/>
              <a:gd name="T66" fmla="*/ 1898 w 3852"/>
              <a:gd name="T67" fmla="*/ 1897 h 3852"/>
              <a:gd name="T68" fmla="*/ 1398 w 3852"/>
              <a:gd name="T69" fmla="*/ 2867 h 3852"/>
              <a:gd name="T70" fmla="*/ 868 w 3852"/>
              <a:gd name="T71" fmla="*/ 2573 h 3852"/>
              <a:gd name="T72" fmla="*/ 1632 w 3852"/>
              <a:gd name="T73" fmla="*/ 1791 h 3852"/>
              <a:gd name="T74" fmla="*/ 1073 w 3852"/>
              <a:gd name="T75" fmla="*/ 1635 h 3852"/>
              <a:gd name="T76" fmla="*/ 1073 w 3852"/>
              <a:gd name="T77" fmla="*/ 1156 h 3852"/>
              <a:gd name="T78" fmla="*/ 1121 w 3852"/>
              <a:gd name="T79" fmla="*/ 1493 h 3852"/>
              <a:gd name="T80" fmla="*/ 1586 w 3852"/>
              <a:gd name="T81" fmla="*/ 888 h 3852"/>
              <a:gd name="T82" fmla="*/ 1751 w 3852"/>
              <a:gd name="T83" fmla="*/ 1288 h 3852"/>
              <a:gd name="T84" fmla="*/ 1451 w 3852"/>
              <a:gd name="T85" fmla="*/ 1734 h 3852"/>
              <a:gd name="T86" fmla="*/ 1884 w 3852"/>
              <a:gd name="T87" fmla="*/ 1328 h 3852"/>
              <a:gd name="T88" fmla="*/ 1782 w 3852"/>
              <a:gd name="T89" fmla="*/ 1807 h 3852"/>
              <a:gd name="T90" fmla="*/ 2230 w 3852"/>
              <a:gd name="T91" fmla="*/ 1199 h 3852"/>
              <a:gd name="T92" fmla="*/ 2753 w 3852"/>
              <a:gd name="T93" fmla="*/ 1006 h 3852"/>
              <a:gd name="T94" fmla="*/ 2475 w 3852"/>
              <a:gd name="T95" fmla="*/ 1674 h 3852"/>
              <a:gd name="T96" fmla="*/ 2752 w 3852"/>
              <a:gd name="T97" fmla="*/ 1772 h 3852"/>
              <a:gd name="T98" fmla="*/ 2421 w 3852"/>
              <a:gd name="T99" fmla="*/ 1830 h 3852"/>
              <a:gd name="T100" fmla="*/ 2150 w 3852"/>
              <a:gd name="T101" fmla="*/ 2474 h 3852"/>
              <a:gd name="T102" fmla="*/ 2757 w 3852"/>
              <a:gd name="T103" fmla="*/ 2622 h 3852"/>
              <a:gd name="T104" fmla="*/ 2578 w 3852"/>
              <a:gd name="T105" fmla="*/ 2186 h 3852"/>
              <a:gd name="T106" fmla="*/ 2571 w 3852"/>
              <a:gd name="T107" fmla="*/ 2519 h 3852"/>
              <a:gd name="T108" fmla="*/ 2380 w 3852"/>
              <a:gd name="T109" fmla="*/ 2138 h 3852"/>
              <a:gd name="T110" fmla="*/ 2989 w 3852"/>
              <a:gd name="T111" fmla="*/ 2338 h 3852"/>
              <a:gd name="T112" fmla="*/ 2383 w 3852"/>
              <a:gd name="T113" fmla="*/ 1259 h 3852"/>
              <a:gd name="T114" fmla="*/ 1634 w 3852"/>
              <a:gd name="T115" fmla="*/ 1035 h 3852"/>
              <a:gd name="T116" fmla="*/ 1433 w 3852"/>
              <a:gd name="T117" fmla="*/ 1447 h 3852"/>
              <a:gd name="T118" fmla="*/ 1280 w 3852"/>
              <a:gd name="T119" fmla="*/ 2265 h 3852"/>
              <a:gd name="T120" fmla="*/ 1256 w 3852"/>
              <a:gd name="T121" fmla="*/ 2745 h 3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2" h="3852">
                <a:moveTo>
                  <a:pt x="3852" y="1926"/>
                </a:moveTo>
                <a:lnTo>
                  <a:pt x="3848" y="1794"/>
                </a:lnTo>
                <a:lnTo>
                  <a:pt x="3834" y="1664"/>
                </a:lnTo>
                <a:lnTo>
                  <a:pt x="3813" y="1539"/>
                </a:lnTo>
                <a:lnTo>
                  <a:pt x="3783" y="1414"/>
                </a:lnTo>
                <a:lnTo>
                  <a:pt x="3745" y="1294"/>
                </a:lnTo>
                <a:lnTo>
                  <a:pt x="3700" y="1177"/>
                </a:lnTo>
                <a:lnTo>
                  <a:pt x="3647" y="1064"/>
                </a:lnTo>
                <a:lnTo>
                  <a:pt x="3588" y="955"/>
                </a:lnTo>
                <a:lnTo>
                  <a:pt x="3523" y="850"/>
                </a:lnTo>
                <a:lnTo>
                  <a:pt x="3450" y="750"/>
                </a:lnTo>
                <a:lnTo>
                  <a:pt x="3372" y="654"/>
                </a:lnTo>
                <a:lnTo>
                  <a:pt x="3287" y="565"/>
                </a:lnTo>
                <a:lnTo>
                  <a:pt x="3197" y="480"/>
                </a:lnTo>
                <a:lnTo>
                  <a:pt x="3102" y="401"/>
                </a:lnTo>
                <a:lnTo>
                  <a:pt x="3002" y="329"/>
                </a:lnTo>
                <a:lnTo>
                  <a:pt x="2897" y="262"/>
                </a:lnTo>
                <a:lnTo>
                  <a:pt x="2788" y="203"/>
                </a:lnTo>
                <a:lnTo>
                  <a:pt x="2675" y="151"/>
                </a:lnTo>
                <a:lnTo>
                  <a:pt x="2558" y="106"/>
                </a:lnTo>
                <a:lnTo>
                  <a:pt x="2438" y="69"/>
                </a:lnTo>
                <a:lnTo>
                  <a:pt x="2313" y="39"/>
                </a:lnTo>
                <a:lnTo>
                  <a:pt x="2186" y="18"/>
                </a:lnTo>
                <a:lnTo>
                  <a:pt x="2058" y="4"/>
                </a:lnTo>
                <a:lnTo>
                  <a:pt x="1926" y="0"/>
                </a:lnTo>
                <a:lnTo>
                  <a:pt x="1795" y="4"/>
                </a:lnTo>
                <a:lnTo>
                  <a:pt x="1665" y="18"/>
                </a:lnTo>
                <a:lnTo>
                  <a:pt x="1539" y="39"/>
                </a:lnTo>
                <a:lnTo>
                  <a:pt x="1415" y="69"/>
                </a:lnTo>
                <a:lnTo>
                  <a:pt x="1295" y="106"/>
                </a:lnTo>
                <a:lnTo>
                  <a:pt x="1177" y="151"/>
                </a:lnTo>
                <a:lnTo>
                  <a:pt x="1064" y="203"/>
                </a:lnTo>
                <a:lnTo>
                  <a:pt x="955" y="262"/>
                </a:lnTo>
                <a:lnTo>
                  <a:pt x="849" y="329"/>
                </a:lnTo>
                <a:lnTo>
                  <a:pt x="750" y="401"/>
                </a:lnTo>
                <a:lnTo>
                  <a:pt x="654" y="480"/>
                </a:lnTo>
                <a:lnTo>
                  <a:pt x="565" y="565"/>
                </a:lnTo>
                <a:lnTo>
                  <a:pt x="481" y="654"/>
                </a:lnTo>
                <a:lnTo>
                  <a:pt x="401" y="750"/>
                </a:lnTo>
                <a:lnTo>
                  <a:pt x="329" y="850"/>
                </a:lnTo>
                <a:lnTo>
                  <a:pt x="263" y="955"/>
                </a:lnTo>
                <a:lnTo>
                  <a:pt x="204" y="1064"/>
                </a:lnTo>
                <a:lnTo>
                  <a:pt x="151" y="1177"/>
                </a:lnTo>
                <a:lnTo>
                  <a:pt x="106" y="1294"/>
                </a:lnTo>
                <a:lnTo>
                  <a:pt x="69" y="1414"/>
                </a:lnTo>
                <a:lnTo>
                  <a:pt x="40" y="1539"/>
                </a:lnTo>
                <a:lnTo>
                  <a:pt x="17" y="1664"/>
                </a:lnTo>
                <a:lnTo>
                  <a:pt x="4" y="1794"/>
                </a:lnTo>
                <a:lnTo>
                  <a:pt x="0" y="1926"/>
                </a:lnTo>
                <a:lnTo>
                  <a:pt x="4" y="2057"/>
                </a:lnTo>
                <a:lnTo>
                  <a:pt x="17" y="2187"/>
                </a:lnTo>
                <a:lnTo>
                  <a:pt x="40" y="2314"/>
                </a:lnTo>
                <a:lnTo>
                  <a:pt x="69" y="2439"/>
                </a:lnTo>
                <a:lnTo>
                  <a:pt x="106" y="2559"/>
                </a:lnTo>
                <a:lnTo>
                  <a:pt x="151" y="2676"/>
                </a:lnTo>
                <a:lnTo>
                  <a:pt x="204" y="2789"/>
                </a:lnTo>
                <a:lnTo>
                  <a:pt x="263" y="2898"/>
                </a:lnTo>
                <a:lnTo>
                  <a:pt x="329" y="3004"/>
                </a:lnTo>
                <a:lnTo>
                  <a:pt x="401" y="3103"/>
                </a:lnTo>
                <a:lnTo>
                  <a:pt x="481" y="3199"/>
                </a:lnTo>
                <a:lnTo>
                  <a:pt x="565" y="3288"/>
                </a:lnTo>
                <a:lnTo>
                  <a:pt x="654" y="3373"/>
                </a:lnTo>
                <a:lnTo>
                  <a:pt x="750" y="3451"/>
                </a:lnTo>
                <a:lnTo>
                  <a:pt x="849" y="3523"/>
                </a:lnTo>
                <a:lnTo>
                  <a:pt x="955" y="3589"/>
                </a:lnTo>
                <a:lnTo>
                  <a:pt x="1064" y="3648"/>
                </a:lnTo>
                <a:lnTo>
                  <a:pt x="1177" y="3701"/>
                </a:lnTo>
                <a:lnTo>
                  <a:pt x="1295" y="3746"/>
                </a:lnTo>
                <a:lnTo>
                  <a:pt x="1415" y="3783"/>
                </a:lnTo>
                <a:lnTo>
                  <a:pt x="1539" y="3812"/>
                </a:lnTo>
                <a:lnTo>
                  <a:pt x="1665" y="3833"/>
                </a:lnTo>
                <a:lnTo>
                  <a:pt x="1795" y="3848"/>
                </a:lnTo>
                <a:lnTo>
                  <a:pt x="1926" y="3852"/>
                </a:lnTo>
                <a:lnTo>
                  <a:pt x="2058" y="3848"/>
                </a:lnTo>
                <a:lnTo>
                  <a:pt x="2186" y="3833"/>
                </a:lnTo>
                <a:lnTo>
                  <a:pt x="2313" y="3812"/>
                </a:lnTo>
                <a:lnTo>
                  <a:pt x="2438" y="3783"/>
                </a:lnTo>
                <a:lnTo>
                  <a:pt x="2558" y="3746"/>
                </a:lnTo>
                <a:lnTo>
                  <a:pt x="2675" y="3701"/>
                </a:lnTo>
                <a:lnTo>
                  <a:pt x="2788" y="3648"/>
                </a:lnTo>
                <a:lnTo>
                  <a:pt x="2897" y="3589"/>
                </a:lnTo>
                <a:lnTo>
                  <a:pt x="3002" y="3523"/>
                </a:lnTo>
                <a:lnTo>
                  <a:pt x="3102" y="3451"/>
                </a:lnTo>
                <a:lnTo>
                  <a:pt x="3197" y="3373"/>
                </a:lnTo>
                <a:lnTo>
                  <a:pt x="3287" y="3288"/>
                </a:lnTo>
                <a:lnTo>
                  <a:pt x="3372" y="3199"/>
                </a:lnTo>
                <a:lnTo>
                  <a:pt x="3450" y="3103"/>
                </a:lnTo>
                <a:lnTo>
                  <a:pt x="3523" y="3004"/>
                </a:lnTo>
                <a:lnTo>
                  <a:pt x="3588" y="2898"/>
                </a:lnTo>
                <a:lnTo>
                  <a:pt x="3647" y="2789"/>
                </a:lnTo>
                <a:lnTo>
                  <a:pt x="3700" y="2676"/>
                </a:lnTo>
                <a:lnTo>
                  <a:pt x="3745" y="2559"/>
                </a:lnTo>
                <a:lnTo>
                  <a:pt x="3783" y="2439"/>
                </a:lnTo>
                <a:lnTo>
                  <a:pt x="3813" y="2314"/>
                </a:lnTo>
                <a:lnTo>
                  <a:pt x="3834" y="2187"/>
                </a:lnTo>
                <a:lnTo>
                  <a:pt x="3848" y="2057"/>
                </a:lnTo>
                <a:lnTo>
                  <a:pt x="3852" y="1926"/>
                </a:lnTo>
                <a:close/>
                <a:moveTo>
                  <a:pt x="3761" y="1926"/>
                </a:moveTo>
                <a:lnTo>
                  <a:pt x="3756" y="2051"/>
                </a:lnTo>
                <a:lnTo>
                  <a:pt x="3744" y="2174"/>
                </a:lnTo>
                <a:lnTo>
                  <a:pt x="3722" y="2296"/>
                </a:lnTo>
                <a:lnTo>
                  <a:pt x="3694" y="2413"/>
                </a:lnTo>
                <a:lnTo>
                  <a:pt x="3659" y="2528"/>
                </a:lnTo>
                <a:lnTo>
                  <a:pt x="3616" y="2639"/>
                </a:lnTo>
                <a:lnTo>
                  <a:pt x="3567" y="2748"/>
                </a:lnTo>
                <a:lnTo>
                  <a:pt x="3510" y="2851"/>
                </a:lnTo>
                <a:lnTo>
                  <a:pt x="3447" y="2952"/>
                </a:lnTo>
                <a:lnTo>
                  <a:pt x="3378" y="3046"/>
                </a:lnTo>
                <a:lnTo>
                  <a:pt x="3304" y="3137"/>
                </a:lnTo>
                <a:lnTo>
                  <a:pt x="3224" y="3223"/>
                </a:lnTo>
                <a:lnTo>
                  <a:pt x="3137" y="3304"/>
                </a:lnTo>
                <a:lnTo>
                  <a:pt x="3047" y="3378"/>
                </a:lnTo>
                <a:lnTo>
                  <a:pt x="2952" y="3446"/>
                </a:lnTo>
                <a:lnTo>
                  <a:pt x="2852" y="3510"/>
                </a:lnTo>
                <a:lnTo>
                  <a:pt x="2749" y="3566"/>
                </a:lnTo>
                <a:lnTo>
                  <a:pt x="2640" y="3616"/>
                </a:lnTo>
                <a:lnTo>
                  <a:pt x="2528" y="3658"/>
                </a:lnTo>
                <a:lnTo>
                  <a:pt x="2414" y="3694"/>
                </a:lnTo>
                <a:lnTo>
                  <a:pt x="2296" y="3722"/>
                </a:lnTo>
                <a:lnTo>
                  <a:pt x="2175" y="3743"/>
                </a:lnTo>
                <a:lnTo>
                  <a:pt x="2052" y="3756"/>
                </a:lnTo>
                <a:lnTo>
                  <a:pt x="1926" y="3760"/>
                </a:lnTo>
                <a:lnTo>
                  <a:pt x="1800" y="3756"/>
                </a:lnTo>
                <a:lnTo>
                  <a:pt x="1678" y="3743"/>
                </a:lnTo>
                <a:lnTo>
                  <a:pt x="1556" y="3722"/>
                </a:lnTo>
                <a:lnTo>
                  <a:pt x="1439" y="3694"/>
                </a:lnTo>
                <a:lnTo>
                  <a:pt x="1323" y="3658"/>
                </a:lnTo>
                <a:lnTo>
                  <a:pt x="1211" y="3616"/>
                </a:lnTo>
                <a:lnTo>
                  <a:pt x="1104" y="3566"/>
                </a:lnTo>
                <a:lnTo>
                  <a:pt x="999" y="3510"/>
                </a:lnTo>
                <a:lnTo>
                  <a:pt x="900" y="3446"/>
                </a:lnTo>
                <a:lnTo>
                  <a:pt x="804" y="3378"/>
                </a:lnTo>
                <a:lnTo>
                  <a:pt x="714" y="3304"/>
                </a:lnTo>
                <a:lnTo>
                  <a:pt x="628" y="3223"/>
                </a:lnTo>
                <a:lnTo>
                  <a:pt x="548" y="3137"/>
                </a:lnTo>
                <a:lnTo>
                  <a:pt x="474" y="3046"/>
                </a:lnTo>
                <a:lnTo>
                  <a:pt x="404" y="2952"/>
                </a:lnTo>
                <a:lnTo>
                  <a:pt x="341" y="2851"/>
                </a:lnTo>
                <a:lnTo>
                  <a:pt x="284" y="2748"/>
                </a:lnTo>
                <a:lnTo>
                  <a:pt x="235" y="2639"/>
                </a:lnTo>
                <a:lnTo>
                  <a:pt x="192" y="2528"/>
                </a:lnTo>
                <a:lnTo>
                  <a:pt x="156" y="2413"/>
                </a:lnTo>
                <a:lnTo>
                  <a:pt x="127" y="2296"/>
                </a:lnTo>
                <a:lnTo>
                  <a:pt x="107" y="2174"/>
                </a:lnTo>
                <a:lnTo>
                  <a:pt x="95" y="2051"/>
                </a:lnTo>
                <a:lnTo>
                  <a:pt x="91" y="1926"/>
                </a:lnTo>
                <a:lnTo>
                  <a:pt x="95" y="1800"/>
                </a:lnTo>
                <a:lnTo>
                  <a:pt x="107" y="1677"/>
                </a:lnTo>
                <a:lnTo>
                  <a:pt x="127" y="1555"/>
                </a:lnTo>
                <a:lnTo>
                  <a:pt x="156" y="1438"/>
                </a:lnTo>
                <a:lnTo>
                  <a:pt x="192" y="1322"/>
                </a:lnTo>
                <a:lnTo>
                  <a:pt x="235" y="1211"/>
                </a:lnTo>
                <a:lnTo>
                  <a:pt x="284" y="1103"/>
                </a:lnTo>
                <a:lnTo>
                  <a:pt x="341" y="999"/>
                </a:lnTo>
                <a:lnTo>
                  <a:pt x="404" y="900"/>
                </a:lnTo>
                <a:lnTo>
                  <a:pt x="474" y="804"/>
                </a:lnTo>
                <a:lnTo>
                  <a:pt x="548" y="713"/>
                </a:lnTo>
                <a:lnTo>
                  <a:pt x="628" y="628"/>
                </a:lnTo>
                <a:lnTo>
                  <a:pt x="714" y="548"/>
                </a:lnTo>
                <a:lnTo>
                  <a:pt x="804" y="473"/>
                </a:lnTo>
                <a:lnTo>
                  <a:pt x="900" y="404"/>
                </a:lnTo>
                <a:lnTo>
                  <a:pt x="999" y="340"/>
                </a:lnTo>
                <a:lnTo>
                  <a:pt x="1104" y="284"/>
                </a:lnTo>
                <a:lnTo>
                  <a:pt x="1211" y="234"/>
                </a:lnTo>
                <a:lnTo>
                  <a:pt x="1323" y="192"/>
                </a:lnTo>
                <a:lnTo>
                  <a:pt x="1439" y="156"/>
                </a:lnTo>
                <a:lnTo>
                  <a:pt x="1556" y="128"/>
                </a:lnTo>
                <a:lnTo>
                  <a:pt x="1678" y="107"/>
                </a:lnTo>
                <a:lnTo>
                  <a:pt x="1800" y="94"/>
                </a:lnTo>
                <a:lnTo>
                  <a:pt x="1926" y="90"/>
                </a:lnTo>
                <a:lnTo>
                  <a:pt x="2052" y="94"/>
                </a:lnTo>
                <a:lnTo>
                  <a:pt x="2175" y="107"/>
                </a:lnTo>
                <a:lnTo>
                  <a:pt x="2296" y="128"/>
                </a:lnTo>
                <a:lnTo>
                  <a:pt x="2414" y="156"/>
                </a:lnTo>
                <a:lnTo>
                  <a:pt x="2528" y="192"/>
                </a:lnTo>
                <a:lnTo>
                  <a:pt x="2640" y="236"/>
                </a:lnTo>
                <a:lnTo>
                  <a:pt x="2749" y="285"/>
                </a:lnTo>
                <a:lnTo>
                  <a:pt x="2852" y="342"/>
                </a:lnTo>
                <a:lnTo>
                  <a:pt x="2952" y="405"/>
                </a:lnTo>
                <a:lnTo>
                  <a:pt x="3047" y="474"/>
                </a:lnTo>
                <a:lnTo>
                  <a:pt x="3137" y="549"/>
                </a:lnTo>
                <a:lnTo>
                  <a:pt x="3224" y="630"/>
                </a:lnTo>
                <a:lnTo>
                  <a:pt x="3304" y="716"/>
                </a:lnTo>
                <a:lnTo>
                  <a:pt x="3378" y="806"/>
                </a:lnTo>
                <a:lnTo>
                  <a:pt x="3447" y="901"/>
                </a:lnTo>
                <a:lnTo>
                  <a:pt x="3510" y="1002"/>
                </a:lnTo>
                <a:lnTo>
                  <a:pt x="3567" y="1106"/>
                </a:lnTo>
                <a:lnTo>
                  <a:pt x="3616" y="1213"/>
                </a:lnTo>
                <a:lnTo>
                  <a:pt x="3659" y="1325"/>
                </a:lnTo>
                <a:lnTo>
                  <a:pt x="3694" y="1440"/>
                </a:lnTo>
                <a:lnTo>
                  <a:pt x="3722" y="1557"/>
                </a:lnTo>
                <a:lnTo>
                  <a:pt x="3744" y="1678"/>
                </a:lnTo>
                <a:lnTo>
                  <a:pt x="3756" y="1800"/>
                </a:lnTo>
                <a:lnTo>
                  <a:pt x="3761" y="1926"/>
                </a:lnTo>
                <a:close/>
                <a:moveTo>
                  <a:pt x="3643" y="1926"/>
                </a:moveTo>
                <a:lnTo>
                  <a:pt x="3642" y="1838"/>
                </a:lnTo>
                <a:lnTo>
                  <a:pt x="3635" y="1752"/>
                </a:lnTo>
                <a:lnTo>
                  <a:pt x="3625" y="1664"/>
                </a:lnTo>
                <a:lnTo>
                  <a:pt x="3609" y="1578"/>
                </a:lnTo>
                <a:lnTo>
                  <a:pt x="3590" y="1493"/>
                </a:lnTo>
                <a:lnTo>
                  <a:pt x="3567" y="1408"/>
                </a:lnTo>
                <a:lnTo>
                  <a:pt x="3539" y="1327"/>
                </a:lnTo>
                <a:lnTo>
                  <a:pt x="3506" y="1246"/>
                </a:lnTo>
                <a:lnTo>
                  <a:pt x="3469" y="1167"/>
                </a:lnTo>
                <a:lnTo>
                  <a:pt x="3427" y="1091"/>
                </a:lnTo>
                <a:lnTo>
                  <a:pt x="3382" y="1016"/>
                </a:lnTo>
                <a:lnTo>
                  <a:pt x="3331" y="945"/>
                </a:lnTo>
                <a:lnTo>
                  <a:pt x="3276" y="877"/>
                </a:lnTo>
                <a:lnTo>
                  <a:pt x="3216" y="814"/>
                </a:lnTo>
                <a:lnTo>
                  <a:pt x="3151" y="753"/>
                </a:lnTo>
                <a:lnTo>
                  <a:pt x="3084" y="696"/>
                </a:lnTo>
                <a:lnTo>
                  <a:pt x="3009" y="644"/>
                </a:lnTo>
                <a:lnTo>
                  <a:pt x="2931" y="596"/>
                </a:lnTo>
                <a:lnTo>
                  <a:pt x="2848" y="554"/>
                </a:lnTo>
                <a:lnTo>
                  <a:pt x="2760" y="517"/>
                </a:lnTo>
                <a:lnTo>
                  <a:pt x="2667" y="486"/>
                </a:lnTo>
                <a:lnTo>
                  <a:pt x="2586" y="462"/>
                </a:lnTo>
                <a:lnTo>
                  <a:pt x="2508" y="442"/>
                </a:lnTo>
                <a:lnTo>
                  <a:pt x="2432" y="428"/>
                </a:lnTo>
                <a:lnTo>
                  <a:pt x="2356" y="418"/>
                </a:lnTo>
                <a:lnTo>
                  <a:pt x="2277" y="415"/>
                </a:lnTo>
                <a:lnTo>
                  <a:pt x="2223" y="418"/>
                </a:lnTo>
                <a:lnTo>
                  <a:pt x="2175" y="424"/>
                </a:lnTo>
                <a:lnTo>
                  <a:pt x="2133" y="432"/>
                </a:lnTo>
                <a:lnTo>
                  <a:pt x="2094" y="443"/>
                </a:lnTo>
                <a:lnTo>
                  <a:pt x="2062" y="456"/>
                </a:lnTo>
                <a:lnTo>
                  <a:pt x="2032" y="472"/>
                </a:lnTo>
                <a:lnTo>
                  <a:pt x="2007" y="487"/>
                </a:lnTo>
                <a:lnTo>
                  <a:pt x="1984" y="503"/>
                </a:lnTo>
                <a:lnTo>
                  <a:pt x="1962" y="520"/>
                </a:lnTo>
                <a:lnTo>
                  <a:pt x="1942" y="535"/>
                </a:lnTo>
                <a:lnTo>
                  <a:pt x="1923" y="551"/>
                </a:lnTo>
                <a:lnTo>
                  <a:pt x="1904" y="563"/>
                </a:lnTo>
                <a:lnTo>
                  <a:pt x="1884" y="575"/>
                </a:lnTo>
                <a:lnTo>
                  <a:pt x="1863" y="583"/>
                </a:lnTo>
                <a:lnTo>
                  <a:pt x="1839" y="589"/>
                </a:lnTo>
                <a:lnTo>
                  <a:pt x="1813" y="590"/>
                </a:lnTo>
                <a:lnTo>
                  <a:pt x="1781" y="587"/>
                </a:lnTo>
                <a:lnTo>
                  <a:pt x="1752" y="578"/>
                </a:lnTo>
                <a:lnTo>
                  <a:pt x="1728" y="562"/>
                </a:lnTo>
                <a:lnTo>
                  <a:pt x="1707" y="542"/>
                </a:lnTo>
                <a:lnTo>
                  <a:pt x="1693" y="520"/>
                </a:lnTo>
                <a:lnTo>
                  <a:pt x="1683" y="493"/>
                </a:lnTo>
                <a:lnTo>
                  <a:pt x="1680" y="463"/>
                </a:lnTo>
                <a:lnTo>
                  <a:pt x="1685" y="428"/>
                </a:lnTo>
                <a:lnTo>
                  <a:pt x="1697" y="394"/>
                </a:lnTo>
                <a:lnTo>
                  <a:pt x="1717" y="363"/>
                </a:lnTo>
                <a:lnTo>
                  <a:pt x="1745" y="334"/>
                </a:lnTo>
                <a:lnTo>
                  <a:pt x="1781" y="309"/>
                </a:lnTo>
                <a:lnTo>
                  <a:pt x="1823" y="286"/>
                </a:lnTo>
                <a:lnTo>
                  <a:pt x="1873" y="269"/>
                </a:lnTo>
                <a:lnTo>
                  <a:pt x="1926" y="257"/>
                </a:lnTo>
                <a:lnTo>
                  <a:pt x="1987" y="248"/>
                </a:lnTo>
                <a:lnTo>
                  <a:pt x="2053" y="245"/>
                </a:lnTo>
                <a:lnTo>
                  <a:pt x="2116" y="247"/>
                </a:lnTo>
                <a:lnTo>
                  <a:pt x="2175" y="251"/>
                </a:lnTo>
                <a:lnTo>
                  <a:pt x="2230" y="257"/>
                </a:lnTo>
                <a:lnTo>
                  <a:pt x="2281" y="265"/>
                </a:lnTo>
                <a:lnTo>
                  <a:pt x="2328" y="274"/>
                </a:lnTo>
                <a:lnTo>
                  <a:pt x="2367" y="284"/>
                </a:lnTo>
                <a:lnTo>
                  <a:pt x="2401" y="292"/>
                </a:lnTo>
                <a:lnTo>
                  <a:pt x="2429" y="301"/>
                </a:lnTo>
                <a:lnTo>
                  <a:pt x="2451" y="308"/>
                </a:lnTo>
                <a:lnTo>
                  <a:pt x="2463" y="313"/>
                </a:lnTo>
                <a:lnTo>
                  <a:pt x="2469" y="299"/>
                </a:lnTo>
                <a:lnTo>
                  <a:pt x="2451" y="292"/>
                </a:lnTo>
                <a:lnTo>
                  <a:pt x="2424" y="282"/>
                </a:lnTo>
                <a:lnTo>
                  <a:pt x="2391" y="272"/>
                </a:lnTo>
                <a:lnTo>
                  <a:pt x="2352" y="261"/>
                </a:lnTo>
                <a:lnTo>
                  <a:pt x="2306" y="250"/>
                </a:lnTo>
                <a:lnTo>
                  <a:pt x="2255" y="238"/>
                </a:lnTo>
                <a:lnTo>
                  <a:pt x="2199" y="229"/>
                </a:lnTo>
                <a:lnTo>
                  <a:pt x="2138" y="220"/>
                </a:lnTo>
                <a:lnTo>
                  <a:pt x="2072" y="213"/>
                </a:lnTo>
                <a:lnTo>
                  <a:pt x="2001" y="209"/>
                </a:lnTo>
                <a:lnTo>
                  <a:pt x="1926" y="207"/>
                </a:lnTo>
                <a:lnTo>
                  <a:pt x="1839" y="209"/>
                </a:lnTo>
                <a:lnTo>
                  <a:pt x="1751" y="216"/>
                </a:lnTo>
                <a:lnTo>
                  <a:pt x="1663" y="226"/>
                </a:lnTo>
                <a:lnTo>
                  <a:pt x="1577" y="241"/>
                </a:lnTo>
                <a:lnTo>
                  <a:pt x="1491" y="261"/>
                </a:lnTo>
                <a:lnTo>
                  <a:pt x="1408" y="285"/>
                </a:lnTo>
                <a:lnTo>
                  <a:pt x="1324" y="313"/>
                </a:lnTo>
                <a:lnTo>
                  <a:pt x="1244" y="346"/>
                </a:lnTo>
                <a:lnTo>
                  <a:pt x="1165" y="383"/>
                </a:lnTo>
                <a:lnTo>
                  <a:pt x="1088" y="425"/>
                </a:lnTo>
                <a:lnTo>
                  <a:pt x="1015" y="470"/>
                </a:lnTo>
                <a:lnTo>
                  <a:pt x="944" y="521"/>
                </a:lnTo>
                <a:lnTo>
                  <a:pt x="876" y="576"/>
                </a:lnTo>
                <a:lnTo>
                  <a:pt x="813" y="637"/>
                </a:lnTo>
                <a:lnTo>
                  <a:pt x="752" y="701"/>
                </a:lnTo>
                <a:lnTo>
                  <a:pt x="695" y="770"/>
                </a:lnTo>
                <a:lnTo>
                  <a:pt x="644" y="843"/>
                </a:lnTo>
                <a:lnTo>
                  <a:pt x="596" y="921"/>
                </a:lnTo>
                <a:lnTo>
                  <a:pt x="554" y="1004"/>
                </a:lnTo>
                <a:lnTo>
                  <a:pt x="517" y="1092"/>
                </a:lnTo>
                <a:lnTo>
                  <a:pt x="486" y="1184"/>
                </a:lnTo>
                <a:lnTo>
                  <a:pt x="462" y="1264"/>
                </a:lnTo>
                <a:lnTo>
                  <a:pt x="442" y="1342"/>
                </a:lnTo>
                <a:lnTo>
                  <a:pt x="428" y="1418"/>
                </a:lnTo>
                <a:lnTo>
                  <a:pt x="418" y="1495"/>
                </a:lnTo>
                <a:lnTo>
                  <a:pt x="416" y="1572"/>
                </a:lnTo>
                <a:lnTo>
                  <a:pt x="417" y="1628"/>
                </a:lnTo>
                <a:lnTo>
                  <a:pt x="423" y="1677"/>
                </a:lnTo>
                <a:lnTo>
                  <a:pt x="433" y="1719"/>
                </a:lnTo>
                <a:lnTo>
                  <a:pt x="444" y="1758"/>
                </a:lnTo>
                <a:lnTo>
                  <a:pt x="457" y="1790"/>
                </a:lnTo>
                <a:lnTo>
                  <a:pt x="471" y="1820"/>
                </a:lnTo>
                <a:lnTo>
                  <a:pt x="488" y="1847"/>
                </a:lnTo>
                <a:lnTo>
                  <a:pt x="503" y="1871"/>
                </a:lnTo>
                <a:lnTo>
                  <a:pt x="520" y="1892"/>
                </a:lnTo>
                <a:lnTo>
                  <a:pt x="536" y="1912"/>
                </a:lnTo>
                <a:lnTo>
                  <a:pt x="551" y="1931"/>
                </a:lnTo>
                <a:lnTo>
                  <a:pt x="564" y="1951"/>
                </a:lnTo>
                <a:lnTo>
                  <a:pt x="575" y="1972"/>
                </a:lnTo>
                <a:lnTo>
                  <a:pt x="584" y="1994"/>
                </a:lnTo>
                <a:lnTo>
                  <a:pt x="589" y="2016"/>
                </a:lnTo>
                <a:lnTo>
                  <a:pt x="591" y="2042"/>
                </a:lnTo>
                <a:lnTo>
                  <a:pt x="588" y="2073"/>
                </a:lnTo>
                <a:lnTo>
                  <a:pt x="578" y="2101"/>
                </a:lnTo>
                <a:lnTo>
                  <a:pt x="563" y="2125"/>
                </a:lnTo>
                <a:lnTo>
                  <a:pt x="543" y="2145"/>
                </a:lnTo>
                <a:lnTo>
                  <a:pt x="520" y="2159"/>
                </a:lnTo>
                <a:lnTo>
                  <a:pt x="493" y="2167"/>
                </a:lnTo>
                <a:lnTo>
                  <a:pt x="464" y="2172"/>
                </a:lnTo>
                <a:lnTo>
                  <a:pt x="431" y="2167"/>
                </a:lnTo>
                <a:lnTo>
                  <a:pt x="400" y="2157"/>
                </a:lnTo>
                <a:lnTo>
                  <a:pt x="372" y="2141"/>
                </a:lnTo>
                <a:lnTo>
                  <a:pt x="345" y="2118"/>
                </a:lnTo>
                <a:lnTo>
                  <a:pt x="319" y="2088"/>
                </a:lnTo>
                <a:lnTo>
                  <a:pt x="298" y="2054"/>
                </a:lnTo>
                <a:lnTo>
                  <a:pt x="280" y="2013"/>
                </a:lnTo>
                <a:lnTo>
                  <a:pt x="266" y="1967"/>
                </a:lnTo>
                <a:lnTo>
                  <a:pt x="254" y="1914"/>
                </a:lnTo>
                <a:lnTo>
                  <a:pt x="247" y="1858"/>
                </a:lnTo>
                <a:lnTo>
                  <a:pt x="246" y="1797"/>
                </a:lnTo>
                <a:lnTo>
                  <a:pt x="247" y="1735"/>
                </a:lnTo>
                <a:lnTo>
                  <a:pt x="252" y="1676"/>
                </a:lnTo>
                <a:lnTo>
                  <a:pt x="257" y="1620"/>
                </a:lnTo>
                <a:lnTo>
                  <a:pt x="264" y="1570"/>
                </a:lnTo>
                <a:lnTo>
                  <a:pt x="274" y="1524"/>
                </a:lnTo>
                <a:lnTo>
                  <a:pt x="283" y="1483"/>
                </a:lnTo>
                <a:lnTo>
                  <a:pt x="291" y="1449"/>
                </a:lnTo>
                <a:lnTo>
                  <a:pt x="298" y="1421"/>
                </a:lnTo>
                <a:lnTo>
                  <a:pt x="304" y="1400"/>
                </a:lnTo>
                <a:lnTo>
                  <a:pt x="308" y="1386"/>
                </a:lnTo>
                <a:lnTo>
                  <a:pt x="294" y="1382"/>
                </a:lnTo>
                <a:lnTo>
                  <a:pt x="287" y="1404"/>
                </a:lnTo>
                <a:lnTo>
                  <a:pt x="278" y="1435"/>
                </a:lnTo>
                <a:lnTo>
                  <a:pt x="267" y="1473"/>
                </a:lnTo>
                <a:lnTo>
                  <a:pt x="256" y="1519"/>
                </a:lnTo>
                <a:lnTo>
                  <a:pt x="245" y="1571"/>
                </a:lnTo>
                <a:lnTo>
                  <a:pt x="233" y="1630"/>
                </a:lnTo>
                <a:lnTo>
                  <a:pt x="223" y="1695"/>
                </a:lnTo>
                <a:lnTo>
                  <a:pt x="215" y="1766"/>
                </a:lnTo>
                <a:lnTo>
                  <a:pt x="209" y="1844"/>
                </a:lnTo>
                <a:lnTo>
                  <a:pt x="208" y="1926"/>
                </a:lnTo>
                <a:lnTo>
                  <a:pt x="209" y="2013"/>
                </a:lnTo>
                <a:lnTo>
                  <a:pt x="216" y="2102"/>
                </a:lnTo>
                <a:lnTo>
                  <a:pt x="226" y="2190"/>
                </a:lnTo>
                <a:lnTo>
                  <a:pt x="242" y="2276"/>
                </a:lnTo>
                <a:lnTo>
                  <a:pt x="262" y="2362"/>
                </a:lnTo>
                <a:lnTo>
                  <a:pt x="286" y="2447"/>
                </a:lnTo>
                <a:lnTo>
                  <a:pt x="314" y="2531"/>
                </a:lnTo>
                <a:lnTo>
                  <a:pt x="346" y="2611"/>
                </a:lnTo>
                <a:lnTo>
                  <a:pt x="383" y="2690"/>
                </a:lnTo>
                <a:lnTo>
                  <a:pt x="425" y="2767"/>
                </a:lnTo>
                <a:lnTo>
                  <a:pt x="471" y="2841"/>
                </a:lnTo>
                <a:lnTo>
                  <a:pt x="522" y="2912"/>
                </a:lnTo>
                <a:lnTo>
                  <a:pt x="577" y="2980"/>
                </a:lnTo>
                <a:lnTo>
                  <a:pt x="637" y="3044"/>
                </a:lnTo>
                <a:lnTo>
                  <a:pt x="701" y="3104"/>
                </a:lnTo>
                <a:lnTo>
                  <a:pt x="770" y="3161"/>
                </a:lnTo>
                <a:lnTo>
                  <a:pt x="844" y="3213"/>
                </a:lnTo>
                <a:lnTo>
                  <a:pt x="921" y="3260"/>
                </a:lnTo>
                <a:lnTo>
                  <a:pt x="1005" y="3302"/>
                </a:lnTo>
                <a:lnTo>
                  <a:pt x="1092" y="3340"/>
                </a:lnTo>
                <a:lnTo>
                  <a:pt x="1184" y="3371"/>
                </a:lnTo>
                <a:lnTo>
                  <a:pt x="1265" y="3395"/>
                </a:lnTo>
                <a:lnTo>
                  <a:pt x="1343" y="3414"/>
                </a:lnTo>
                <a:lnTo>
                  <a:pt x="1419" y="3428"/>
                </a:lnTo>
                <a:lnTo>
                  <a:pt x="1495" y="3436"/>
                </a:lnTo>
                <a:lnTo>
                  <a:pt x="1573" y="3441"/>
                </a:lnTo>
                <a:lnTo>
                  <a:pt x="1628" y="3438"/>
                </a:lnTo>
                <a:lnTo>
                  <a:pt x="1676" y="3432"/>
                </a:lnTo>
                <a:lnTo>
                  <a:pt x="1718" y="3424"/>
                </a:lnTo>
                <a:lnTo>
                  <a:pt x="1757" y="3412"/>
                </a:lnTo>
                <a:lnTo>
                  <a:pt x="1789" y="3398"/>
                </a:lnTo>
                <a:lnTo>
                  <a:pt x="1819" y="3383"/>
                </a:lnTo>
                <a:lnTo>
                  <a:pt x="1844" y="3366"/>
                </a:lnTo>
                <a:lnTo>
                  <a:pt x="1867" y="3350"/>
                </a:lnTo>
                <a:lnTo>
                  <a:pt x="1889" y="3333"/>
                </a:lnTo>
                <a:lnTo>
                  <a:pt x="1909" y="3316"/>
                </a:lnTo>
                <a:lnTo>
                  <a:pt x="1928" y="3301"/>
                </a:lnTo>
                <a:lnTo>
                  <a:pt x="1947" y="3287"/>
                </a:lnTo>
                <a:lnTo>
                  <a:pt x="1967" y="3275"/>
                </a:lnTo>
                <a:lnTo>
                  <a:pt x="1988" y="3267"/>
                </a:lnTo>
                <a:lnTo>
                  <a:pt x="2011" y="3261"/>
                </a:lnTo>
                <a:lnTo>
                  <a:pt x="2036" y="3258"/>
                </a:lnTo>
                <a:lnTo>
                  <a:pt x="2069" y="3263"/>
                </a:lnTo>
                <a:lnTo>
                  <a:pt x="2097" y="3272"/>
                </a:lnTo>
                <a:lnTo>
                  <a:pt x="2121" y="3288"/>
                </a:lnTo>
                <a:lnTo>
                  <a:pt x="2142" y="3309"/>
                </a:lnTo>
                <a:lnTo>
                  <a:pt x="2158" y="3333"/>
                </a:lnTo>
                <a:lnTo>
                  <a:pt x="2168" y="3361"/>
                </a:lnTo>
                <a:lnTo>
                  <a:pt x="2172" y="3393"/>
                </a:lnTo>
                <a:lnTo>
                  <a:pt x="2168" y="3424"/>
                </a:lnTo>
                <a:lnTo>
                  <a:pt x="2158" y="3453"/>
                </a:lnTo>
                <a:lnTo>
                  <a:pt x="2141" y="3482"/>
                </a:lnTo>
                <a:lnTo>
                  <a:pt x="2118" y="3508"/>
                </a:lnTo>
                <a:lnTo>
                  <a:pt x="2089" y="3532"/>
                </a:lnTo>
                <a:lnTo>
                  <a:pt x="2053" y="3554"/>
                </a:lnTo>
                <a:lnTo>
                  <a:pt x="2014" y="3572"/>
                </a:lnTo>
                <a:lnTo>
                  <a:pt x="1967" y="3586"/>
                </a:lnTo>
                <a:lnTo>
                  <a:pt x="1915" y="3597"/>
                </a:lnTo>
                <a:lnTo>
                  <a:pt x="1858" y="3603"/>
                </a:lnTo>
                <a:lnTo>
                  <a:pt x="1798" y="3606"/>
                </a:lnTo>
                <a:lnTo>
                  <a:pt x="1734" y="3605"/>
                </a:lnTo>
                <a:lnTo>
                  <a:pt x="1675" y="3600"/>
                </a:lnTo>
                <a:lnTo>
                  <a:pt x="1620" y="3595"/>
                </a:lnTo>
                <a:lnTo>
                  <a:pt x="1569" y="3586"/>
                </a:lnTo>
                <a:lnTo>
                  <a:pt x="1522" y="3578"/>
                </a:lnTo>
                <a:lnTo>
                  <a:pt x="1481" y="3569"/>
                </a:lnTo>
                <a:lnTo>
                  <a:pt x="1447" y="3561"/>
                </a:lnTo>
                <a:lnTo>
                  <a:pt x="1419" y="3552"/>
                </a:lnTo>
                <a:lnTo>
                  <a:pt x="1399" y="3547"/>
                </a:lnTo>
                <a:lnTo>
                  <a:pt x="1386" y="3541"/>
                </a:lnTo>
                <a:lnTo>
                  <a:pt x="1381" y="3558"/>
                </a:lnTo>
                <a:lnTo>
                  <a:pt x="1403" y="3566"/>
                </a:lnTo>
                <a:lnTo>
                  <a:pt x="1433" y="3576"/>
                </a:lnTo>
                <a:lnTo>
                  <a:pt x="1471" y="3588"/>
                </a:lnTo>
                <a:lnTo>
                  <a:pt x="1518" y="3599"/>
                </a:lnTo>
                <a:lnTo>
                  <a:pt x="1570" y="3610"/>
                </a:lnTo>
                <a:lnTo>
                  <a:pt x="1629" y="3620"/>
                </a:lnTo>
                <a:lnTo>
                  <a:pt x="1694" y="3630"/>
                </a:lnTo>
                <a:lnTo>
                  <a:pt x="1767" y="3637"/>
                </a:lnTo>
                <a:lnTo>
                  <a:pt x="1844" y="3641"/>
                </a:lnTo>
                <a:lnTo>
                  <a:pt x="1926" y="3643"/>
                </a:lnTo>
                <a:lnTo>
                  <a:pt x="2014" y="3641"/>
                </a:lnTo>
                <a:lnTo>
                  <a:pt x="2101" y="3634"/>
                </a:lnTo>
                <a:lnTo>
                  <a:pt x="2189" y="3624"/>
                </a:lnTo>
                <a:lnTo>
                  <a:pt x="2275" y="3609"/>
                </a:lnTo>
                <a:lnTo>
                  <a:pt x="2360" y="3590"/>
                </a:lnTo>
                <a:lnTo>
                  <a:pt x="2445" y="3566"/>
                </a:lnTo>
                <a:lnTo>
                  <a:pt x="2528" y="3538"/>
                </a:lnTo>
                <a:lnTo>
                  <a:pt x="2609" y="3506"/>
                </a:lnTo>
                <a:lnTo>
                  <a:pt x="2688" y="3469"/>
                </a:lnTo>
                <a:lnTo>
                  <a:pt x="2764" y="3426"/>
                </a:lnTo>
                <a:lnTo>
                  <a:pt x="2839" y="3381"/>
                </a:lnTo>
                <a:lnTo>
                  <a:pt x="2910" y="3330"/>
                </a:lnTo>
                <a:lnTo>
                  <a:pt x="2978" y="3275"/>
                </a:lnTo>
                <a:lnTo>
                  <a:pt x="3041" y="3216"/>
                </a:lnTo>
                <a:lnTo>
                  <a:pt x="3102" y="3151"/>
                </a:lnTo>
                <a:lnTo>
                  <a:pt x="3158" y="3083"/>
                </a:lnTo>
                <a:lnTo>
                  <a:pt x="3209" y="3008"/>
                </a:lnTo>
                <a:lnTo>
                  <a:pt x="3256" y="2930"/>
                </a:lnTo>
                <a:lnTo>
                  <a:pt x="3298" y="2847"/>
                </a:lnTo>
                <a:lnTo>
                  <a:pt x="3335" y="2759"/>
                </a:lnTo>
                <a:lnTo>
                  <a:pt x="3366" y="2666"/>
                </a:lnTo>
                <a:lnTo>
                  <a:pt x="3390" y="2587"/>
                </a:lnTo>
                <a:lnTo>
                  <a:pt x="3409" y="2511"/>
                </a:lnTo>
                <a:lnTo>
                  <a:pt x="3423" y="2434"/>
                </a:lnTo>
                <a:lnTo>
                  <a:pt x="3431" y="2360"/>
                </a:lnTo>
                <a:lnTo>
                  <a:pt x="3435" y="2282"/>
                </a:lnTo>
                <a:lnTo>
                  <a:pt x="3433" y="2227"/>
                </a:lnTo>
                <a:lnTo>
                  <a:pt x="3427" y="2177"/>
                </a:lnTo>
                <a:lnTo>
                  <a:pt x="3419" y="2135"/>
                </a:lnTo>
                <a:lnTo>
                  <a:pt x="3407" y="2097"/>
                </a:lnTo>
                <a:lnTo>
                  <a:pt x="3394" y="2063"/>
                </a:lnTo>
                <a:lnTo>
                  <a:pt x="3379" y="2033"/>
                </a:lnTo>
                <a:lnTo>
                  <a:pt x="3363" y="2008"/>
                </a:lnTo>
                <a:lnTo>
                  <a:pt x="3346" y="1984"/>
                </a:lnTo>
                <a:lnTo>
                  <a:pt x="3331" y="1962"/>
                </a:lnTo>
                <a:lnTo>
                  <a:pt x="3315" y="1943"/>
                </a:lnTo>
                <a:lnTo>
                  <a:pt x="3300" y="1923"/>
                </a:lnTo>
                <a:lnTo>
                  <a:pt x="3287" y="1903"/>
                </a:lnTo>
                <a:lnTo>
                  <a:pt x="3276" y="1883"/>
                </a:lnTo>
                <a:lnTo>
                  <a:pt x="3267" y="1862"/>
                </a:lnTo>
                <a:lnTo>
                  <a:pt x="3262" y="1838"/>
                </a:lnTo>
                <a:lnTo>
                  <a:pt x="3259" y="1813"/>
                </a:lnTo>
                <a:lnTo>
                  <a:pt x="3263" y="1780"/>
                </a:lnTo>
                <a:lnTo>
                  <a:pt x="3272" y="1752"/>
                </a:lnTo>
                <a:lnTo>
                  <a:pt x="3286" y="1728"/>
                </a:lnTo>
                <a:lnTo>
                  <a:pt x="3305" y="1708"/>
                </a:lnTo>
                <a:lnTo>
                  <a:pt x="3329" y="1693"/>
                </a:lnTo>
                <a:lnTo>
                  <a:pt x="3356" y="1683"/>
                </a:lnTo>
                <a:lnTo>
                  <a:pt x="3387" y="1680"/>
                </a:lnTo>
                <a:lnTo>
                  <a:pt x="3423" y="1684"/>
                </a:lnTo>
                <a:lnTo>
                  <a:pt x="3457" y="1697"/>
                </a:lnTo>
                <a:lnTo>
                  <a:pt x="3489" y="1718"/>
                </a:lnTo>
                <a:lnTo>
                  <a:pt x="3517" y="1746"/>
                </a:lnTo>
                <a:lnTo>
                  <a:pt x="3543" y="1782"/>
                </a:lnTo>
                <a:lnTo>
                  <a:pt x="3564" y="1824"/>
                </a:lnTo>
                <a:lnTo>
                  <a:pt x="3582" y="1873"/>
                </a:lnTo>
                <a:lnTo>
                  <a:pt x="3595" y="1929"/>
                </a:lnTo>
                <a:lnTo>
                  <a:pt x="3604" y="1991"/>
                </a:lnTo>
                <a:lnTo>
                  <a:pt x="3606" y="2059"/>
                </a:lnTo>
                <a:lnTo>
                  <a:pt x="3605" y="2119"/>
                </a:lnTo>
                <a:lnTo>
                  <a:pt x="3601" y="2177"/>
                </a:lnTo>
                <a:lnTo>
                  <a:pt x="3595" y="2232"/>
                </a:lnTo>
                <a:lnTo>
                  <a:pt x="3587" y="2282"/>
                </a:lnTo>
                <a:lnTo>
                  <a:pt x="3578" y="2328"/>
                </a:lnTo>
                <a:lnTo>
                  <a:pt x="3570" y="2368"/>
                </a:lnTo>
                <a:lnTo>
                  <a:pt x="3561" y="2403"/>
                </a:lnTo>
                <a:lnTo>
                  <a:pt x="3553" y="2432"/>
                </a:lnTo>
                <a:lnTo>
                  <a:pt x="3546" y="2454"/>
                </a:lnTo>
                <a:lnTo>
                  <a:pt x="3541" y="2468"/>
                </a:lnTo>
                <a:lnTo>
                  <a:pt x="3558" y="2474"/>
                </a:lnTo>
                <a:lnTo>
                  <a:pt x="3565" y="2451"/>
                </a:lnTo>
                <a:lnTo>
                  <a:pt x="3575" y="2420"/>
                </a:lnTo>
                <a:lnTo>
                  <a:pt x="3585" y="2382"/>
                </a:lnTo>
                <a:lnTo>
                  <a:pt x="3597" y="2337"/>
                </a:lnTo>
                <a:lnTo>
                  <a:pt x="3609" y="2285"/>
                </a:lnTo>
                <a:lnTo>
                  <a:pt x="3619" y="2225"/>
                </a:lnTo>
                <a:lnTo>
                  <a:pt x="3629" y="2159"/>
                </a:lnTo>
                <a:lnTo>
                  <a:pt x="3636" y="2087"/>
                </a:lnTo>
                <a:lnTo>
                  <a:pt x="3642" y="2009"/>
                </a:lnTo>
                <a:lnTo>
                  <a:pt x="3643" y="1926"/>
                </a:lnTo>
                <a:close/>
                <a:moveTo>
                  <a:pt x="2997" y="2437"/>
                </a:moveTo>
                <a:lnTo>
                  <a:pt x="2995" y="2488"/>
                </a:lnTo>
                <a:lnTo>
                  <a:pt x="2985" y="2540"/>
                </a:lnTo>
                <a:lnTo>
                  <a:pt x="2971" y="2590"/>
                </a:lnTo>
                <a:lnTo>
                  <a:pt x="2949" y="2639"/>
                </a:lnTo>
                <a:lnTo>
                  <a:pt x="2923" y="2687"/>
                </a:lnTo>
                <a:lnTo>
                  <a:pt x="2891" y="2731"/>
                </a:lnTo>
                <a:lnTo>
                  <a:pt x="2856" y="2772"/>
                </a:lnTo>
                <a:lnTo>
                  <a:pt x="2815" y="2810"/>
                </a:lnTo>
                <a:lnTo>
                  <a:pt x="2770" y="2844"/>
                </a:lnTo>
                <a:lnTo>
                  <a:pt x="2720" y="2873"/>
                </a:lnTo>
                <a:lnTo>
                  <a:pt x="2667" y="2897"/>
                </a:lnTo>
                <a:lnTo>
                  <a:pt x="2610" y="2914"/>
                </a:lnTo>
                <a:lnTo>
                  <a:pt x="2549" y="2925"/>
                </a:lnTo>
                <a:lnTo>
                  <a:pt x="2486" y="2929"/>
                </a:lnTo>
                <a:lnTo>
                  <a:pt x="2422" y="2925"/>
                </a:lnTo>
                <a:lnTo>
                  <a:pt x="2363" y="2916"/>
                </a:lnTo>
                <a:lnTo>
                  <a:pt x="2308" y="2901"/>
                </a:lnTo>
                <a:lnTo>
                  <a:pt x="2257" y="2881"/>
                </a:lnTo>
                <a:lnTo>
                  <a:pt x="2209" y="2857"/>
                </a:lnTo>
                <a:lnTo>
                  <a:pt x="2164" y="2827"/>
                </a:lnTo>
                <a:lnTo>
                  <a:pt x="2124" y="2795"/>
                </a:lnTo>
                <a:lnTo>
                  <a:pt x="2087" y="2758"/>
                </a:lnTo>
                <a:lnTo>
                  <a:pt x="2055" y="2718"/>
                </a:lnTo>
                <a:lnTo>
                  <a:pt x="2027" y="2676"/>
                </a:lnTo>
                <a:lnTo>
                  <a:pt x="2001" y="2632"/>
                </a:lnTo>
                <a:lnTo>
                  <a:pt x="1980" y="2586"/>
                </a:lnTo>
                <a:lnTo>
                  <a:pt x="1963" y="2538"/>
                </a:lnTo>
                <a:lnTo>
                  <a:pt x="1949" y="2490"/>
                </a:lnTo>
                <a:lnTo>
                  <a:pt x="1939" y="2440"/>
                </a:lnTo>
                <a:lnTo>
                  <a:pt x="1933" y="2391"/>
                </a:lnTo>
                <a:lnTo>
                  <a:pt x="1932" y="2341"/>
                </a:lnTo>
                <a:lnTo>
                  <a:pt x="1933" y="2275"/>
                </a:lnTo>
                <a:lnTo>
                  <a:pt x="1942" y="2213"/>
                </a:lnTo>
                <a:lnTo>
                  <a:pt x="1954" y="2156"/>
                </a:lnTo>
                <a:lnTo>
                  <a:pt x="1970" y="2102"/>
                </a:lnTo>
                <a:lnTo>
                  <a:pt x="1990" y="2053"/>
                </a:lnTo>
                <a:lnTo>
                  <a:pt x="2012" y="2008"/>
                </a:lnTo>
                <a:lnTo>
                  <a:pt x="2038" y="1967"/>
                </a:lnTo>
                <a:lnTo>
                  <a:pt x="2065" y="1929"/>
                </a:lnTo>
                <a:lnTo>
                  <a:pt x="2093" y="1895"/>
                </a:lnTo>
                <a:lnTo>
                  <a:pt x="2123" y="1864"/>
                </a:lnTo>
                <a:lnTo>
                  <a:pt x="2152" y="1835"/>
                </a:lnTo>
                <a:lnTo>
                  <a:pt x="2182" y="1811"/>
                </a:lnTo>
                <a:lnTo>
                  <a:pt x="2210" y="1789"/>
                </a:lnTo>
                <a:lnTo>
                  <a:pt x="2239" y="1770"/>
                </a:lnTo>
                <a:lnTo>
                  <a:pt x="2265" y="1753"/>
                </a:lnTo>
                <a:lnTo>
                  <a:pt x="2289" y="1739"/>
                </a:lnTo>
                <a:lnTo>
                  <a:pt x="2311" y="1728"/>
                </a:lnTo>
                <a:lnTo>
                  <a:pt x="2289" y="1709"/>
                </a:lnTo>
                <a:lnTo>
                  <a:pt x="2272" y="1688"/>
                </a:lnTo>
                <a:lnTo>
                  <a:pt x="2257" y="1664"/>
                </a:lnTo>
                <a:lnTo>
                  <a:pt x="2219" y="1691"/>
                </a:lnTo>
                <a:lnTo>
                  <a:pt x="2179" y="1718"/>
                </a:lnTo>
                <a:lnTo>
                  <a:pt x="2140" y="1745"/>
                </a:lnTo>
                <a:lnTo>
                  <a:pt x="2099" y="1772"/>
                </a:lnTo>
                <a:lnTo>
                  <a:pt x="2055" y="1800"/>
                </a:lnTo>
                <a:lnTo>
                  <a:pt x="2007" y="1831"/>
                </a:lnTo>
                <a:lnTo>
                  <a:pt x="1956" y="1862"/>
                </a:lnTo>
                <a:lnTo>
                  <a:pt x="1898" y="1897"/>
                </a:lnTo>
                <a:lnTo>
                  <a:pt x="1836" y="1934"/>
                </a:lnTo>
                <a:lnTo>
                  <a:pt x="1765" y="1974"/>
                </a:lnTo>
                <a:lnTo>
                  <a:pt x="1761" y="2047"/>
                </a:lnTo>
                <a:lnTo>
                  <a:pt x="1754" y="2122"/>
                </a:lnTo>
                <a:lnTo>
                  <a:pt x="1747" y="2196"/>
                </a:lnTo>
                <a:lnTo>
                  <a:pt x="1738" y="2268"/>
                </a:lnTo>
                <a:lnTo>
                  <a:pt x="1727" y="2337"/>
                </a:lnTo>
                <a:lnTo>
                  <a:pt x="1713" y="2401"/>
                </a:lnTo>
                <a:lnTo>
                  <a:pt x="1696" y="2460"/>
                </a:lnTo>
                <a:lnTo>
                  <a:pt x="1670" y="2525"/>
                </a:lnTo>
                <a:lnTo>
                  <a:pt x="1642" y="2588"/>
                </a:lnTo>
                <a:lnTo>
                  <a:pt x="1610" y="2646"/>
                </a:lnTo>
                <a:lnTo>
                  <a:pt x="1574" y="2702"/>
                </a:lnTo>
                <a:lnTo>
                  <a:pt x="1535" y="2751"/>
                </a:lnTo>
                <a:lnTo>
                  <a:pt x="1492" y="2796"/>
                </a:lnTo>
                <a:lnTo>
                  <a:pt x="1446" y="2834"/>
                </a:lnTo>
                <a:lnTo>
                  <a:pt x="1398" y="2867"/>
                </a:lnTo>
                <a:lnTo>
                  <a:pt x="1345" y="2894"/>
                </a:lnTo>
                <a:lnTo>
                  <a:pt x="1290" y="2912"/>
                </a:lnTo>
                <a:lnTo>
                  <a:pt x="1232" y="2925"/>
                </a:lnTo>
                <a:lnTo>
                  <a:pt x="1173" y="2929"/>
                </a:lnTo>
                <a:lnTo>
                  <a:pt x="1124" y="2925"/>
                </a:lnTo>
                <a:lnTo>
                  <a:pt x="1078" y="2916"/>
                </a:lnTo>
                <a:lnTo>
                  <a:pt x="1037" y="2902"/>
                </a:lnTo>
                <a:lnTo>
                  <a:pt x="1001" y="2884"/>
                </a:lnTo>
                <a:lnTo>
                  <a:pt x="968" y="2861"/>
                </a:lnTo>
                <a:lnTo>
                  <a:pt x="941" y="2833"/>
                </a:lnTo>
                <a:lnTo>
                  <a:pt x="917" y="2803"/>
                </a:lnTo>
                <a:lnTo>
                  <a:pt x="899" y="2769"/>
                </a:lnTo>
                <a:lnTo>
                  <a:pt x="883" y="2734"/>
                </a:lnTo>
                <a:lnTo>
                  <a:pt x="873" y="2697"/>
                </a:lnTo>
                <a:lnTo>
                  <a:pt x="866" y="2658"/>
                </a:lnTo>
                <a:lnTo>
                  <a:pt x="865" y="2618"/>
                </a:lnTo>
                <a:lnTo>
                  <a:pt x="868" y="2573"/>
                </a:lnTo>
                <a:lnTo>
                  <a:pt x="876" y="2526"/>
                </a:lnTo>
                <a:lnTo>
                  <a:pt x="892" y="2477"/>
                </a:lnTo>
                <a:lnTo>
                  <a:pt x="914" y="2427"/>
                </a:lnTo>
                <a:lnTo>
                  <a:pt x="941" y="2378"/>
                </a:lnTo>
                <a:lnTo>
                  <a:pt x="974" y="2330"/>
                </a:lnTo>
                <a:lnTo>
                  <a:pt x="1012" y="2283"/>
                </a:lnTo>
                <a:lnTo>
                  <a:pt x="1056" y="2239"/>
                </a:lnTo>
                <a:lnTo>
                  <a:pt x="1115" y="2190"/>
                </a:lnTo>
                <a:lnTo>
                  <a:pt x="1176" y="2145"/>
                </a:lnTo>
                <a:lnTo>
                  <a:pt x="1239" y="2101"/>
                </a:lnTo>
                <a:lnTo>
                  <a:pt x="1306" y="2060"/>
                </a:lnTo>
                <a:lnTo>
                  <a:pt x="1377" y="2020"/>
                </a:lnTo>
                <a:lnTo>
                  <a:pt x="1451" y="1979"/>
                </a:lnTo>
                <a:lnTo>
                  <a:pt x="1531" y="1937"/>
                </a:lnTo>
                <a:lnTo>
                  <a:pt x="1615" y="1893"/>
                </a:lnTo>
                <a:lnTo>
                  <a:pt x="1624" y="1845"/>
                </a:lnTo>
                <a:lnTo>
                  <a:pt x="1632" y="1791"/>
                </a:lnTo>
                <a:lnTo>
                  <a:pt x="1601" y="1815"/>
                </a:lnTo>
                <a:lnTo>
                  <a:pt x="1566" y="1834"/>
                </a:lnTo>
                <a:lnTo>
                  <a:pt x="1529" y="1849"/>
                </a:lnTo>
                <a:lnTo>
                  <a:pt x="1492" y="1859"/>
                </a:lnTo>
                <a:lnTo>
                  <a:pt x="1454" y="1865"/>
                </a:lnTo>
                <a:lnTo>
                  <a:pt x="1419" y="1866"/>
                </a:lnTo>
                <a:lnTo>
                  <a:pt x="1378" y="1862"/>
                </a:lnTo>
                <a:lnTo>
                  <a:pt x="1340" y="1849"/>
                </a:lnTo>
                <a:lnTo>
                  <a:pt x="1304" y="1831"/>
                </a:lnTo>
                <a:lnTo>
                  <a:pt x="1273" y="1806"/>
                </a:lnTo>
                <a:lnTo>
                  <a:pt x="1245" y="1776"/>
                </a:lnTo>
                <a:lnTo>
                  <a:pt x="1222" y="1743"/>
                </a:lnTo>
                <a:lnTo>
                  <a:pt x="1206" y="1707"/>
                </a:lnTo>
                <a:lnTo>
                  <a:pt x="1194" y="1669"/>
                </a:lnTo>
                <a:lnTo>
                  <a:pt x="1152" y="1663"/>
                </a:lnTo>
                <a:lnTo>
                  <a:pt x="1111" y="1652"/>
                </a:lnTo>
                <a:lnTo>
                  <a:pt x="1073" y="1635"/>
                </a:lnTo>
                <a:lnTo>
                  <a:pt x="1037" y="1612"/>
                </a:lnTo>
                <a:lnTo>
                  <a:pt x="1008" y="1585"/>
                </a:lnTo>
                <a:lnTo>
                  <a:pt x="981" y="1553"/>
                </a:lnTo>
                <a:lnTo>
                  <a:pt x="960" y="1516"/>
                </a:lnTo>
                <a:lnTo>
                  <a:pt x="943" y="1475"/>
                </a:lnTo>
                <a:lnTo>
                  <a:pt x="933" y="1430"/>
                </a:lnTo>
                <a:lnTo>
                  <a:pt x="927" y="1382"/>
                </a:lnTo>
                <a:lnTo>
                  <a:pt x="929" y="1341"/>
                </a:lnTo>
                <a:lnTo>
                  <a:pt x="934" y="1303"/>
                </a:lnTo>
                <a:lnTo>
                  <a:pt x="943" y="1267"/>
                </a:lnTo>
                <a:lnTo>
                  <a:pt x="954" y="1235"/>
                </a:lnTo>
                <a:lnTo>
                  <a:pt x="970" y="1208"/>
                </a:lnTo>
                <a:lnTo>
                  <a:pt x="986" y="1184"/>
                </a:lnTo>
                <a:lnTo>
                  <a:pt x="1008" y="1167"/>
                </a:lnTo>
                <a:lnTo>
                  <a:pt x="1030" y="1156"/>
                </a:lnTo>
                <a:lnTo>
                  <a:pt x="1056" y="1151"/>
                </a:lnTo>
                <a:lnTo>
                  <a:pt x="1073" y="1156"/>
                </a:lnTo>
                <a:lnTo>
                  <a:pt x="1085" y="1163"/>
                </a:lnTo>
                <a:lnTo>
                  <a:pt x="1092" y="1174"/>
                </a:lnTo>
                <a:lnTo>
                  <a:pt x="1098" y="1187"/>
                </a:lnTo>
                <a:lnTo>
                  <a:pt x="1100" y="1199"/>
                </a:lnTo>
                <a:lnTo>
                  <a:pt x="1097" y="1212"/>
                </a:lnTo>
                <a:lnTo>
                  <a:pt x="1094" y="1229"/>
                </a:lnTo>
                <a:lnTo>
                  <a:pt x="1088" y="1250"/>
                </a:lnTo>
                <a:lnTo>
                  <a:pt x="1083" y="1274"/>
                </a:lnTo>
                <a:lnTo>
                  <a:pt x="1077" y="1301"/>
                </a:lnTo>
                <a:lnTo>
                  <a:pt x="1073" y="1329"/>
                </a:lnTo>
                <a:lnTo>
                  <a:pt x="1071" y="1359"/>
                </a:lnTo>
                <a:lnTo>
                  <a:pt x="1073" y="1383"/>
                </a:lnTo>
                <a:lnTo>
                  <a:pt x="1077" y="1407"/>
                </a:lnTo>
                <a:lnTo>
                  <a:pt x="1083" y="1431"/>
                </a:lnTo>
                <a:lnTo>
                  <a:pt x="1092" y="1455"/>
                </a:lnTo>
                <a:lnTo>
                  <a:pt x="1105" y="1476"/>
                </a:lnTo>
                <a:lnTo>
                  <a:pt x="1121" y="1493"/>
                </a:lnTo>
                <a:lnTo>
                  <a:pt x="1141" y="1507"/>
                </a:lnTo>
                <a:lnTo>
                  <a:pt x="1163" y="1516"/>
                </a:lnTo>
                <a:lnTo>
                  <a:pt x="1190" y="1520"/>
                </a:lnTo>
                <a:lnTo>
                  <a:pt x="1191" y="1464"/>
                </a:lnTo>
                <a:lnTo>
                  <a:pt x="1200" y="1406"/>
                </a:lnTo>
                <a:lnTo>
                  <a:pt x="1213" y="1348"/>
                </a:lnTo>
                <a:lnTo>
                  <a:pt x="1230" y="1288"/>
                </a:lnTo>
                <a:lnTo>
                  <a:pt x="1251" y="1232"/>
                </a:lnTo>
                <a:lnTo>
                  <a:pt x="1276" y="1177"/>
                </a:lnTo>
                <a:lnTo>
                  <a:pt x="1304" y="1123"/>
                </a:lnTo>
                <a:lnTo>
                  <a:pt x="1337" y="1074"/>
                </a:lnTo>
                <a:lnTo>
                  <a:pt x="1372" y="1028"/>
                </a:lnTo>
                <a:lnTo>
                  <a:pt x="1410" y="987"/>
                </a:lnTo>
                <a:lnTo>
                  <a:pt x="1451" y="952"/>
                </a:lnTo>
                <a:lnTo>
                  <a:pt x="1494" y="924"/>
                </a:lnTo>
                <a:lnTo>
                  <a:pt x="1539" y="903"/>
                </a:lnTo>
                <a:lnTo>
                  <a:pt x="1586" y="888"/>
                </a:lnTo>
                <a:lnTo>
                  <a:pt x="1632" y="884"/>
                </a:lnTo>
                <a:lnTo>
                  <a:pt x="1669" y="887"/>
                </a:lnTo>
                <a:lnTo>
                  <a:pt x="1702" y="894"/>
                </a:lnTo>
                <a:lnTo>
                  <a:pt x="1728" y="904"/>
                </a:lnTo>
                <a:lnTo>
                  <a:pt x="1750" y="917"/>
                </a:lnTo>
                <a:lnTo>
                  <a:pt x="1768" y="932"/>
                </a:lnTo>
                <a:lnTo>
                  <a:pt x="1782" y="951"/>
                </a:lnTo>
                <a:lnTo>
                  <a:pt x="1793" y="969"/>
                </a:lnTo>
                <a:lnTo>
                  <a:pt x="1802" y="987"/>
                </a:lnTo>
                <a:lnTo>
                  <a:pt x="1808" y="1007"/>
                </a:lnTo>
                <a:lnTo>
                  <a:pt x="1812" y="1024"/>
                </a:lnTo>
                <a:lnTo>
                  <a:pt x="1813" y="1041"/>
                </a:lnTo>
                <a:lnTo>
                  <a:pt x="1813" y="1057"/>
                </a:lnTo>
                <a:lnTo>
                  <a:pt x="1809" y="1115"/>
                </a:lnTo>
                <a:lnTo>
                  <a:pt x="1796" y="1172"/>
                </a:lnTo>
                <a:lnTo>
                  <a:pt x="1776" y="1230"/>
                </a:lnTo>
                <a:lnTo>
                  <a:pt x="1751" y="1288"/>
                </a:lnTo>
                <a:lnTo>
                  <a:pt x="1718" y="1343"/>
                </a:lnTo>
                <a:lnTo>
                  <a:pt x="1683" y="1397"/>
                </a:lnTo>
                <a:lnTo>
                  <a:pt x="1642" y="1448"/>
                </a:lnTo>
                <a:lnTo>
                  <a:pt x="1598" y="1495"/>
                </a:lnTo>
                <a:lnTo>
                  <a:pt x="1552" y="1537"/>
                </a:lnTo>
                <a:lnTo>
                  <a:pt x="1504" y="1575"/>
                </a:lnTo>
                <a:lnTo>
                  <a:pt x="1456" y="1606"/>
                </a:lnTo>
                <a:lnTo>
                  <a:pt x="1408" y="1633"/>
                </a:lnTo>
                <a:lnTo>
                  <a:pt x="1360" y="1653"/>
                </a:lnTo>
                <a:lnTo>
                  <a:pt x="1362" y="1663"/>
                </a:lnTo>
                <a:lnTo>
                  <a:pt x="1367" y="1674"/>
                </a:lnTo>
                <a:lnTo>
                  <a:pt x="1374" y="1688"/>
                </a:lnTo>
                <a:lnTo>
                  <a:pt x="1384" y="1701"/>
                </a:lnTo>
                <a:lnTo>
                  <a:pt x="1395" y="1714"/>
                </a:lnTo>
                <a:lnTo>
                  <a:pt x="1410" y="1724"/>
                </a:lnTo>
                <a:lnTo>
                  <a:pt x="1429" y="1731"/>
                </a:lnTo>
                <a:lnTo>
                  <a:pt x="1451" y="1734"/>
                </a:lnTo>
                <a:lnTo>
                  <a:pt x="1487" y="1729"/>
                </a:lnTo>
                <a:lnTo>
                  <a:pt x="1522" y="1717"/>
                </a:lnTo>
                <a:lnTo>
                  <a:pt x="1557" y="1700"/>
                </a:lnTo>
                <a:lnTo>
                  <a:pt x="1591" y="1677"/>
                </a:lnTo>
                <a:lnTo>
                  <a:pt x="1624" y="1652"/>
                </a:lnTo>
                <a:lnTo>
                  <a:pt x="1652" y="1625"/>
                </a:lnTo>
                <a:lnTo>
                  <a:pt x="1675" y="1599"/>
                </a:lnTo>
                <a:lnTo>
                  <a:pt x="1683" y="1564"/>
                </a:lnTo>
                <a:lnTo>
                  <a:pt x="1694" y="1529"/>
                </a:lnTo>
                <a:lnTo>
                  <a:pt x="1709" y="1492"/>
                </a:lnTo>
                <a:lnTo>
                  <a:pt x="1727" y="1455"/>
                </a:lnTo>
                <a:lnTo>
                  <a:pt x="1747" y="1421"/>
                </a:lnTo>
                <a:lnTo>
                  <a:pt x="1769" y="1392"/>
                </a:lnTo>
                <a:lnTo>
                  <a:pt x="1795" y="1365"/>
                </a:lnTo>
                <a:lnTo>
                  <a:pt x="1823" y="1345"/>
                </a:lnTo>
                <a:lnTo>
                  <a:pt x="1853" y="1332"/>
                </a:lnTo>
                <a:lnTo>
                  <a:pt x="1884" y="1328"/>
                </a:lnTo>
                <a:lnTo>
                  <a:pt x="1904" y="1329"/>
                </a:lnTo>
                <a:lnTo>
                  <a:pt x="1919" y="1338"/>
                </a:lnTo>
                <a:lnTo>
                  <a:pt x="1930" y="1348"/>
                </a:lnTo>
                <a:lnTo>
                  <a:pt x="1940" y="1362"/>
                </a:lnTo>
                <a:lnTo>
                  <a:pt x="1945" y="1379"/>
                </a:lnTo>
                <a:lnTo>
                  <a:pt x="1946" y="1397"/>
                </a:lnTo>
                <a:lnTo>
                  <a:pt x="1943" y="1428"/>
                </a:lnTo>
                <a:lnTo>
                  <a:pt x="1932" y="1461"/>
                </a:lnTo>
                <a:lnTo>
                  <a:pt x="1916" y="1493"/>
                </a:lnTo>
                <a:lnTo>
                  <a:pt x="1897" y="1526"/>
                </a:lnTo>
                <a:lnTo>
                  <a:pt x="1873" y="1560"/>
                </a:lnTo>
                <a:lnTo>
                  <a:pt x="1847" y="1591"/>
                </a:lnTo>
                <a:lnTo>
                  <a:pt x="1822" y="1620"/>
                </a:lnTo>
                <a:lnTo>
                  <a:pt x="1798" y="1647"/>
                </a:lnTo>
                <a:lnTo>
                  <a:pt x="1789" y="1702"/>
                </a:lnTo>
                <a:lnTo>
                  <a:pt x="1783" y="1756"/>
                </a:lnTo>
                <a:lnTo>
                  <a:pt x="1782" y="1807"/>
                </a:lnTo>
                <a:lnTo>
                  <a:pt x="1841" y="1772"/>
                </a:lnTo>
                <a:lnTo>
                  <a:pt x="1894" y="1739"/>
                </a:lnTo>
                <a:lnTo>
                  <a:pt x="1943" y="1709"/>
                </a:lnTo>
                <a:lnTo>
                  <a:pt x="1988" y="1681"/>
                </a:lnTo>
                <a:lnTo>
                  <a:pt x="2032" y="1654"/>
                </a:lnTo>
                <a:lnTo>
                  <a:pt x="2073" y="1626"/>
                </a:lnTo>
                <a:lnTo>
                  <a:pt x="2116" y="1598"/>
                </a:lnTo>
                <a:lnTo>
                  <a:pt x="2158" y="1568"/>
                </a:lnTo>
                <a:lnTo>
                  <a:pt x="2203" y="1536"/>
                </a:lnTo>
                <a:lnTo>
                  <a:pt x="2196" y="1507"/>
                </a:lnTo>
                <a:lnTo>
                  <a:pt x="2193" y="1476"/>
                </a:lnTo>
                <a:lnTo>
                  <a:pt x="2192" y="1445"/>
                </a:lnTo>
                <a:lnTo>
                  <a:pt x="2192" y="1413"/>
                </a:lnTo>
                <a:lnTo>
                  <a:pt x="2195" y="1359"/>
                </a:lnTo>
                <a:lnTo>
                  <a:pt x="2202" y="1305"/>
                </a:lnTo>
                <a:lnTo>
                  <a:pt x="2215" y="1252"/>
                </a:lnTo>
                <a:lnTo>
                  <a:pt x="2230" y="1199"/>
                </a:lnTo>
                <a:lnTo>
                  <a:pt x="2250" y="1148"/>
                </a:lnTo>
                <a:lnTo>
                  <a:pt x="2275" y="1100"/>
                </a:lnTo>
                <a:lnTo>
                  <a:pt x="2302" y="1055"/>
                </a:lnTo>
                <a:lnTo>
                  <a:pt x="2333" y="1014"/>
                </a:lnTo>
                <a:lnTo>
                  <a:pt x="2367" y="977"/>
                </a:lnTo>
                <a:lnTo>
                  <a:pt x="2405" y="945"/>
                </a:lnTo>
                <a:lnTo>
                  <a:pt x="2445" y="920"/>
                </a:lnTo>
                <a:lnTo>
                  <a:pt x="2486" y="901"/>
                </a:lnTo>
                <a:lnTo>
                  <a:pt x="2530" y="888"/>
                </a:lnTo>
                <a:lnTo>
                  <a:pt x="2576" y="884"/>
                </a:lnTo>
                <a:lnTo>
                  <a:pt x="2614" y="887"/>
                </a:lnTo>
                <a:lnTo>
                  <a:pt x="2650" y="897"/>
                </a:lnTo>
                <a:lnTo>
                  <a:pt x="2679" y="911"/>
                </a:lnTo>
                <a:lnTo>
                  <a:pt x="2705" y="929"/>
                </a:lnTo>
                <a:lnTo>
                  <a:pt x="2726" y="951"/>
                </a:lnTo>
                <a:lnTo>
                  <a:pt x="2742" y="977"/>
                </a:lnTo>
                <a:lnTo>
                  <a:pt x="2753" y="1006"/>
                </a:lnTo>
                <a:lnTo>
                  <a:pt x="2760" y="1035"/>
                </a:lnTo>
                <a:lnTo>
                  <a:pt x="2763" y="1067"/>
                </a:lnTo>
                <a:lnTo>
                  <a:pt x="2759" y="1120"/>
                </a:lnTo>
                <a:lnTo>
                  <a:pt x="2744" y="1172"/>
                </a:lnTo>
                <a:lnTo>
                  <a:pt x="2723" y="1225"/>
                </a:lnTo>
                <a:lnTo>
                  <a:pt x="2694" y="1276"/>
                </a:lnTo>
                <a:lnTo>
                  <a:pt x="2658" y="1325"/>
                </a:lnTo>
                <a:lnTo>
                  <a:pt x="2616" y="1376"/>
                </a:lnTo>
                <a:lnTo>
                  <a:pt x="2566" y="1425"/>
                </a:lnTo>
                <a:lnTo>
                  <a:pt x="2513" y="1473"/>
                </a:lnTo>
                <a:lnTo>
                  <a:pt x="2453" y="1523"/>
                </a:lnTo>
                <a:lnTo>
                  <a:pt x="2390" y="1572"/>
                </a:lnTo>
                <a:lnTo>
                  <a:pt x="2401" y="1598"/>
                </a:lnTo>
                <a:lnTo>
                  <a:pt x="2414" y="1620"/>
                </a:lnTo>
                <a:lnTo>
                  <a:pt x="2431" y="1642"/>
                </a:lnTo>
                <a:lnTo>
                  <a:pt x="2451" y="1660"/>
                </a:lnTo>
                <a:lnTo>
                  <a:pt x="2475" y="1674"/>
                </a:lnTo>
                <a:lnTo>
                  <a:pt x="2483" y="1669"/>
                </a:lnTo>
                <a:lnTo>
                  <a:pt x="2499" y="1664"/>
                </a:lnTo>
                <a:lnTo>
                  <a:pt x="2521" y="1660"/>
                </a:lnTo>
                <a:lnTo>
                  <a:pt x="2549" y="1656"/>
                </a:lnTo>
                <a:lnTo>
                  <a:pt x="2578" y="1653"/>
                </a:lnTo>
                <a:lnTo>
                  <a:pt x="2607" y="1653"/>
                </a:lnTo>
                <a:lnTo>
                  <a:pt x="2630" y="1653"/>
                </a:lnTo>
                <a:lnTo>
                  <a:pt x="2654" y="1656"/>
                </a:lnTo>
                <a:lnTo>
                  <a:pt x="2677" y="1659"/>
                </a:lnTo>
                <a:lnTo>
                  <a:pt x="2699" y="1666"/>
                </a:lnTo>
                <a:lnTo>
                  <a:pt x="2719" y="1673"/>
                </a:lnTo>
                <a:lnTo>
                  <a:pt x="2737" y="1684"/>
                </a:lnTo>
                <a:lnTo>
                  <a:pt x="2750" y="1697"/>
                </a:lnTo>
                <a:lnTo>
                  <a:pt x="2760" y="1714"/>
                </a:lnTo>
                <a:lnTo>
                  <a:pt x="2763" y="1734"/>
                </a:lnTo>
                <a:lnTo>
                  <a:pt x="2760" y="1755"/>
                </a:lnTo>
                <a:lnTo>
                  <a:pt x="2752" y="1772"/>
                </a:lnTo>
                <a:lnTo>
                  <a:pt x="2739" y="1786"/>
                </a:lnTo>
                <a:lnTo>
                  <a:pt x="2722" y="1797"/>
                </a:lnTo>
                <a:lnTo>
                  <a:pt x="2702" y="1807"/>
                </a:lnTo>
                <a:lnTo>
                  <a:pt x="2679" y="1814"/>
                </a:lnTo>
                <a:lnTo>
                  <a:pt x="2655" y="1818"/>
                </a:lnTo>
                <a:lnTo>
                  <a:pt x="2631" y="1821"/>
                </a:lnTo>
                <a:lnTo>
                  <a:pt x="2606" y="1824"/>
                </a:lnTo>
                <a:lnTo>
                  <a:pt x="2582" y="1824"/>
                </a:lnTo>
                <a:lnTo>
                  <a:pt x="2562" y="1825"/>
                </a:lnTo>
                <a:lnTo>
                  <a:pt x="2541" y="1824"/>
                </a:lnTo>
                <a:lnTo>
                  <a:pt x="2520" y="1823"/>
                </a:lnTo>
                <a:lnTo>
                  <a:pt x="2500" y="1820"/>
                </a:lnTo>
                <a:lnTo>
                  <a:pt x="2484" y="1817"/>
                </a:lnTo>
                <a:lnTo>
                  <a:pt x="2473" y="1814"/>
                </a:lnTo>
                <a:lnTo>
                  <a:pt x="2469" y="1813"/>
                </a:lnTo>
                <a:lnTo>
                  <a:pt x="2446" y="1820"/>
                </a:lnTo>
                <a:lnTo>
                  <a:pt x="2421" y="1830"/>
                </a:lnTo>
                <a:lnTo>
                  <a:pt x="2394" y="1842"/>
                </a:lnTo>
                <a:lnTo>
                  <a:pt x="2367" y="1858"/>
                </a:lnTo>
                <a:lnTo>
                  <a:pt x="2339" y="1876"/>
                </a:lnTo>
                <a:lnTo>
                  <a:pt x="2311" y="1897"/>
                </a:lnTo>
                <a:lnTo>
                  <a:pt x="2282" y="1923"/>
                </a:lnTo>
                <a:lnTo>
                  <a:pt x="2254" y="1951"/>
                </a:lnTo>
                <a:lnTo>
                  <a:pt x="2229" y="1982"/>
                </a:lnTo>
                <a:lnTo>
                  <a:pt x="2205" y="2018"/>
                </a:lnTo>
                <a:lnTo>
                  <a:pt x="2183" y="2057"/>
                </a:lnTo>
                <a:lnTo>
                  <a:pt x="2165" y="2101"/>
                </a:lnTo>
                <a:lnTo>
                  <a:pt x="2150" y="2149"/>
                </a:lnTo>
                <a:lnTo>
                  <a:pt x="2138" y="2201"/>
                </a:lnTo>
                <a:lnTo>
                  <a:pt x="2130" y="2258"/>
                </a:lnTo>
                <a:lnTo>
                  <a:pt x="2128" y="2320"/>
                </a:lnTo>
                <a:lnTo>
                  <a:pt x="2130" y="2372"/>
                </a:lnTo>
                <a:lnTo>
                  <a:pt x="2138" y="2423"/>
                </a:lnTo>
                <a:lnTo>
                  <a:pt x="2150" y="2474"/>
                </a:lnTo>
                <a:lnTo>
                  <a:pt x="2166" y="2521"/>
                </a:lnTo>
                <a:lnTo>
                  <a:pt x="2188" y="2566"/>
                </a:lnTo>
                <a:lnTo>
                  <a:pt x="2213" y="2608"/>
                </a:lnTo>
                <a:lnTo>
                  <a:pt x="2243" y="2645"/>
                </a:lnTo>
                <a:lnTo>
                  <a:pt x="2277" y="2679"/>
                </a:lnTo>
                <a:lnTo>
                  <a:pt x="2313" y="2707"/>
                </a:lnTo>
                <a:lnTo>
                  <a:pt x="2354" y="2731"/>
                </a:lnTo>
                <a:lnTo>
                  <a:pt x="2398" y="2748"/>
                </a:lnTo>
                <a:lnTo>
                  <a:pt x="2446" y="2758"/>
                </a:lnTo>
                <a:lnTo>
                  <a:pt x="2497" y="2762"/>
                </a:lnTo>
                <a:lnTo>
                  <a:pt x="2542" y="2759"/>
                </a:lnTo>
                <a:lnTo>
                  <a:pt x="2586" y="2750"/>
                </a:lnTo>
                <a:lnTo>
                  <a:pt x="2627" y="2735"/>
                </a:lnTo>
                <a:lnTo>
                  <a:pt x="2665" y="2714"/>
                </a:lnTo>
                <a:lnTo>
                  <a:pt x="2699" y="2689"/>
                </a:lnTo>
                <a:lnTo>
                  <a:pt x="2730" y="2658"/>
                </a:lnTo>
                <a:lnTo>
                  <a:pt x="2757" y="2622"/>
                </a:lnTo>
                <a:lnTo>
                  <a:pt x="2778" y="2583"/>
                </a:lnTo>
                <a:lnTo>
                  <a:pt x="2795" y="2538"/>
                </a:lnTo>
                <a:lnTo>
                  <a:pt x="2807" y="2490"/>
                </a:lnTo>
                <a:lnTo>
                  <a:pt x="2811" y="2437"/>
                </a:lnTo>
                <a:lnTo>
                  <a:pt x="2809" y="2402"/>
                </a:lnTo>
                <a:lnTo>
                  <a:pt x="2805" y="2368"/>
                </a:lnTo>
                <a:lnTo>
                  <a:pt x="2798" y="2334"/>
                </a:lnTo>
                <a:lnTo>
                  <a:pt x="2788" y="2302"/>
                </a:lnTo>
                <a:lnTo>
                  <a:pt x="2776" y="2272"/>
                </a:lnTo>
                <a:lnTo>
                  <a:pt x="2760" y="2245"/>
                </a:lnTo>
                <a:lnTo>
                  <a:pt x="2740" y="2222"/>
                </a:lnTo>
                <a:lnTo>
                  <a:pt x="2718" y="2203"/>
                </a:lnTo>
                <a:lnTo>
                  <a:pt x="2692" y="2187"/>
                </a:lnTo>
                <a:lnTo>
                  <a:pt x="2662" y="2179"/>
                </a:lnTo>
                <a:lnTo>
                  <a:pt x="2630" y="2176"/>
                </a:lnTo>
                <a:lnTo>
                  <a:pt x="2603" y="2179"/>
                </a:lnTo>
                <a:lnTo>
                  <a:pt x="2578" y="2186"/>
                </a:lnTo>
                <a:lnTo>
                  <a:pt x="2555" y="2200"/>
                </a:lnTo>
                <a:lnTo>
                  <a:pt x="2535" y="2217"/>
                </a:lnTo>
                <a:lnTo>
                  <a:pt x="2521" y="2239"/>
                </a:lnTo>
                <a:lnTo>
                  <a:pt x="2511" y="2265"/>
                </a:lnTo>
                <a:lnTo>
                  <a:pt x="2507" y="2293"/>
                </a:lnTo>
                <a:lnTo>
                  <a:pt x="2508" y="2323"/>
                </a:lnTo>
                <a:lnTo>
                  <a:pt x="2513" y="2347"/>
                </a:lnTo>
                <a:lnTo>
                  <a:pt x="2521" y="2368"/>
                </a:lnTo>
                <a:lnTo>
                  <a:pt x="2531" y="2385"/>
                </a:lnTo>
                <a:lnTo>
                  <a:pt x="2542" y="2401"/>
                </a:lnTo>
                <a:lnTo>
                  <a:pt x="2554" y="2415"/>
                </a:lnTo>
                <a:lnTo>
                  <a:pt x="2565" y="2429"/>
                </a:lnTo>
                <a:lnTo>
                  <a:pt x="2573" y="2444"/>
                </a:lnTo>
                <a:lnTo>
                  <a:pt x="2579" y="2461"/>
                </a:lnTo>
                <a:lnTo>
                  <a:pt x="2582" y="2480"/>
                </a:lnTo>
                <a:lnTo>
                  <a:pt x="2579" y="2502"/>
                </a:lnTo>
                <a:lnTo>
                  <a:pt x="2571" y="2519"/>
                </a:lnTo>
                <a:lnTo>
                  <a:pt x="2558" y="2533"/>
                </a:lnTo>
                <a:lnTo>
                  <a:pt x="2544" y="2542"/>
                </a:lnTo>
                <a:lnTo>
                  <a:pt x="2525" y="2547"/>
                </a:lnTo>
                <a:lnTo>
                  <a:pt x="2507" y="2550"/>
                </a:lnTo>
                <a:lnTo>
                  <a:pt x="2473" y="2546"/>
                </a:lnTo>
                <a:lnTo>
                  <a:pt x="2441" y="2535"/>
                </a:lnTo>
                <a:lnTo>
                  <a:pt x="2411" y="2516"/>
                </a:lnTo>
                <a:lnTo>
                  <a:pt x="2386" y="2494"/>
                </a:lnTo>
                <a:lnTo>
                  <a:pt x="2363" y="2464"/>
                </a:lnTo>
                <a:lnTo>
                  <a:pt x="2345" y="2432"/>
                </a:lnTo>
                <a:lnTo>
                  <a:pt x="2330" y="2393"/>
                </a:lnTo>
                <a:lnTo>
                  <a:pt x="2323" y="2352"/>
                </a:lnTo>
                <a:lnTo>
                  <a:pt x="2319" y="2310"/>
                </a:lnTo>
                <a:lnTo>
                  <a:pt x="2323" y="2262"/>
                </a:lnTo>
                <a:lnTo>
                  <a:pt x="2336" y="2218"/>
                </a:lnTo>
                <a:lnTo>
                  <a:pt x="2354" y="2176"/>
                </a:lnTo>
                <a:lnTo>
                  <a:pt x="2380" y="2138"/>
                </a:lnTo>
                <a:lnTo>
                  <a:pt x="2412" y="2102"/>
                </a:lnTo>
                <a:lnTo>
                  <a:pt x="2449" y="2073"/>
                </a:lnTo>
                <a:lnTo>
                  <a:pt x="2491" y="2049"/>
                </a:lnTo>
                <a:lnTo>
                  <a:pt x="2538" y="2032"/>
                </a:lnTo>
                <a:lnTo>
                  <a:pt x="2588" y="2020"/>
                </a:lnTo>
                <a:lnTo>
                  <a:pt x="2641" y="2016"/>
                </a:lnTo>
                <a:lnTo>
                  <a:pt x="2692" y="2019"/>
                </a:lnTo>
                <a:lnTo>
                  <a:pt x="2742" y="2030"/>
                </a:lnTo>
                <a:lnTo>
                  <a:pt x="2785" y="2046"/>
                </a:lnTo>
                <a:lnTo>
                  <a:pt x="2825" y="2068"/>
                </a:lnTo>
                <a:lnTo>
                  <a:pt x="2860" y="2095"/>
                </a:lnTo>
                <a:lnTo>
                  <a:pt x="2893" y="2128"/>
                </a:lnTo>
                <a:lnTo>
                  <a:pt x="2920" y="2163"/>
                </a:lnTo>
                <a:lnTo>
                  <a:pt x="2944" y="2203"/>
                </a:lnTo>
                <a:lnTo>
                  <a:pt x="2963" y="2245"/>
                </a:lnTo>
                <a:lnTo>
                  <a:pt x="2978" y="2292"/>
                </a:lnTo>
                <a:lnTo>
                  <a:pt x="2989" y="2338"/>
                </a:lnTo>
                <a:lnTo>
                  <a:pt x="2995" y="2388"/>
                </a:lnTo>
                <a:lnTo>
                  <a:pt x="2997" y="2437"/>
                </a:lnTo>
                <a:close/>
                <a:moveTo>
                  <a:pt x="2603" y="1093"/>
                </a:moveTo>
                <a:lnTo>
                  <a:pt x="2603" y="1079"/>
                </a:lnTo>
                <a:lnTo>
                  <a:pt x="2600" y="1067"/>
                </a:lnTo>
                <a:lnTo>
                  <a:pt x="2597" y="1054"/>
                </a:lnTo>
                <a:lnTo>
                  <a:pt x="2590" y="1044"/>
                </a:lnTo>
                <a:lnTo>
                  <a:pt x="2579" y="1037"/>
                </a:lnTo>
                <a:lnTo>
                  <a:pt x="2565" y="1034"/>
                </a:lnTo>
                <a:lnTo>
                  <a:pt x="2542" y="1038"/>
                </a:lnTo>
                <a:lnTo>
                  <a:pt x="2518" y="1050"/>
                </a:lnTo>
                <a:lnTo>
                  <a:pt x="2493" y="1069"/>
                </a:lnTo>
                <a:lnTo>
                  <a:pt x="2467" y="1096"/>
                </a:lnTo>
                <a:lnTo>
                  <a:pt x="2443" y="1129"/>
                </a:lnTo>
                <a:lnTo>
                  <a:pt x="2421" y="1167"/>
                </a:lnTo>
                <a:lnTo>
                  <a:pt x="2400" y="1211"/>
                </a:lnTo>
                <a:lnTo>
                  <a:pt x="2383" y="1259"/>
                </a:lnTo>
                <a:lnTo>
                  <a:pt x="2370" y="1310"/>
                </a:lnTo>
                <a:lnTo>
                  <a:pt x="2361" y="1365"/>
                </a:lnTo>
                <a:lnTo>
                  <a:pt x="2359" y="1424"/>
                </a:lnTo>
                <a:lnTo>
                  <a:pt x="2408" y="1379"/>
                </a:lnTo>
                <a:lnTo>
                  <a:pt x="2453" y="1335"/>
                </a:lnTo>
                <a:lnTo>
                  <a:pt x="2493" y="1293"/>
                </a:lnTo>
                <a:lnTo>
                  <a:pt x="2525" y="1253"/>
                </a:lnTo>
                <a:lnTo>
                  <a:pt x="2554" y="1216"/>
                </a:lnTo>
                <a:lnTo>
                  <a:pt x="2575" y="1181"/>
                </a:lnTo>
                <a:lnTo>
                  <a:pt x="2590" y="1148"/>
                </a:lnTo>
                <a:lnTo>
                  <a:pt x="2600" y="1119"/>
                </a:lnTo>
                <a:lnTo>
                  <a:pt x="2603" y="1093"/>
                </a:lnTo>
                <a:close/>
                <a:moveTo>
                  <a:pt x="1659" y="1071"/>
                </a:moveTo>
                <a:lnTo>
                  <a:pt x="1656" y="1057"/>
                </a:lnTo>
                <a:lnTo>
                  <a:pt x="1652" y="1047"/>
                </a:lnTo>
                <a:lnTo>
                  <a:pt x="1644" y="1040"/>
                </a:lnTo>
                <a:lnTo>
                  <a:pt x="1634" y="1035"/>
                </a:lnTo>
                <a:lnTo>
                  <a:pt x="1621" y="1034"/>
                </a:lnTo>
                <a:lnTo>
                  <a:pt x="1597" y="1038"/>
                </a:lnTo>
                <a:lnTo>
                  <a:pt x="1572" y="1051"/>
                </a:lnTo>
                <a:lnTo>
                  <a:pt x="1545" y="1071"/>
                </a:lnTo>
                <a:lnTo>
                  <a:pt x="1518" y="1096"/>
                </a:lnTo>
                <a:lnTo>
                  <a:pt x="1492" y="1127"/>
                </a:lnTo>
                <a:lnTo>
                  <a:pt x="1467" y="1164"/>
                </a:lnTo>
                <a:lnTo>
                  <a:pt x="1443" y="1202"/>
                </a:lnTo>
                <a:lnTo>
                  <a:pt x="1422" y="1245"/>
                </a:lnTo>
                <a:lnTo>
                  <a:pt x="1402" y="1288"/>
                </a:lnTo>
                <a:lnTo>
                  <a:pt x="1384" y="1334"/>
                </a:lnTo>
                <a:lnTo>
                  <a:pt x="1369" y="1377"/>
                </a:lnTo>
                <a:lnTo>
                  <a:pt x="1360" y="1421"/>
                </a:lnTo>
                <a:lnTo>
                  <a:pt x="1352" y="1464"/>
                </a:lnTo>
                <a:lnTo>
                  <a:pt x="1350" y="1503"/>
                </a:lnTo>
                <a:lnTo>
                  <a:pt x="1393" y="1476"/>
                </a:lnTo>
                <a:lnTo>
                  <a:pt x="1433" y="1447"/>
                </a:lnTo>
                <a:lnTo>
                  <a:pt x="1473" y="1411"/>
                </a:lnTo>
                <a:lnTo>
                  <a:pt x="1508" y="1375"/>
                </a:lnTo>
                <a:lnTo>
                  <a:pt x="1540" y="1335"/>
                </a:lnTo>
                <a:lnTo>
                  <a:pt x="1570" y="1295"/>
                </a:lnTo>
                <a:lnTo>
                  <a:pt x="1596" y="1254"/>
                </a:lnTo>
                <a:lnTo>
                  <a:pt x="1618" y="1213"/>
                </a:lnTo>
                <a:lnTo>
                  <a:pt x="1635" y="1175"/>
                </a:lnTo>
                <a:lnTo>
                  <a:pt x="1648" y="1137"/>
                </a:lnTo>
                <a:lnTo>
                  <a:pt x="1656" y="1102"/>
                </a:lnTo>
                <a:lnTo>
                  <a:pt x="1659" y="1071"/>
                </a:lnTo>
                <a:close/>
                <a:moveTo>
                  <a:pt x="1596" y="2070"/>
                </a:moveTo>
                <a:lnTo>
                  <a:pt x="1543" y="2097"/>
                </a:lnTo>
                <a:lnTo>
                  <a:pt x="1490" y="2125"/>
                </a:lnTo>
                <a:lnTo>
                  <a:pt x="1436" y="2156"/>
                </a:lnTo>
                <a:lnTo>
                  <a:pt x="1382" y="2190"/>
                </a:lnTo>
                <a:lnTo>
                  <a:pt x="1330" y="2227"/>
                </a:lnTo>
                <a:lnTo>
                  <a:pt x="1280" y="2265"/>
                </a:lnTo>
                <a:lnTo>
                  <a:pt x="1234" y="2304"/>
                </a:lnTo>
                <a:lnTo>
                  <a:pt x="1190" y="2347"/>
                </a:lnTo>
                <a:lnTo>
                  <a:pt x="1150" y="2389"/>
                </a:lnTo>
                <a:lnTo>
                  <a:pt x="1116" y="2434"/>
                </a:lnTo>
                <a:lnTo>
                  <a:pt x="1090" y="2480"/>
                </a:lnTo>
                <a:lnTo>
                  <a:pt x="1068" y="2528"/>
                </a:lnTo>
                <a:lnTo>
                  <a:pt x="1056" y="2576"/>
                </a:lnTo>
                <a:lnTo>
                  <a:pt x="1051" y="2624"/>
                </a:lnTo>
                <a:lnTo>
                  <a:pt x="1053" y="2658"/>
                </a:lnTo>
                <a:lnTo>
                  <a:pt x="1061" y="2689"/>
                </a:lnTo>
                <a:lnTo>
                  <a:pt x="1074" y="2714"/>
                </a:lnTo>
                <a:lnTo>
                  <a:pt x="1091" y="2734"/>
                </a:lnTo>
                <a:lnTo>
                  <a:pt x="1114" y="2750"/>
                </a:lnTo>
                <a:lnTo>
                  <a:pt x="1141" y="2759"/>
                </a:lnTo>
                <a:lnTo>
                  <a:pt x="1173" y="2762"/>
                </a:lnTo>
                <a:lnTo>
                  <a:pt x="1215" y="2758"/>
                </a:lnTo>
                <a:lnTo>
                  <a:pt x="1256" y="2745"/>
                </a:lnTo>
                <a:lnTo>
                  <a:pt x="1295" y="2726"/>
                </a:lnTo>
                <a:lnTo>
                  <a:pt x="1331" y="2699"/>
                </a:lnTo>
                <a:lnTo>
                  <a:pt x="1367" y="2666"/>
                </a:lnTo>
                <a:lnTo>
                  <a:pt x="1398" y="2628"/>
                </a:lnTo>
                <a:lnTo>
                  <a:pt x="1427" y="2584"/>
                </a:lnTo>
                <a:lnTo>
                  <a:pt x="1456" y="2536"/>
                </a:lnTo>
                <a:lnTo>
                  <a:pt x="1481" y="2484"/>
                </a:lnTo>
                <a:lnTo>
                  <a:pt x="1504" y="2429"/>
                </a:lnTo>
                <a:lnTo>
                  <a:pt x="1525" y="2372"/>
                </a:lnTo>
                <a:lnTo>
                  <a:pt x="1543" y="2313"/>
                </a:lnTo>
                <a:lnTo>
                  <a:pt x="1560" y="2252"/>
                </a:lnTo>
                <a:lnTo>
                  <a:pt x="1574" y="2191"/>
                </a:lnTo>
                <a:lnTo>
                  <a:pt x="1586" y="2131"/>
                </a:lnTo>
                <a:lnTo>
                  <a:pt x="1596" y="2070"/>
                </a:lnTo>
                <a:close/>
              </a:path>
            </a:pathLst>
          </a:custGeom>
          <a:solidFill>
            <a:srgbClr val="000000">
              <a:lumMod val="50000"/>
              <a:lumOff val="50000"/>
            </a:srgbClr>
          </a:solidFill>
          <a:ln w="0">
            <a:noFill/>
            <a:prstDash val="solid"/>
            <a:round/>
            <a:headEnd/>
            <a:tailEnd/>
          </a:ln>
        </p:spPr>
        <p:txBody>
          <a:bodyPr vert="horz" wrap="square" lIns="91427" tIns="45713" rIns="91427" bIns="45713" numCol="1" anchor="t" anchorCtr="0" compatLnSpc="1">
            <a:prstTxWarp prst="textNoShape">
              <a:avLst/>
            </a:prstTxWarp>
          </a:bodyPr>
          <a:lstStyle/>
          <a:p>
            <a:pPr defTabSz="914225" latinLnBrk="0">
              <a:defRPr/>
            </a:pPr>
            <a:endParaRPr lang="en-US" kern="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0" name="Rectangle 2"/>
          <p:cNvSpPr>
            <a:spLocks noChangeAspect="1"/>
          </p:cNvSpPr>
          <p:nvPr/>
        </p:nvSpPr>
        <p:spPr>
          <a:xfrm>
            <a:off x="5464979" y="5194389"/>
            <a:ext cx="1520131" cy="139818"/>
          </a:xfrm>
          <a:custGeom>
            <a:avLst/>
            <a:gdLst>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980729 w 10686237"/>
              <a:gd name="connsiteY107" fmla="*/ 560600 h 982621"/>
              <a:gd name="connsiteX108" fmla="*/ 5899640 w 10686237"/>
              <a:gd name="connsiteY108" fmla="*/ 564002 h 982621"/>
              <a:gd name="connsiteX109" fmla="*/ 5898322 w 10686237"/>
              <a:gd name="connsiteY109" fmla="*/ 960734 h 982621"/>
              <a:gd name="connsiteX110" fmla="*/ 5641147 w 10686237"/>
              <a:gd name="connsiteY110" fmla="*/ 960734 h 982621"/>
              <a:gd name="connsiteX111" fmla="*/ 5641147 w 10686237"/>
              <a:gd name="connsiteY111" fmla="*/ 164712 h 982621"/>
              <a:gd name="connsiteX112" fmla="*/ 5601760 w 10686237"/>
              <a:gd name="connsiteY112" fmla="*/ 116183 h 982621"/>
              <a:gd name="connsiteX113" fmla="*/ 5464765 w 10686237"/>
              <a:gd name="connsiteY113" fmla="*/ 116183 h 982621"/>
              <a:gd name="connsiteX114" fmla="*/ 5464765 w 10686237"/>
              <a:gd name="connsiteY114" fmla="*/ 5058 h 982621"/>
              <a:gd name="connsiteX115" fmla="*/ 5891067 w 10686237"/>
              <a:gd name="connsiteY115" fmla="*/ 5058 h 982621"/>
              <a:gd name="connsiteX116" fmla="*/ 5891033 w 10686237"/>
              <a:gd name="connsiteY116" fmla="*/ 2492 h 982621"/>
              <a:gd name="connsiteX117" fmla="*/ 2808981 w 10686237"/>
              <a:gd name="connsiteY117" fmla="*/ 2492 h 982621"/>
              <a:gd name="connsiteX118" fmla="*/ 2811212 w 10686237"/>
              <a:gd name="connsiteY118" fmla="*/ 5058 h 982621"/>
              <a:gd name="connsiteX119" fmla="*/ 2816954 w 10686237"/>
              <a:gd name="connsiteY119" fmla="*/ 5058 h 982621"/>
              <a:gd name="connsiteX120" fmla="*/ 2816954 w 10686237"/>
              <a:gd name="connsiteY120" fmla="*/ 11663 h 982621"/>
              <a:gd name="connsiteX121" fmla="*/ 3340829 w 10686237"/>
              <a:gd name="connsiteY121" fmla="*/ 614232 h 982621"/>
              <a:gd name="connsiteX122" fmla="*/ 3340829 w 10686237"/>
              <a:gd name="connsiteY122" fmla="*/ 5059 h 982621"/>
              <a:gd name="connsiteX123" fmla="*/ 3583716 w 10686237"/>
              <a:gd name="connsiteY123" fmla="*/ 5059 h 982621"/>
              <a:gd name="connsiteX124" fmla="*/ 3583716 w 10686237"/>
              <a:gd name="connsiteY124" fmla="*/ 960734 h 982621"/>
              <a:gd name="connsiteX125" fmla="*/ 3340829 w 10686237"/>
              <a:gd name="connsiteY125" fmla="*/ 960734 h 982621"/>
              <a:gd name="connsiteX126" fmla="*/ 2813780 w 10686237"/>
              <a:gd name="connsiteY126" fmla="*/ 341844 h 982621"/>
              <a:gd name="connsiteX127" fmla="*/ 2813780 w 10686237"/>
              <a:gd name="connsiteY127" fmla="*/ 960734 h 982621"/>
              <a:gd name="connsiteX128" fmla="*/ 2556605 w 10686237"/>
              <a:gd name="connsiteY128" fmla="*/ 960734 h 982621"/>
              <a:gd name="connsiteX129" fmla="*/ 2556605 w 10686237"/>
              <a:gd name="connsiteY129" fmla="*/ 164712 h 982621"/>
              <a:gd name="connsiteX130" fmla="*/ 2517218 w 10686237"/>
              <a:gd name="connsiteY130" fmla="*/ 116183 h 982621"/>
              <a:gd name="connsiteX131" fmla="*/ 2380223 w 10686237"/>
              <a:gd name="connsiteY131" fmla="*/ 116183 h 982621"/>
              <a:gd name="connsiteX132" fmla="*/ 2380223 w 10686237"/>
              <a:gd name="connsiteY132" fmla="*/ 5058 h 982621"/>
              <a:gd name="connsiteX133" fmla="*/ 2808491 w 10686237"/>
              <a:gd name="connsiteY133" fmla="*/ 5058 h 982621"/>
              <a:gd name="connsiteX134" fmla="*/ 2808981 w 10686237"/>
              <a:gd name="connsiteY134" fmla="*/ 2492 h 982621"/>
              <a:gd name="connsiteX135" fmla="*/ 413108 w 10686237"/>
              <a:gd name="connsiteY135" fmla="*/ 0 h 982621"/>
              <a:gd name="connsiteX136" fmla="*/ 416264 w 10686237"/>
              <a:gd name="connsiteY136" fmla="*/ 8466 h 982621"/>
              <a:gd name="connsiteX137" fmla="*/ 417090 w 10686237"/>
              <a:gd name="connsiteY137" fmla="*/ 7477 h 982621"/>
              <a:gd name="connsiteX138" fmla="*/ 439796 w 10686237"/>
              <a:gd name="connsiteY138" fmla="*/ 71588 h 982621"/>
              <a:gd name="connsiteX139" fmla="*/ 455464 w 10686237"/>
              <a:gd name="connsiteY139" fmla="*/ 113616 h 982621"/>
              <a:gd name="connsiteX140" fmla="*/ 454681 w 10686237"/>
              <a:gd name="connsiteY140" fmla="*/ 113616 h 982621"/>
              <a:gd name="connsiteX141" fmla="*/ 628872 w 10686237"/>
              <a:gd name="connsiteY141" fmla="*/ 605449 h 982621"/>
              <a:gd name="connsiteX142" fmla="*/ 870553 w 10686237"/>
              <a:gd name="connsiteY142" fmla="*/ 12460 h 982621"/>
              <a:gd name="connsiteX143" fmla="*/ 1034996 w 10686237"/>
              <a:gd name="connsiteY143" fmla="*/ 12460 h 982621"/>
              <a:gd name="connsiteX144" fmla="*/ 1289134 w 10686237"/>
              <a:gd name="connsiteY144" fmla="*/ 645314 h 982621"/>
              <a:gd name="connsiteX145" fmla="*/ 1513374 w 10686237"/>
              <a:gd name="connsiteY145" fmla="*/ 2493 h 982621"/>
              <a:gd name="connsiteX146" fmla="*/ 1737614 w 10686237"/>
              <a:gd name="connsiteY146" fmla="*/ 4985 h 982621"/>
              <a:gd name="connsiteX147" fmla="*/ 1358897 w 10686237"/>
              <a:gd name="connsiteY147" fmla="*/ 959250 h 982621"/>
              <a:gd name="connsiteX148" fmla="*/ 1179506 w 10686237"/>
              <a:gd name="connsiteY148" fmla="*/ 959250 h 982621"/>
              <a:gd name="connsiteX149" fmla="*/ 912909 w 10686237"/>
              <a:gd name="connsiteY149" fmla="*/ 373735 h 982621"/>
              <a:gd name="connsiteX150" fmla="*/ 698636 w 10686237"/>
              <a:gd name="connsiteY150" fmla="*/ 966724 h 982621"/>
              <a:gd name="connsiteX151" fmla="*/ 501803 w 10686237"/>
              <a:gd name="connsiteY151" fmla="*/ 966724 h 982621"/>
              <a:gd name="connsiteX152" fmla="*/ 238120 w 10686237"/>
              <a:gd name="connsiteY152" fmla="*/ 261972 h 982621"/>
              <a:gd name="connsiteX153" fmla="*/ 155728 w 10686237"/>
              <a:gd name="connsiteY153" fmla="*/ 113616 h 982621"/>
              <a:gd name="connsiteX154" fmla="*/ 18733 w 10686237"/>
              <a:gd name="connsiteY154" fmla="*/ 113616 h 982621"/>
              <a:gd name="connsiteX155" fmla="*/ 18733 w 10686237"/>
              <a:gd name="connsiteY155" fmla="*/ 2491 h 982621"/>
              <a:gd name="connsiteX156" fmla="*/ 413108 w 10686237"/>
              <a:gd name="connsiteY156"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980729 w 10686237"/>
              <a:gd name="connsiteY107" fmla="*/ 560600 h 982621"/>
              <a:gd name="connsiteX108" fmla="*/ 5899640 w 10686237"/>
              <a:gd name="connsiteY108" fmla="*/ 564002 h 982621"/>
              <a:gd name="connsiteX109" fmla="*/ 5898322 w 10686237"/>
              <a:gd name="connsiteY109" fmla="*/ 960734 h 982621"/>
              <a:gd name="connsiteX110" fmla="*/ 5641147 w 10686237"/>
              <a:gd name="connsiteY110" fmla="*/ 960734 h 982621"/>
              <a:gd name="connsiteX111" fmla="*/ 5641147 w 10686237"/>
              <a:gd name="connsiteY111" fmla="*/ 164712 h 982621"/>
              <a:gd name="connsiteX112" fmla="*/ 5601760 w 10686237"/>
              <a:gd name="connsiteY112" fmla="*/ 116183 h 982621"/>
              <a:gd name="connsiteX113" fmla="*/ 5464765 w 10686237"/>
              <a:gd name="connsiteY113" fmla="*/ 116183 h 982621"/>
              <a:gd name="connsiteX114" fmla="*/ 5464765 w 10686237"/>
              <a:gd name="connsiteY114" fmla="*/ 5058 h 982621"/>
              <a:gd name="connsiteX115" fmla="*/ 5891067 w 10686237"/>
              <a:gd name="connsiteY115" fmla="*/ 5058 h 982621"/>
              <a:gd name="connsiteX116" fmla="*/ 5891033 w 10686237"/>
              <a:gd name="connsiteY116" fmla="*/ 2492 h 982621"/>
              <a:gd name="connsiteX117" fmla="*/ 2808981 w 10686237"/>
              <a:gd name="connsiteY117" fmla="*/ 2492 h 982621"/>
              <a:gd name="connsiteX118" fmla="*/ 2811212 w 10686237"/>
              <a:gd name="connsiteY118" fmla="*/ 5058 h 982621"/>
              <a:gd name="connsiteX119" fmla="*/ 2816954 w 10686237"/>
              <a:gd name="connsiteY119" fmla="*/ 5058 h 982621"/>
              <a:gd name="connsiteX120" fmla="*/ 2816954 w 10686237"/>
              <a:gd name="connsiteY120" fmla="*/ 11663 h 982621"/>
              <a:gd name="connsiteX121" fmla="*/ 3340829 w 10686237"/>
              <a:gd name="connsiteY121" fmla="*/ 614232 h 982621"/>
              <a:gd name="connsiteX122" fmla="*/ 3340829 w 10686237"/>
              <a:gd name="connsiteY122" fmla="*/ 5059 h 982621"/>
              <a:gd name="connsiteX123" fmla="*/ 3583716 w 10686237"/>
              <a:gd name="connsiteY123" fmla="*/ 5059 h 982621"/>
              <a:gd name="connsiteX124" fmla="*/ 3583716 w 10686237"/>
              <a:gd name="connsiteY124" fmla="*/ 960734 h 982621"/>
              <a:gd name="connsiteX125" fmla="*/ 3340829 w 10686237"/>
              <a:gd name="connsiteY125" fmla="*/ 960734 h 982621"/>
              <a:gd name="connsiteX126" fmla="*/ 2813780 w 10686237"/>
              <a:gd name="connsiteY126" fmla="*/ 341844 h 982621"/>
              <a:gd name="connsiteX127" fmla="*/ 2813780 w 10686237"/>
              <a:gd name="connsiteY127" fmla="*/ 960734 h 982621"/>
              <a:gd name="connsiteX128" fmla="*/ 2556605 w 10686237"/>
              <a:gd name="connsiteY128" fmla="*/ 960734 h 982621"/>
              <a:gd name="connsiteX129" fmla="*/ 2556605 w 10686237"/>
              <a:gd name="connsiteY129" fmla="*/ 164712 h 982621"/>
              <a:gd name="connsiteX130" fmla="*/ 2517218 w 10686237"/>
              <a:gd name="connsiteY130" fmla="*/ 116183 h 982621"/>
              <a:gd name="connsiteX131" fmla="*/ 2380223 w 10686237"/>
              <a:gd name="connsiteY131" fmla="*/ 116183 h 982621"/>
              <a:gd name="connsiteX132" fmla="*/ 2380223 w 10686237"/>
              <a:gd name="connsiteY132" fmla="*/ 5058 h 982621"/>
              <a:gd name="connsiteX133" fmla="*/ 2808491 w 10686237"/>
              <a:gd name="connsiteY133" fmla="*/ 5058 h 982621"/>
              <a:gd name="connsiteX134" fmla="*/ 2808981 w 10686237"/>
              <a:gd name="connsiteY134" fmla="*/ 2492 h 982621"/>
              <a:gd name="connsiteX135" fmla="*/ 413108 w 10686237"/>
              <a:gd name="connsiteY135" fmla="*/ 0 h 982621"/>
              <a:gd name="connsiteX136" fmla="*/ 416264 w 10686237"/>
              <a:gd name="connsiteY136" fmla="*/ 8466 h 982621"/>
              <a:gd name="connsiteX137" fmla="*/ 417090 w 10686237"/>
              <a:gd name="connsiteY137" fmla="*/ 7477 h 982621"/>
              <a:gd name="connsiteX138" fmla="*/ 439796 w 10686237"/>
              <a:gd name="connsiteY138" fmla="*/ 71588 h 982621"/>
              <a:gd name="connsiteX139" fmla="*/ 455464 w 10686237"/>
              <a:gd name="connsiteY139" fmla="*/ 113616 h 982621"/>
              <a:gd name="connsiteX140" fmla="*/ 454681 w 10686237"/>
              <a:gd name="connsiteY140" fmla="*/ 113616 h 982621"/>
              <a:gd name="connsiteX141" fmla="*/ 628872 w 10686237"/>
              <a:gd name="connsiteY141" fmla="*/ 605449 h 982621"/>
              <a:gd name="connsiteX142" fmla="*/ 870553 w 10686237"/>
              <a:gd name="connsiteY142" fmla="*/ 12460 h 982621"/>
              <a:gd name="connsiteX143" fmla="*/ 1034996 w 10686237"/>
              <a:gd name="connsiteY143" fmla="*/ 12460 h 982621"/>
              <a:gd name="connsiteX144" fmla="*/ 1289134 w 10686237"/>
              <a:gd name="connsiteY144" fmla="*/ 645314 h 982621"/>
              <a:gd name="connsiteX145" fmla="*/ 1513374 w 10686237"/>
              <a:gd name="connsiteY145" fmla="*/ 2493 h 982621"/>
              <a:gd name="connsiteX146" fmla="*/ 1737614 w 10686237"/>
              <a:gd name="connsiteY146" fmla="*/ 4985 h 982621"/>
              <a:gd name="connsiteX147" fmla="*/ 1358897 w 10686237"/>
              <a:gd name="connsiteY147" fmla="*/ 959250 h 982621"/>
              <a:gd name="connsiteX148" fmla="*/ 1179506 w 10686237"/>
              <a:gd name="connsiteY148" fmla="*/ 959250 h 982621"/>
              <a:gd name="connsiteX149" fmla="*/ 912909 w 10686237"/>
              <a:gd name="connsiteY149" fmla="*/ 373735 h 982621"/>
              <a:gd name="connsiteX150" fmla="*/ 698636 w 10686237"/>
              <a:gd name="connsiteY150" fmla="*/ 966724 h 982621"/>
              <a:gd name="connsiteX151" fmla="*/ 501803 w 10686237"/>
              <a:gd name="connsiteY151" fmla="*/ 966724 h 982621"/>
              <a:gd name="connsiteX152" fmla="*/ 238120 w 10686237"/>
              <a:gd name="connsiteY152" fmla="*/ 261972 h 982621"/>
              <a:gd name="connsiteX153" fmla="*/ 155728 w 10686237"/>
              <a:gd name="connsiteY153" fmla="*/ 113616 h 982621"/>
              <a:gd name="connsiteX154" fmla="*/ 18733 w 10686237"/>
              <a:gd name="connsiteY154" fmla="*/ 113616 h 982621"/>
              <a:gd name="connsiteX155" fmla="*/ 18733 w 10686237"/>
              <a:gd name="connsiteY155" fmla="*/ 2491 h 982621"/>
              <a:gd name="connsiteX156" fmla="*/ 413108 w 10686237"/>
              <a:gd name="connsiteY156"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980729 w 10686237"/>
              <a:gd name="connsiteY107" fmla="*/ 560600 h 982621"/>
              <a:gd name="connsiteX108" fmla="*/ 5899640 w 10686237"/>
              <a:gd name="connsiteY108" fmla="*/ 564002 h 982621"/>
              <a:gd name="connsiteX109" fmla="*/ 5898322 w 10686237"/>
              <a:gd name="connsiteY109" fmla="*/ 960734 h 982621"/>
              <a:gd name="connsiteX110" fmla="*/ 5641147 w 10686237"/>
              <a:gd name="connsiteY110" fmla="*/ 960734 h 982621"/>
              <a:gd name="connsiteX111" fmla="*/ 5641147 w 10686237"/>
              <a:gd name="connsiteY111" fmla="*/ 164712 h 982621"/>
              <a:gd name="connsiteX112" fmla="*/ 5601760 w 10686237"/>
              <a:gd name="connsiteY112" fmla="*/ 116183 h 982621"/>
              <a:gd name="connsiteX113" fmla="*/ 5464765 w 10686237"/>
              <a:gd name="connsiteY113" fmla="*/ 116183 h 982621"/>
              <a:gd name="connsiteX114" fmla="*/ 5464765 w 10686237"/>
              <a:gd name="connsiteY114" fmla="*/ 5058 h 982621"/>
              <a:gd name="connsiteX115" fmla="*/ 5891067 w 10686237"/>
              <a:gd name="connsiteY115" fmla="*/ 5058 h 982621"/>
              <a:gd name="connsiteX116" fmla="*/ 5891033 w 10686237"/>
              <a:gd name="connsiteY116" fmla="*/ 2492 h 982621"/>
              <a:gd name="connsiteX117" fmla="*/ 2808981 w 10686237"/>
              <a:gd name="connsiteY117" fmla="*/ 2492 h 982621"/>
              <a:gd name="connsiteX118" fmla="*/ 2811212 w 10686237"/>
              <a:gd name="connsiteY118" fmla="*/ 5058 h 982621"/>
              <a:gd name="connsiteX119" fmla="*/ 2816954 w 10686237"/>
              <a:gd name="connsiteY119" fmla="*/ 5058 h 982621"/>
              <a:gd name="connsiteX120" fmla="*/ 2816954 w 10686237"/>
              <a:gd name="connsiteY120" fmla="*/ 11663 h 982621"/>
              <a:gd name="connsiteX121" fmla="*/ 3340829 w 10686237"/>
              <a:gd name="connsiteY121" fmla="*/ 614232 h 982621"/>
              <a:gd name="connsiteX122" fmla="*/ 3340829 w 10686237"/>
              <a:gd name="connsiteY122" fmla="*/ 5059 h 982621"/>
              <a:gd name="connsiteX123" fmla="*/ 3583716 w 10686237"/>
              <a:gd name="connsiteY123" fmla="*/ 5059 h 982621"/>
              <a:gd name="connsiteX124" fmla="*/ 3583716 w 10686237"/>
              <a:gd name="connsiteY124" fmla="*/ 960734 h 982621"/>
              <a:gd name="connsiteX125" fmla="*/ 3340829 w 10686237"/>
              <a:gd name="connsiteY125" fmla="*/ 960734 h 982621"/>
              <a:gd name="connsiteX126" fmla="*/ 2813780 w 10686237"/>
              <a:gd name="connsiteY126" fmla="*/ 341844 h 982621"/>
              <a:gd name="connsiteX127" fmla="*/ 2813780 w 10686237"/>
              <a:gd name="connsiteY127" fmla="*/ 960734 h 982621"/>
              <a:gd name="connsiteX128" fmla="*/ 2556605 w 10686237"/>
              <a:gd name="connsiteY128" fmla="*/ 960734 h 982621"/>
              <a:gd name="connsiteX129" fmla="*/ 2556605 w 10686237"/>
              <a:gd name="connsiteY129" fmla="*/ 164712 h 982621"/>
              <a:gd name="connsiteX130" fmla="*/ 2517218 w 10686237"/>
              <a:gd name="connsiteY130" fmla="*/ 116183 h 982621"/>
              <a:gd name="connsiteX131" fmla="*/ 2380223 w 10686237"/>
              <a:gd name="connsiteY131" fmla="*/ 116183 h 982621"/>
              <a:gd name="connsiteX132" fmla="*/ 2380223 w 10686237"/>
              <a:gd name="connsiteY132" fmla="*/ 5058 h 982621"/>
              <a:gd name="connsiteX133" fmla="*/ 2808491 w 10686237"/>
              <a:gd name="connsiteY133" fmla="*/ 5058 h 982621"/>
              <a:gd name="connsiteX134" fmla="*/ 2808981 w 10686237"/>
              <a:gd name="connsiteY134" fmla="*/ 2492 h 982621"/>
              <a:gd name="connsiteX135" fmla="*/ 413108 w 10686237"/>
              <a:gd name="connsiteY135" fmla="*/ 0 h 982621"/>
              <a:gd name="connsiteX136" fmla="*/ 416264 w 10686237"/>
              <a:gd name="connsiteY136" fmla="*/ 8466 h 982621"/>
              <a:gd name="connsiteX137" fmla="*/ 417090 w 10686237"/>
              <a:gd name="connsiteY137" fmla="*/ 7477 h 982621"/>
              <a:gd name="connsiteX138" fmla="*/ 439796 w 10686237"/>
              <a:gd name="connsiteY138" fmla="*/ 71588 h 982621"/>
              <a:gd name="connsiteX139" fmla="*/ 455464 w 10686237"/>
              <a:gd name="connsiteY139" fmla="*/ 113616 h 982621"/>
              <a:gd name="connsiteX140" fmla="*/ 454681 w 10686237"/>
              <a:gd name="connsiteY140" fmla="*/ 113616 h 982621"/>
              <a:gd name="connsiteX141" fmla="*/ 628872 w 10686237"/>
              <a:gd name="connsiteY141" fmla="*/ 605449 h 982621"/>
              <a:gd name="connsiteX142" fmla="*/ 870553 w 10686237"/>
              <a:gd name="connsiteY142" fmla="*/ 12460 h 982621"/>
              <a:gd name="connsiteX143" fmla="*/ 1034996 w 10686237"/>
              <a:gd name="connsiteY143" fmla="*/ 12460 h 982621"/>
              <a:gd name="connsiteX144" fmla="*/ 1289134 w 10686237"/>
              <a:gd name="connsiteY144" fmla="*/ 645314 h 982621"/>
              <a:gd name="connsiteX145" fmla="*/ 1513374 w 10686237"/>
              <a:gd name="connsiteY145" fmla="*/ 2493 h 982621"/>
              <a:gd name="connsiteX146" fmla="*/ 1737614 w 10686237"/>
              <a:gd name="connsiteY146" fmla="*/ 4985 h 982621"/>
              <a:gd name="connsiteX147" fmla="*/ 1358897 w 10686237"/>
              <a:gd name="connsiteY147" fmla="*/ 959250 h 982621"/>
              <a:gd name="connsiteX148" fmla="*/ 1179506 w 10686237"/>
              <a:gd name="connsiteY148" fmla="*/ 959250 h 982621"/>
              <a:gd name="connsiteX149" fmla="*/ 912909 w 10686237"/>
              <a:gd name="connsiteY149" fmla="*/ 373735 h 982621"/>
              <a:gd name="connsiteX150" fmla="*/ 698636 w 10686237"/>
              <a:gd name="connsiteY150" fmla="*/ 966724 h 982621"/>
              <a:gd name="connsiteX151" fmla="*/ 501803 w 10686237"/>
              <a:gd name="connsiteY151" fmla="*/ 966724 h 982621"/>
              <a:gd name="connsiteX152" fmla="*/ 238120 w 10686237"/>
              <a:gd name="connsiteY152" fmla="*/ 261972 h 982621"/>
              <a:gd name="connsiteX153" fmla="*/ 155728 w 10686237"/>
              <a:gd name="connsiteY153" fmla="*/ 113616 h 982621"/>
              <a:gd name="connsiteX154" fmla="*/ 18733 w 10686237"/>
              <a:gd name="connsiteY154" fmla="*/ 113616 h 982621"/>
              <a:gd name="connsiteX155" fmla="*/ 18733 w 10686237"/>
              <a:gd name="connsiteY155" fmla="*/ 2491 h 982621"/>
              <a:gd name="connsiteX156" fmla="*/ 413108 w 10686237"/>
              <a:gd name="connsiteY156"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980729 w 10686237"/>
              <a:gd name="connsiteY107" fmla="*/ 560600 h 982621"/>
              <a:gd name="connsiteX108" fmla="*/ 5899640 w 10686237"/>
              <a:gd name="connsiteY108" fmla="*/ 564002 h 982621"/>
              <a:gd name="connsiteX109" fmla="*/ 5898322 w 10686237"/>
              <a:gd name="connsiteY109" fmla="*/ 960734 h 982621"/>
              <a:gd name="connsiteX110" fmla="*/ 5641147 w 10686237"/>
              <a:gd name="connsiteY110" fmla="*/ 960734 h 982621"/>
              <a:gd name="connsiteX111" fmla="*/ 5641147 w 10686237"/>
              <a:gd name="connsiteY111" fmla="*/ 164712 h 982621"/>
              <a:gd name="connsiteX112" fmla="*/ 5601760 w 10686237"/>
              <a:gd name="connsiteY112" fmla="*/ 116183 h 982621"/>
              <a:gd name="connsiteX113" fmla="*/ 5464765 w 10686237"/>
              <a:gd name="connsiteY113" fmla="*/ 116183 h 982621"/>
              <a:gd name="connsiteX114" fmla="*/ 5464765 w 10686237"/>
              <a:gd name="connsiteY114" fmla="*/ 5058 h 982621"/>
              <a:gd name="connsiteX115" fmla="*/ 5891067 w 10686237"/>
              <a:gd name="connsiteY115" fmla="*/ 5058 h 982621"/>
              <a:gd name="connsiteX116" fmla="*/ 5891033 w 10686237"/>
              <a:gd name="connsiteY116" fmla="*/ 2492 h 982621"/>
              <a:gd name="connsiteX117" fmla="*/ 2808981 w 10686237"/>
              <a:gd name="connsiteY117" fmla="*/ 2492 h 982621"/>
              <a:gd name="connsiteX118" fmla="*/ 2811212 w 10686237"/>
              <a:gd name="connsiteY118" fmla="*/ 5058 h 982621"/>
              <a:gd name="connsiteX119" fmla="*/ 2816954 w 10686237"/>
              <a:gd name="connsiteY119" fmla="*/ 5058 h 982621"/>
              <a:gd name="connsiteX120" fmla="*/ 2816954 w 10686237"/>
              <a:gd name="connsiteY120" fmla="*/ 11663 h 982621"/>
              <a:gd name="connsiteX121" fmla="*/ 3340829 w 10686237"/>
              <a:gd name="connsiteY121" fmla="*/ 614232 h 982621"/>
              <a:gd name="connsiteX122" fmla="*/ 3340829 w 10686237"/>
              <a:gd name="connsiteY122" fmla="*/ 5059 h 982621"/>
              <a:gd name="connsiteX123" fmla="*/ 3583716 w 10686237"/>
              <a:gd name="connsiteY123" fmla="*/ 5059 h 982621"/>
              <a:gd name="connsiteX124" fmla="*/ 3583716 w 10686237"/>
              <a:gd name="connsiteY124" fmla="*/ 960734 h 982621"/>
              <a:gd name="connsiteX125" fmla="*/ 3340829 w 10686237"/>
              <a:gd name="connsiteY125" fmla="*/ 960734 h 982621"/>
              <a:gd name="connsiteX126" fmla="*/ 2813780 w 10686237"/>
              <a:gd name="connsiteY126" fmla="*/ 341844 h 982621"/>
              <a:gd name="connsiteX127" fmla="*/ 2813780 w 10686237"/>
              <a:gd name="connsiteY127" fmla="*/ 960734 h 982621"/>
              <a:gd name="connsiteX128" fmla="*/ 2556605 w 10686237"/>
              <a:gd name="connsiteY128" fmla="*/ 960734 h 982621"/>
              <a:gd name="connsiteX129" fmla="*/ 2556605 w 10686237"/>
              <a:gd name="connsiteY129" fmla="*/ 164712 h 982621"/>
              <a:gd name="connsiteX130" fmla="*/ 2517218 w 10686237"/>
              <a:gd name="connsiteY130" fmla="*/ 116183 h 982621"/>
              <a:gd name="connsiteX131" fmla="*/ 2380223 w 10686237"/>
              <a:gd name="connsiteY131" fmla="*/ 116183 h 982621"/>
              <a:gd name="connsiteX132" fmla="*/ 2380223 w 10686237"/>
              <a:gd name="connsiteY132" fmla="*/ 5058 h 982621"/>
              <a:gd name="connsiteX133" fmla="*/ 2808491 w 10686237"/>
              <a:gd name="connsiteY133" fmla="*/ 5058 h 982621"/>
              <a:gd name="connsiteX134" fmla="*/ 2808981 w 10686237"/>
              <a:gd name="connsiteY134" fmla="*/ 2492 h 982621"/>
              <a:gd name="connsiteX135" fmla="*/ 413108 w 10686237"/>
              <a:gd name="connsiteY135" fmla="*/ 0 h 982621"/>
              <a:gd name="connsiteX136" fmla="*/ 416264 w 10686237"/>
              <a:gd name="connsiteY136" fmla="*/ 8466 h 982621"/>
              <a:gd name="connsiteX137" fmla="*/ 417090 w 10686237"/>
              <a:gd name="connsiteY137" fmla="*/ 7477 h 982621"/>
              <a:gd name="connsiteX138" fmla="*/ 439796 w 10686237"/>
              <a:gd name="connsiteY138" fmla="*/ 71588 h 982621"/>
              <a:gd name="connsiteX139" fmla="*/ 455464 w 10686237"/>
              <a:gd name="connsiteY139" fmla="*/ 113616 h 982621"/>
              <a:gd name="connsiteX140" fmla="*/ 454681 w 10686237"/>
              <a:gd name="connsiteY140" fmla="*/ 113616 h 982621"/>
              <a:gd name="connsiteX141" fmla="*/ 628872 w 10686237"/>
              <a:gd name="connsiteY141" fmla="*/ 605449 h 982621"/>
              <a:gd name="connsiteX142" fmla="*/ 870553 w 10686237"/>
              <a:gd name="connsiteY142" fmla="*/ 12460 h 982621"/>
              <a:gd name="connsiteX143" fmla="*/ 1034996 w 10686237"/>
              <a:gd name="connsiteY143" fmla="*/ 12460 h 982621"/>
              <a:gd name="connsiteX144" fmla="*/ 1289134 w 10686237"/>
              <a:gd name="connsiteY144" fmla="*/ 645314 h 982621"/>
              <a:gd name="connsiteX145" fmla="*/ 1513374 w 10686237"/>
              <a:gd name="connsiteY145" fmla="*/ 2493 h 982621"/>
              <a:gd name="connsiteX146" fmla="*/ 1737614 w 10686237"/>
              <a:gd name="connsiteY146" fmla="*/ 4985 h 982621"/>
              <a:gd name="connsiteX147" fmla="*/ 1358897 w 10686237"/>
              <a:gd name="connsiteY147" fmla="*/ 959250 h 982621"/>
              <a:gd name="connsiteX148" fmla="*/ 1179506 w 10686237"/>
              <a:gd name="connsiteY148" fmla="*/ 959250 h 982621"/>
              <a:gd name="connsiteX149" fmla="*/ 912909 w 10686237"/>
              <a:gd name="connsiteY149" fmla="*/ 373735 h 982621"/>
              <a:gd name="connsiteX150" fmla="*/ 698636 w 10686237"/>
              <a:gd name="connsiteY150" fmla="*/ 966724 h 982621"/>
              <a:gd name="connsiteX151" fmla="*/ 501803 w 10686237"/>
              <a:gd name="connsiteY151" fmla="*/ 966724 h 982621"/>
              <a:gd name="connsiteX152" fmla="*/ 238120 w 10686237"/>
              <a:gd name="connsiteY152" fmla="*/ 261972 h 982621"/>
              <a:gd name="connsiteX153" fmla="*/ 155728 w 10686237"/>
              <a:gd name="connsiteY153" fmla="*/ 113616 h 982621"/>
              <a:gd name="connsiteX154" fmla="*/ 18733 w 10686237"/>
              <a:gd name="connsiteY154" fmla="*/ 113616 h 982621"/>
              <a:gd name="connsiteX155" fmla="*/ 18733 w 10686237"/>
              <a:gd name="connsiteY155" fmla="*/ 2491 h 982621"/>
              <a:gd name="connsiteX156" fmla="*/ 413108 w 10686237"/>
              <a:gd name="connsiteY156"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980729 w 10686237"/>
              <a:gd name="connsiteY107" fmla="*/ 560600 h 982621"/>
              <a:gd name="connsiteX108" fmla="*/ 5899640 w 10686237"/>
              <a:gd name="connsiteY108" fmla="*/ 564002 h 982621"/>
              <a:gd name="connsiteX109" fmla="*/ 5898322 w 10686237"/>
              <a:gd name="connsiteY109" fmla="*/ 960734 h 982621"/>
              <a:gd name="connsiteX110" fmla="*/ 5641147 w 10686237"/>
              <a:gd name="connsiteY110" fmla="*/ 960734 h 982621"/>
              <a:gd name="connsiteX111" fmla="*/ 5641147 w 10686237"/>
              <a:gd name="connsiteY111" fmla="*/ 164712 h 982621"/>
              <a:gd name="connsiteX112" fmla="*/ 5601760 w 10686237"/>
              <a:gd name="connsiteY112" fmla="*/ 116183 h 982621"/>
              <a:gd name="connsiteX113" fmla="*/ 5464765 w 10686237"/>
              <a:gd name="connsiteY113" fmla="*/ 116183 h 982621"/>
              <a:gd name="connsiteX114" fmla="*/ 5464765 w 10686237"/>
              <a:gd name="connsiteY114" fmla="*/ 5058 h 982621"/>
              <a:gd name="connsiteX115" fmla="*/ 5891067 w 10686237"/>
              <a:gd name="connsiteY115" fmla="*/ 5058 h 982621"/>
              <a:gd name="connsiteX116" fmla="*/ 5891033 w 10686237"/>
              <a:gd name="connsiteY116" fmla="*/ 2492 h 982621"/>
              <a:gd name="connsiteX117" fmla="*/ 2808981 w 10686237"/>
              <a:gd name="connsiteY117" fmla="*/ 2492 h 982621"/>
              <a:gd name="connsiteX118" fmla="*/ 2811212 w 10686237"/>
              <a:gd name="connsiteY118" fmla="*/ 5058 h 982621"/>
              <a:gd name="connsiteX119" fmla="*/ 2816954 w 10686237"/>
              <a:gd name="connsiteY119" fmla="*/ 5058 h 982621"/>
              <a:gd name="connsiteX120" fmla="*/ 2816954 w 10686237"/>
              <a:gd name="connsiteY120" fmla="*/ 11663 h 982621"/>
              <a:gd name="connsiteX121" fmla="*/ 3340829 w 10686237"/>
              <a:gd name="connsiteY121" fmla="*/ 614232 h 982621"/>
              <a:gd name="connsiteX122" fmla="*/ 3340829 w 10686237"/>
              <a:gd name="connsiteY122" fmla="*/ 5059 h 982621"/>
              <a:gd name="connsiteX123" fmla="*/ 3583716 w 10686237"/>
              <a:gd name="connsiteY123" fmla="*/ 5059 h 982621"/>
              <a:gd name="connsiteX124" fmla="*/ 3583716 w 10686237"/>
              <a:gd name="connsiteY124" fmla="*/ 960734 h 982621"/>
              <a:gd name="connsiteX125" fmla="*/ 3340829 w 10686237"/>
              <a:gd name="connsiteY125" fmla="*/ 960734 h 982621"/>
              <a:gd name="connsiteX126" fmla="*/ 2813780 w 10686237"/>
              <a:gd name="connsiteY126" fmla="*/ 341844 h 982621"/>
              <a:gd name="connsiteX127" fmla="*/ 2813780 w 10686237"/>
              <a:gd name="connsiteY127" fmla="*/ 960734 h 982621"/>
              <a:gd name="connsiteX128" fmla="*/ 2556605 w 10686237"/>
              <a:gd name="connsiteY128" fmla="*/ 960734 h 982621"/>
              <a:gd name="connsiteX129" fmla="*/ 2556605 w 10686237"/>
              <a:gd name="connsiteY129" fmla="*/ 164712 h 982621"/>
              <a:gd name="connsiteX130" fmla="*/ 2517218 w 10686237"/>
              <a:gd name="connsiteY130" fmla="*/ 116183 h 982621"/>
              <a:gd name="connsiteX131" fmla="*/ 2380223 w 10686237"/>
              <a:gd name="connsiteY131" fmla="*/ 116183 h 982621"/>
              <a:gd name="connsiteX132" fmla="*/ 2380223 w 10686237"/>
              <a:gd name="connsiteY132" fmla="*/ 5058 h 982621"/>
              <a:gd name="connsiteX133" fmla="*/ 2808491 w 10686237"/>
              <a:gd name="connsiteY133" fmla="*/ 5058 h 982621"/>
              <a:gd name="connsiteX134" fmla="*/ 2808981 w 10686237"/>
              <a:gd name="connsiteY134" fmla="*/ 2492 h 982621"/>
              <a:gd name="connsiteX135" fmla="*/ 413108 w 10686237"/>
              <a:gd name="connsiteY135" fmla="*/ 0 h 982621"/>
              <a:gd name="connsiteX136" fmla="*/ 416264 w 10686237"/>
              <a:gd name="connsiteY136" fmla="*/ 8466 h 982621"/>
              <a:gd name="connsiteX137" fmla="*/ 417090 w 10686237"/>
              <a:gd name="connsiteY137" fmla="*/ 7477 h 982621"/>
              <a:gd name="connsiteX138" fmla="*/ 439796 w 10686237"/>
              <a:gd name="connsiteY138" fmla="*/ 71588 h 982621"/>
              <a:gd name="connsiteX139" fmla="*/ 455464 w 10686237"/>
              <a:gd name="connsiteY139" fmla="*/ 113616 h 982621"/>
              <a:gd name="connsiteX140" fmla="*/ 454681 w 10686237"/>
              <a:gd name="connsiteY140" fmla="*/ 113616 h 982621"/>
              <a:gd name="connsiteX141" fmla="*/ 628872 w 10686237"/>
              <a:gd name="connsiteY141" fmla="*/ 605449 h 982621"/>
              <a:gd name="connsiteX142" fmla="*/ 870553 w 10686237"/>
              <a:gd name="connsiteY142" fmla="*/ 12460 h 982621"/>
              <a:gd name="connsiteX143" fmla="*/ 1034996 w 10686237"/>
              <a:gd name="connsiteY143" fmla="*/ 12460 h 982621"/>
              <a:gd name="connsiteX144" fmla="*/ 1289134 w 10686237"/>
              <a:gd name="connsiteY144" fmla="*/ 645314 h 982621"/>
              <a:gd name="connsiteX145" fmla="*/ 1513374 w 10686237"/>
              <a:gd name="connsiteY145" fmla="*/ 2493 h 982621"/>
              <a:gd name="connsiteX146" fmla="*/ 1737614 w 10686237"/>
              <a:gd name="connsiteY146" fmla="*/ 4985 h 982621"/>
              <a:gd name="connsiteX147" fmla="*/ 1358897 w 10686237"/>
              <a:gd name="connsiteY147" fmla="*/ 959250 h 982621"/>
              <a:gd name="connsiteX148" fmla="*/ 1179506 w 10686237"/>
              <a:gd name="connsiteY148" fmla="*/ 959250 h 982621"/>
              <a:gd name="connsiteX149" fmla="*/ 912909 w 10686237"/>
              <a:gd name="connsiteY149" fmla="*/ 373735 h 982621"/>
              <a:gd name="connsiteX150" fmla="*/ 698636 w 10686237"/>
              <a:gd name="connsiteY150" fmla="*/ 966724 h 982621"/>
              <a:gd name="connsiteX151" fmla="*/ 501803 w 10686237"/>
              <a:gd name="connsiteY151" fmla="*/ 966724 h 982621"/>
              <a:gd name="connsiteX152" fmla="*/ 238120 w 10686237"/>
              <a:gd name="connsiteY152" fmla="*/ 261972 h 982621"/>
              <a:gd name="connsiteX153" fmla="*/ 155728 w 10686237"/>
              <a:gd name="connsiteY153" fmla="*/ 113616 h 982621"/>
              <a:gd name="connsiteX154" fmla="*/ 18733 w 10686237"/>
              <a:gd name="connsiteY154" fmla="*/ 113616 h 982621"/>
              <a:gd name="connsiteX155" fmla="*/ 18733 w 10686237"/>
              <a:gd name="connsiteY155" fmla="*/ 2491 h 982621"/>
              <a:gd name="connsiteX156" fmla="*/ 413108 w 10686237"/>
              <a:gd name="connsiteY156"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980729 w 10686237"/>
              <a:gd name="connsiteY107" fmla="*/ 560600 h 982621"/>
              <a:gd name="connsiteX108" fmla="*/ 5899640 w 10686237"/>
              <a:gd name="connsiteY108" fmla="*/ 564002 h 982621"/>
              <a:gd name="connsiteX109" fmla="*/ 5898322 w 10686237"/>
              <a:gd name="connsiteY109" fmla="*/ 960734 h 982621"/>
              <a:gd name="connsiteX110" fmla="*/ 5641147 w 10686237"/>
              <a:gd name="connsiteY110" fmla="*/ 960734 h 982621"/>
              <a:gd name="connsiteX111" fmla="*/ 5641147 w 10686237"/>
              <a:gd name="connsiteY111" fmla="*/ 164712 h 982621"/>
              <a:gd name="connsiteX112" fmla="*/ 5601760 w 10686237"/>
              <a:gd name="connsiteY112" fmla="*/ 116183 h 982621"/>
              <a:gd name="connsiteX113" fmla="*/ 5464765 w 10686237"/>
              <a:gd name="connsiteY113" fmla="*/ 116183 h 982621"/>
              <a:gd name="connsiteX114" fmla="*/ 5464765 w 10686237"/>
              <a:gd name="connsiteY114" fmla="*/ 5058 h 982621"/>
              <a:gd name="connsiteX115" fmla="*/ 5891067 w 10686237"/>
              <a:gd name="connsiteY115" fmla="*/ 5058 h 982621"/>
              <a:gd name="connsiteX116" fmla="*/ 5891033 w 10686237"/>
              <a:gd name="connsiteY116" fmla="*/ 2492 h 982621"/>
              <a:gd name="connsiteX117" fmla="*/ 2808981 w 10686237"/>
              <a:gd name="connsiteY117" fmla="*/ 2492 h 982621"/>
              <a:gd name="connsiteX118" fmla="*/ 2811212 w 10686237"/>
              <a:gd name="connsiteY118" fmla="*/ 5058 h 982621"/>
              <a:gd name="connsiteX119" fmla="*/ 2816954 w 10686237"/>
              <a:gd name="connsiteY119" fmla="*/ 5058 h 982621"/>
              <a:gd name="connsiteX120" fmla="*/ 2816954 w 10686237"/>
              <a:gd name="connsiteY120" fmla="*/ 11663 h 982621"/>
              <a:gd name="connsiteX121" fmla="*/ 3340829 w 10686237"/>
              <a:gd name="connsiteY121" fmla="*/ 614232 h 982621"/>
              <a:gd name="connsiteX122" fmla="*/ 3340829 w 10686237"/>
              <a:gd name="connsiteY122" fmla="*/ 5059 h 982621"/>
              <a:gd name="connsiteX123" fmla="*/ 3583716 w 10686237"/>
              <a:gd name="connsiteY123" fmla="*/ 5059 h 982621"/>
              <a:gd name="connsiteX124" fmla="*/ 3583716 w 10686237"/>
              <a:gd name="connsiteY124" fmla="*/ 960734 h 982621"/>
              <a:gd name="connsiteX125" fmla="*/ 3340829 w 10686237"/>
              <a:gd name="connsiteY125" fmla="*/ 960734 h 982621"/>
              <a:gd name="connsiteX126" fmla="*/ 2813780 w 10686237"/>
              <a:gd name="connsiteY126" fmla="*/ 341844 h 982621"/>
              <a:gd name="connsiteX127" fmla="*/ 2813780 w 10686237"/>
              <a:gd name="connsiteY127" fmla="*/ 960734 h 982621"/>
              <a:gd name="connsiteX128" fmla="*/ 2556605 w 10686237"/>
              <a:gd name="connsiteY128" fmla="*/ 960734 h 982621"/>
              <a:gd name="connsiteX129" fmla="*/ 2556605 w 10686237"/>
              <a:gd name="connsiteY129" fmla="*/ 164712 h 982621"/>
              <a:gd name="connsiteX130" fmla="*/ 2517218 w 10686237"/>
              <a:gd name="connsiteY130" fmla="*/ 116183 h 982621"/>
              <a:gd name="connsiteX131" fmla="*/ 2380223 w 10686237"/>
              <a:gd name="connsiteY131" fmla="*/ 116183 h 982621"/>
              <a:gd name="connsiteX132" fmla="*/ 2380223 w 10686237"/>
              <a:gd name="connsiteY132" fmla="*/ 5058 h 982621"/>
              <a:gd name="connsiteX133" fmla="*/ 2808491 w 10686237"/>
              <a:gd name="connsiteY133" fmla="*/ 5058 h 982621"/>
              <a:gd name="connsiteX134" fmla="*/ 2808981 w 10686237"/>
              <a:gd name="connsiteY134" fmla="*/ 2492 h 982621"/>
              <a:gd name="connsiteX135" fmla="*/ 413108 w 10686237"/>
              <a:gd name="connsiteY135" fmla="*/ 0 h 982621"/>
              <a:gd name="connsiteX136" fmla="*/ 416264 w 10686237"/>
              <a:gd name="connsiteY136" fmla="*/ 8466 h 982621"/>
              <a:gd name="connsiteX137" fmla="*/ 417090 w 10686237"/>
              <a:gd name="connsiteY137" fmla="*/ 7477 h 982621"/>
              <a:gd name="connsiteX138" fmla="*/ 439796 w 10686237"/>
              <a:gd name="connsiteY138" fmla="*/ 71588 h 982621"/>
              <a:gd name="connsiteX139" fmla="*/ 455464 w 10686237"/>
              <a:gd name="connsiteY139" fmla="*/ 113616 h 982621"/>
              <a:gd name="connsiteX140" fmla="*/ 454681 w 10686237"/>
              <a:gd name="connsiteY140" fmla="*/ 113616 h 982621"/>
              <a:gd name="connsiteX141" fmla="*/ 628872 w 10686237"/>
              <a:gd name="connsiteY141" fmla="*/ 605449 h 982621"/>
              <a:gd name="connsiteX142" fmla="*/ 870553 w 10686237"/>
              <a:gd name="connsiteY142" fmla="*/ 12460 h 982621"/>
              <a:gd name="connsiteX143" fmla="*/ 1034996 w 10686237"/>
              <a:gd name="connsiteY143" fmla="*/ 12460 h 982621"/>
              <a:gd name="connsiteX144" fmla="*/ 1289134 w 10686237"/>
              <a:gd name="connsiteY144" fmla="*/ 645314 h 982621"/>
              <a:gd name="connsiteX145" fmla="*/ 1513374 w 10686237"/>
              <a:gd name="connsiteY145" fmla="*/ 2493 h 982621"/>
              <a:gd name="connsiteX146" fmla="*/ 1737614 w 10686237"/>
              <a:gd name="connsiteY146" fmla="*/ 4985 h 982621"/>
              <a:gd name="connsiteX147" fmla="*/ 1358897 w 10686237"/>
              <a:gd name="connsiteY147" fmla="*/ 959250 h 982621"/>
              <a:gd name="connsiteX148" fmla="*/ 1179506 w 10686237"/>
              <a:gd name="connsiteY148" fmla="*/ 959250 h 982621"/>
              <a:gd name="connsiteX149" fmla="*/ 912909 w 10686237"/>
              <a:gd name="connsiteY149" fmla="*/ 373735 h 982621"/>
              <a:gd name="connsiteX150" fmla="*/ 698636 w 10686237"/>
              <a:gd name="connsiteY150" fmla="*/ 966724 h 982621"/>
              <a:gd name="connsiteX151" fmla="*/ 501803 w 10686237"/>
              <a:gd name="connsiteY151" fmla="*/ 966724 h 982621"/>
              <a:gd name="connsiteX152" fmla="*/ 238120 w 10686237"/>
              <a:gd name="connsiteY152" fmla="*/ 261972 h 982621"/>
              <a:gd name="connsiteX153" fmla="*/ 155728 w 10686237"/>
              <a:gd name="connsiteY153" fmla="*/ 113616 h 982621"/>
              <a:gd name="connsiteX154" fmla="*/ 18733 w 10686237"/>
              <a:gd name="connsiteY154" fmla="*/ 113616 h 982621"/>
              <a:gd name="connsiteX155" fmla="*/ 18733 w 10686237"/>
              <a:gd name="connsiteY155" fmla="*/ 2491 h 982621"/>
              <a:gd name="connsiteX156" fmla="*/ 413108 w 10686237"/>
              <a:gd name="connsiteY156"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980729 w 10686237"/>
              <a:gd name="connsiteY107" fmla="*/ 560600 h 982621"/>
              <a:gd name="connsiteX108" fmla="*/ 5899640 w 10686237"/>
              <a:gd name="connsiteY108" fmla="*/ 564002 h 982621"/>
              <a:gd name="connsiteX109" fmla="*/ 5898322 w 10686237"/>
              <a:gd name="connsiteY109" fmla="*/ 960734 h 982621"/>
              <a:gd name="connsiteX110" fmla="*/ 5641147 w 10686237"/>
              <a:gd name="connsiteY110" fmla="*/ 960734 h 982621"/>
              <a:gd name="connsiteX111" fmla="*/ 5641147 w 10686237"/>
              <a:gd name="connsiteY111" fmla="*/ 164712 h 982621"/>
              <a:gd name="connsiteX112" fmla="*/ 5601760 w 10686237"/>
              <a:gd name="connsiteY112" fmla="*/ 116183 h 982621"/>
              <a:gd name="connsiteX113" fmla="*/ 5464765 w 10686237"/>
              <a:gd name="connsiteY113" fmla="*/ 116183 h 982621"/>
              <a:gd name="connsiteX114" fmla="*/ 5464765 w 10686237"/>
              <a:gd name="connsiteY114" fmla="*/ 5058 h 982621"/>
              <a:gd name="connsiteX115" fmla="*/ 5891067 w 10686237"/>
              <a:gd name="connsiteY115" fmla="*/ 5058 h 982621"/>
              <a:gd name="connsiteX116" fmla="*/ 5891033 w 10686237"/>
              <a:gd name="connsiteY116" fmla="*/ 2492 h 982621"/>
              <a:gd name="connsiteX117" fmla="*/ 2808981 w 10686237"/>
              <a:gd name="connsiteY117" fmla="*/ 2492 h 982621"/>
              <a:gd name="connsiteX118" fmla="*/ 2811212 w 10686237"/>
              <a:gd name="connsiteY118" fmla="*/ 5058 h 982621"/>
              <a:gd name="connsiteX119" fmla="*/ 2816954 w 10686237"/>
              <a:gd name="connsiteY119" fmla="*/ 5058 h 982621"/>
              <a:gd name="connsiteX120" fmla="*/ 2816954 w 10686237"/>
              <a:gd name="connsiteY120" fmla="*/ 11663 h 982621"/>
              <a:gd name="connsiteX121" fmla="*/ 3340829 w 10686237"/>
              <a:gd name="connsiteY121" fmla="*/ 614232 h 982621"/>
              <a:gd name="connsiteX122" fmla="*/ 3340829 w 10686237"/>
              <a:gd name="connsiteY122" fmla="*/ 5059 h 982621"/>
              <a:gd name="connsiteX123" fmla="*/ 3583716 w 10686237"/>
              <a:gd name="connsiteY123" fmla="*/ 5059 h 982621"/>
              <a:gd name="connsiteX124" fmla="*/ 3583716 w 10686237"/>
              <a:gd name="connsiteY124" fmla="*/ 960734 h 982621"/>
              <a:gd name="connsiteX125" fmla="*/ 3340829 w 10686237"/>
              <a:gd name="connsiteY125" fmla="*/ 960734 h 982621"/>
              <a:gd name="connsiteX126" fmla="*/ 2813780 w 10686237"/>
              <a:gd name="connsiteY126" fmla="*/ 341844 h 982621"/>
              <a:gd name="connsiteX127" fmla="*/ 2813780 w 10686237"/>
              <a:gd name="connsiteY127" fmla="*/ 960734 h 982621"/>
              <a:gd name="connsiteX128" fmla="*/ 2556605 w 10686237"/>
              <a:gd name="connsiteY128" fmla="*/ 960734 h 982621"/>
              <a:gd name="connsiteX129" fmla="*/ 2556605 w 10686237"/>
              <a:gd name="connsiteY129" fmla="*/ 164712 h 982621"/>
              <a:gd name="connsiteX130" fmla="*/ 2517218 w 10686237"/>
              <a:gd name="connsiteY130" fmla="*/ 116183 h 982621"/>
              <a:gd name="connsiteX131" fmla="*/ 2380223 w 10686237"/>
              <a:gd name="connsiteY131" fmla="*/ 116183 h 982621"/>
              <a:gd name="connsiteX132" fmla="*/ 2380223 w 10686237"/>
              <a:gd name="connsiteY132" fmla="*/ 5058 h 982621"/>
              <a:gd name="connsiteX133" fmla="*/ 2808491 w 10686237"/>
              <a:gd name="connsiteY133" fmla="*/ 5058 h 982621"/>
              <a:gd name="connsiteX134" fmla="*/ 2808981 w 10686237"/>
              <a:gd name="connsiteY134" fmla="*/ 2492 h 982621"/>
              <a:gd name="connsiteX135" fmla="*/ 413108 w 10686237"/>
              <a:gd name="connsiteY135" fmla="*/ 0 h 982621"/>
              <a:gd name="connsiteX136" fmla="*/ 416264 w 10686237"/>
              <a:gd name="connsiteY136" fmla="*/ 8466 h 982621"/>
              <a:gd name="connsiteX137" fmla="*/ 417090 w 10686237"/>
              <a:gd name="connsiteY137" fmla="*/ 7477 h 982621"/>
              <a:gd name="connsiteX138" fmla="*/ 439796 w 10686237"/>
              <a:gd name="connsiteY138" fmla="*/ 71588 h 982621"/>
              <a:gd name="connsiteX139" fmla="*/ 455464 w 10686237"/>
              <a:gd name="connsiteY139" fmla="*/ 113616 h 982621"/>
              <a:gd name="connsiteX140" fmla="*/ 454681 w 10686237"/>
              <a:gd name="connsiteY140" fmla="*/ 113616 h 982621"/>
              <a:gd name="connsiteX141" fmla="*/ 628872 w 10686237"/>
              <a:gd name="connsiteY141" fmla="*/ 605449 h 982621"/>
              <a:gd name="connsiteX142" fmla="*/ 870553 w 10686237"/>
              <a:gd name="connsiteY142" fmla="*/ 12460 h 982621"/>
              <a:gd name="connsiteX143" fmla="*/ 1034996 w 10686237"/>
              <a:gd name="connsiteY143" fmla="*/ 12460 h 982621"/>
              <a:gd name="connsiteX144" fmla="*/ 1289134 w 10686237"/>
              <a:gd name="connsiteY144" fmla="*/ 645314 h 982621"/>
              <a:gd name="connsiteX145" fmla="*/ 1513374 w 10686237"/>
              <a:gd name="connsiteY145" fmla="*/ 2493 h 982621"/>
              <a:gd name="connsiteX146" fmla="*/ 1737614 w 10686237"/>
              <a:gd name="connsiteY146" fmla="*/ 4985 h 982621"/>
              <a:gd name="connsiteX147" fmla="*/ 1358897 w 10686237"/>
              <a:gd name="connsiteY147" fmla="*/ 959250 h 982621"/>
              <a:gd name="connsiteX148" fmla="*/ 1179506 w 10686237"/>
              <a:gd name="connsiteY148" fmla="*/ 959250 h 982621"/>
              <a:gd name="connsiteX149" fmla="*/ 912909 w 10686237"/>
              <a:gd name="connsiteY149" fmla="*/ 373735 h 982621"/>
              <a:gd name="connsiteX150" fmla="*/ 698636 w 10686237"/>
              <a:gd name="connsiteY150" fmla="*/ 966724 h 982621"/>
              <a:gd name="connsiteX151" fmla="*/ 501803 w 10686237"/>
              <a:gd name="connsiteY151" fmla="*/ 966724 h 982621"/>
              <a:gd name="connsiteX152" fmla="*/ 238120 w 10686237"/>
              <a:gd name="connsiteY152" fmla="*/ 261972 h 982621"/>
              <a:gd name="connsiteX153" fmla="*/ 155728 w 10686237"/>
              <a:gd name="connsiteY153" fmla="*/ 113616 h 982621"/>
              <a:gd name="connsiteX154" fmla="*/ 18733 w 10686237"/>
              <a:gd name="connsiteY154" fmla="*/ 113616 h 982621"/>
              <a:gd name="connsiteX155" fmla="*/ 18733 w 10686237"/>
              <a:gd name="connsiteY155" fmla="*/ 2491 h 982621"/>
              <a:gd name="connsiteX156" fmla="*/ 413108 w 10686237"/>
              <a:gd name="connsiteY156"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899640 w 10686237"/>
              <a:gd name="connsiteY107" fmla="*/ 564002 h 982621"/>
              <a:gd name="connsiteX108" fmla="*/ 5898322 w 10686237"/>
              <a:gd name="connsiteY108" fmla="*/ 960734 h 982621"/>
              <a:gd name="connsiteX109" fmla="*/ 5641147 w 10686237"/>
              <a:gd name="connsiteY109" fmla="*/ 960734 h 982621"/>
              <a:gd name="connsiteX110" fmla="*/ 5641147 w 10686237"/>
              <a:gd name="connsiteY110" fmla="*/ 164712 h 982621"/>
              <a:gd name="connsiteX111" fmla="*/ 5601760 w 10686237"/>
              <a:gd name="connsiteY111" fmla="*/ 116183 h 982621"/>
              <a:gd name="connsiteX112" fmla="*/ 5464765 w 10686237"/>
              <a:gd name="connsiteY112" fmla="*/ 116183 h 982621"/>
              <a:gd name="connsiteX113" fmla="*/ 5464765 w 10686237"/>
              <a:gd name="connsiteY113" fmla="*/ 5058 h 982621"/>
              <a:gd name="connsiteX114" fmla="*/ 5891067 w 10686237"/>
              <a:gd name="connsiteY114" fmla="*/ 5058 h 982621"/>
              <a:gd name="connsiteX115" fmla="*/ 5891033 w 10686237"/>
              <a:gd name="connsiteY115" fmla="*/ 2492 h 982621"/>
              <a:gd name="connsiteX116" fmla="*/ 2808981 w 10686237"/>
              <a:gd name="connsiteY116" fmla="*/ 2492 h 982621"/>
              <a:gd name="connsiteX117" fmla="*/ 2811212 w 10686237"/>
              <a:gd name="connsiteY117" fmla="*/ 5058 h 982621"/>
              <a:gd name="connsiteX118" fmla="*/ 2816954 w 10686237"/>
              <a:gd name="connsiteY118" fmla="*/ 5058 h 982621"/>
              <a:gd name="connsiteX119" fmla="*/ 2816954 w 10686237"/>
              <a:gd name="connsiteY119" fmla="*/ 11663 h 982621"/>
              <a:gd name="connsiteX120" fmla="*/ 3340829 w 10686237"/>
              <a:gd name="connsiteY120" fmla="*/ 614232 h 982621"/>
              <a:gd name="connsiteX121" fmla="*/ 3340829 w 10686237"/>
              <a:gd name="connsiteY121" fmla="*/ 5059 h 982621"/>
              <a:gd name="connsiteX122" fmla="*/ 3583716 w 10686237"/>
              <a:gd name="connsiteY122" fmla="*/ 5059 h 982621"/>
              <a:gd name="connsiteX123" fmla="*/ 3583716 w 10686237"/>
              <a:gd name="connsiteY123" fmla="*/ 960734 h 982621"/>
              <a:gd name="connsiteX124" fmla="*/ 3340829 w 10686237"/>
              <a:gd name="connsiteY124" fmla="*/ 960734 h 982621"/>
              <a:gd name="connsiteX125" fmla="*/ 2813780 w 10686237"/>
              <a:gd name="connsiteY125" fmla="*/ 341844 h 982621"/>
              <a:gd name="connsiteX126" fmla="*/ 2813780 w 10686237"/>
              <a:gd name="connsiteY126" fmla="*/ 960734 h 982621"/>
              <a:gd name="connsiteX127" fmla="*/ 2556605 w 10686237"/>
              <a:gd name="connsiteY127" fmla="*/ 960734 h 982621"/>
              <a:gd name="connsiteX128" fmla="*/ 2556605 w 10686237"/>
              <a:gd name="connsiteY128" fmla="*/ 164712 h 982621"/>
              <a:gd name="connsiteX129" fmla="*/ 2517218 w 10686237"/>
              <a:gd name="connsiteY129" fmla="*/ 116183 h 982621"/>
              <a:gd name="connsiteX130" fmla="*/ 2380223 w 10686237"/>
              <a:gd name="connsiteY130" fmla="*/ 116183 h 982621"/>
              <a:gd name="connsiteX131" fmla="*/ 2380223 w 10686237"/>
              <a:gd name="connsiteY131" fmla="*/ 5058 h 982621"/>
              <a:gd name="connsiteX132" fmla="*/ 2808491 w 10686237"/>
              <a:gd name="connsiteY132" fmla="*/ 5058 h 982621"/>
              <a:gd name="connsiteX133" fmla="*/ 2808981 w 10686237"/>
              <a:gd name="connsiteY133" fmla="*/ 2492 h 982621"/>
              <a:gd name="connsiteX134" fmla="*/ 413108 w 10686237"/>
              <a:gd name="connsiteY134" fmla="*/ 0 h 982621"/>
              <a:gd name="connsiteX135" fmla="*/ 416264 w 10686237"/>
              <a:gd name="connsiteY135" fmla="*/ 8466 h 982621"/>
              <a:gd name="connsiteX136" fmla="*/ 417090 w 10686237"/>
              <a:gd name="connsiteY136" fmla="*/ 7477 h 982621"/>
              <a:gd name="connsiteX137" fmla="*/ 439796 w 10686237"/>
              <a:gd name="connsiteY137" fmla="*/ 71588 h 982621"/>
              <a:gd name="connsiteX138" fmla="*/ 455464 w 10686237"/>
              <a:gd name="connsiteY138" fmla="*/ 113616 h 982621"/>
              <a:gd name="connsiteX139" fmla="*/ 454681 w 10686237"/>
              <a:gd name="connsiteY139" fmla="*/ 113616 h 982621"/>
              <a:gd name="connsiteX140" fmla="*/ 628872 w 10686237"/>
              <a:gd name="connsiteY140" fmla="*/ 605449 h 982621"/>
              <a:gd name="connsiteX141" fmla="*/ 870553 w 10686237"/>
              <a:gd name="connsiteY141" fmla="*/ 12460 h 982621"/>
              <a:gd name="connsiteX142" fmla="*/ 1034996 w 10686237"/>
              <a:gd name="connsiteY142" fmla="*/ 12460 h 982621"/>
              <a:gd name="connsiteX143" fmla="*/ 1289134 w 10686237"/>
              <a:gd name="connsiteY143" fmla="*/ 645314 h 982621"/>
              <a:gd name="connsiteX144" fmla="*/ 1513374 w 10686237"/>
              <a:gd name="connsiteY144" fmla="*/ 2493 h 982621"/>
              <a:gd name="connsiteX145" fmla="*/ 1737614 w 10686237"/>
              <a:gd name="connsiteY145" fmla="*/ 4985 h 982621"/>
              <a:gd name="connsiteX146" fmla="*/ 1358897 w 10686237"/>
              <a:gd name="connsiteY146" fmla="*/ 959250 h 982621"/>
              <a:gd name="connsiteX147" fmla="*/ 1179506 w 10686237"/>
              <a:gd name="connsiteY147" fmla="*/ 959250 h 982621"/>
              <a:gd name="connsiteX148" fmla="*/ 912909 w 10686237"/>
              <a:gd name="connsiteY148" fmla="*/ 373735 h 982621"/>
              <a:gd name="connsiteX149" fmla="*/ 698636 w 10686237"/>
              <a:gd name="connsiteY149" fmla="*/ 966724 h 982621"/>
              <a:gd name="connsiteX150" fmla="*/ 501803 w 10686237"/>
              <a:gd name="connsiteY150" fmla="*/ 966724 h 982621"/>
              <a:gd name="connsiteX151" fmla="*/ 238120 w 10686237"/>
              <a:gd name="connsiteY151" fmla="*/ 261972 h 982621"/>
              <a:gd name="connsiteX152" fmla="*/ 155728 w 10686237"/>
              <a:gd name="connsiteY152" fmla="*/ 113616 h 982621"/>
              <a:gd name="connsiteX153" fmla="*/ 18733 w 10686237"/>
              <a:gd name="connsiteY153" fmla="*/ 113616 h 982621"/>
              <a:gd name="connsiteX154" fmla="*/ 18733 w 10686237"/>
              <a:gd name="connsiteY154" fmla="*/ 2491 h 982621"/>
              <a:gd name="connsiteX155" fmla="*/ 413108 w 10686237"/>
              <a:gd name="connsiteY155"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899640 w 10686237"/>
              <a:gd name="connsiteY107" fmla="*/ 564002 h 982621"/>
              <a:gd name="connsiteX108" fmla="*/ 5898322 w 10686237"/>
              <a:gd name="connsiteY108" fmla="*/ 960734 h 982621"/>
              <a:gd name="connsiteX109" fmla="*/ 5641147 w 10686237"/>
              <a:gd name="connsiteY109" fmla="*/ 960734 h 982621"/>
              <a:gd name="connsiteX110" fmla="*/ 5641147 w 10686237"/>
              <a:gd name="connsiteY110" fmla="*/ 164712 h 982621"/>
              <a:gd name="connsiteX111" fmla="*/ 5601760 w 10686237"/>
              <a:gd name="connsiteY111" fmla="*/ 116183 h 982621"/>
              <a:gd name="connsiteX112" fmla="*/ 5464765 w 10686237"/>
              <a:gd name="connsiteY112" fmla="*/ 116183 h 982621"/>
              <a:gd name="connsiteX113" fmla="*/ 5464765 w 10686237"/>
              <a:gd name="connsiteY113" fmla="*/ 5058 h 982621"/>
              <a:gd name="connsiteX114" fmla="*/ 5891067 w 10686237"/>
              <a:gd name="connsiteY114" fmla="*/ 5058 h 982621"/>
              <a:gd name="connsiteX115" fmla="*/ 5891033 w 10686237"/>
              <a:gd name="connsiteY115" fmla="*/ 2492 h 982621"/>
              <a:gd name="connsiteX116" fmla="*/ 2808981 w 10686237"/>
              <a:gd name="connsiteY116" fmla="*/ 2492 h 982621"/>
              <a:gd name="connsiteX117" fmla="*/ 2811212 w 10686237"/>
              <a:gd name="connsiteY117" fmla="*/ 5058 h 982621"/>
              <a:gd name="connsiteX118" fmla="*/ 2816954 w 10686237"/>
              <a:gd name="connsiteY118" fmla="*/ 5058 h 982621"/>
              <a:gd name="connsiteX119" fmla="*/ 2816954 w 10686237"/>
              <a:gd name="connsiteY119" fmla="*/ 11663 h 982621"/>
              <a:gd name="connsiteX120" fmla="*/ 3340829 w 10686237"/>
              <a:gd name="connsiteY120" fmla="*/ 614232 h 982621"/>
              <a:gd name="connsiteX121" fmla="*/ 3340829 w 10686237"/>
              <a:gd name="connsiteY121" fmla="*/ 5059 h 982621"/>
              <a:gd name="connsiteX122" fmla="*/ 3583716 w 10686237"/>
              <a:gd name="connsiteY122" fmla="*/ 5059 h 982621"/>
              <a:gd name="connsiteX123" fmla="*/ 3583716 w 10686237"/>
              <a:gd name="connsiteY123" fmla="*/ 960734 h 982621"/>
              <a:gd name="connsiteX124" fmla="*/ 3340829 w 10686237"/>
              <a:gd name="connsiteY124" fmla="*/ 960734 h 982621"/>
              <a:gd name="connsiteX125" fmla="*/ 2813780 w 10686237"/>
              <a:gd name="connsiteY125" fmla="*/ 341844 h 982621"/>
              <a:gd name="connsiteX126" fmla="*/ 2813780 w 10686237"/>
              <a:gd name="connsiteY126" fmla="*/ 960734 h 982621"/>
              <a:gd name="connsiteX127" fmla="*/ 2556605 w 10686237"/>
              <a:gd name="connsiteY127" fmla="*/ 960734 h 982621"/>
              <a:gd name="connsiteX128" fmla="*/ 2556605 w 10686237"/>
              <a:gd name="connsiteY128" fmla="*/ 164712 h 982621"/>
              <a:gd name="connsiteX129" fmla="*/ 2517218 w 10686237"/>
              <a:gd name="connsiteY129" fmla="*/ 116183 h 982621"/>
              <a:gd name="connsiteX130" fmla="*/ 2380223 w 10686237"/>
              <a:gd name="connsiteY130" fmla="*/ 116183 h 982621"/>
              <a:gd name="connsiteX131" fmla="*/ 2380223 w 10686237"/>
              <a:gd name="connsiteY131" fmla="*/ 5058 h 982621"/>
              <a:gd name="connsiteX132" fmla="*/ 2808491 w 10686237"/>
              <a:gd name="connsiteY132" fmla="*/ 5058 h 982621"/>
              <a:gd name="connsiteX133" fmla="*/ 2808981 w 10686237"/>
              <a:gd name="connsiteY133" fmla="*/ 2492 h 982621"/>
              <a:gd name="connsiteX134" fmla="*/ 413108 w 10686237"/>
              <a:gd name="connsiteY134" fmla="*/ 0 h 982621"/>
              <a:gd name="connsiteX135" fmla="*/ 416264 w 10686237"/>
              <a:gd name="connsiteY135" fmla="*/ 8466 h 982621"/>
              <a:gd name="connsiteX136" fmla="*/ 417090 w 10686237"/>
              <a:gd name="connsiteY136" fmla="*/ 7477 h 982621"/>
              <a:gd name="connsiteX137" fmla="*/ 439796 w 10686237"/>
              <a:gd name="connsiteY137" fmla="*/ 71588 h 982621"/>
              <a:gd name="connsiteX138" fmla="*/ 455464 w 10686237"/>
              <a:gd name="connsiteY138" fmla="*/ 113616 h 982621"/>
              <a:gd name="connsiteX139" fmla="*/ 454681 w 10686237"/>
              <a:gd name="connsiteY139" fmla="*/ 113616 h 982621"/>
              <a:gd name="connsiteX140" fmla="*/ 628872 w 10686237"/>
              <a:gd name="connsiteY140" fmla="*/ 605449 h 982621"/>
              <a:gd name="connsiteX141" fmla="*/ 870553 w 10686237"/>
              <a:gd name="connsiteY141" fmla="*/ 12460 h 982621"/>
              <a:gd name="connsiteX142" fmla="*/ 1034996 w 10686237"/>
              <a:gd name="connsiteY142" fmla="*/ 12460 h 982621"/>
              <a:gd name="connsiteX143" fmla="*/ 1289134 w 10686237"/>
              <a:gd name="connsiteY143" fmla="*/ 645314 h 982621"/>
              <a:gd name="connsiteX144" fmla="*/ 1513374 w 10686237"/>
              <a:gd name="connsiteY144" fmla="*/ 2493 h 982621"/>
              <a:gd name="connsiteX145" fmla="*/ 1737614 w 10686237"/>
              <a:gd name="connsiteY145" fmla="*/ 4985 h 982621"/>
              <a:gd name="connsiteX146" fmla="*/ 1358897 w 10686237"/>
              <a:gd name="connsiteY146" fmla="*/ 959250 h 982621"/>
              <a:gd name="connsiteX147" fmla="*/ 1179506 w 10686237"/>
              <a:gd name="connsiteY147" fmla="*/ 959250 h 982621"/>
              <a:gd name="connsiteX148" fmla="*/ 912909 w 10686237"/>
              <a:gd name="connsiteY148" fmla="*/ 373735 h 982621"/>
              <a:gd name="connsiteX149" fmla="*/ 698636 w 10686237"/>
              <a:gd name="connsiteY149" fmla="*/ 966724 h 982621"/>
              <a:gd name="connsiteX150" fmla="*/ 501803 w 10686237"/>
              <a:gd name="connsiteY150" fmla="*/ 966724 h 982621"/>
              <a:gd name="connsiteX151" fmla="*/ 238120 w 10686237"/>
              <a:gd name="connsiteY151" fmla="*/ 261972 h 982621"/>
              <a:gd name="connsiteX152" fmla="*/ 155728 w 10686237"/>
              <a:gd name="connsiteY152" fmla="*/ 113616 h 982621"/>
              <a:gd name="connsiteX153" fmla="*/ 18733 w 10686237"/>
              <a:gd name="connsiteY153" fmla="*/ 113616 h 982621"/>
              <a:gd name="connsiteX154" fmla="*/ 18733 w 10686237"/>
              <a:gd name="connsiteY154" fmla="*/ 2491 h 982621"/>
              <a:gd name="connsiteX155" fmla="*/ 413108 w 10686237"/>
              <a:gd name="connsiteY155"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899640 w 10686237"/>
              <a:gd name="connsiteY107" fmla="*/ 564002 h 982621"/>
              <a:gd name="connsiteX108" fmla="*/ 5898322 w 10686237"/>
              <a:gd name="connsiteY108" fmla="*/ 960734 h 982621"/>
              <a:gd name="connsiteX109" fmla="*/ 5641147 w 10686237"/>
              <a:gd name="connsiteY109" fmla="*/ 960734 h 982621"/>
              <a:gd name="connsiteX110" fmla="*/ 5641147 w 10686237"/>
              <a:gd name="connsiteY110" fmla="*/ 164712 h 982621"/>
              <a:gd name="connsiteX111" fmla="*/ 5601760 w 10686237"/>
              <a:gd name="connsiteY111" fmla="*/ 116183 h 982621"/>
              <a:gd name="connsiteX112" fmla="*/ 5464765 w 10686237"/>
              <a:gd name="connsiteY112" fmla="*/ 116183 h 982621"/>
              <a:gd name="connsiteX113" fmla="*/ 5464765 w 10686237"/>
              <a:gd name="connsiteY113" fmla="*/ 5058 h 982621"/>
              <a:gd name="connsiteX114" fmla="*/ 5891067 w 10686237"/>
              <a:gd name="connsiteY114" fmla="*/ 5058 h 982621"/>
              <a:gd name="connsiteX115" fmla="*/ 5891033 w 10686237"/>
              <a:gd name="connsiteY115" fmla="*/ 2492 h 982621"/>
              <a:gd name="connsiteX116" fmla="*/ 2808981 w 10686237"/>
              <a:gd name="connsiteY116" fmla="*/ 2492 h 982621"/>
              <a:gd name="connsiteX117" fmla="*/ 2811212 w 10686237"/>
              <a:gd name="connsiteY117" fmla="*/ 5058 h 982621"/>
              <a:gd name="connsiteX118" fmla="*/ 2816954 w 10686237"/>
              <a:gd name="connsiteY118" fmla="*/ 5058 h 982621"/>
              <a:gd name="connsiteX119" fmla="*/ 2816954 w 10686237"/>
              <a:gd name="connsiteY119" fmla="*/ 11663 h 982621"/>
              <a:gd name="connsiteX120" fmla="*/ 3340829 w 10686237"/>
              <a:gd name="connsiteY120" fmla="*/ 614232 h 982621"/>
              <a:gd name="connsiteX121" fmla="*/ 3340829 w 10686237"/>
              <a:gd name="connsiteY121" fmla="*/ 5059 h 982621"/>
              <a:gd name="connsiteX122" fmla="*/ 3583716 w 10686237"/>
              <a:gd name="connsiteY122" fmla="*/ 5059 h 982621"/>
              <a:gd name="connsiteX123" fmla="*/ 3583716 w 10686237"/>
              <a:gd name="connsiteY123" fmla="*/ 960734 h 982621"/>
              <a:gd name="connsiteX124" fmla="*/ 3340829 w 10686237"/>
              <a:gd name="connsiteY124" fmla="*/ 960734 h 982621"/>
              <a:gd name="connsiteX125" fmla="*/ 2813780 w 10686237"/>
              <a:gd name="connsiteY125" fmla="*/ 341844 h 982621"/>
              <a:gd name="connsiteX126" fmla="*/ 2813780 w 10686237"/>
              <a:gd name="connsiteY126" fmla="*/ 960734 h 982621"/>
              <a:gd name="connsiteX127" fmla="*/ 2556605 w 10686237"/>
              <a:gd name="connsiteY127" fmla="*/ 960734 h 982621"/>
              <a:gd name="connsiteX128" fmla="*/ 2556605 w 10686237"/>
              <a:gd name="connsiteY128" fmla="*/ 164712 h 982621"/>
              <a:gd name="connsiteX129" fmla="*/ 2517218 w 10686237"/>
              <a:gd name="connsiteY129" fmla="*/ 116183 h 982621"/>
              <a:gd name="connsiteX130" fmla="*/ 2380223 w 10686237"/>
              <a:gd name="connsiteY130" fmla="*/ 116183 h 982621"/>
              <a:gd name="connsiteX131" fmla="*/ 2380223 w 10686237"/>
              <a:gd name="connsiteY131" fmla="*/ 5058 h 982621"/>
              <a:gd name="connsiteX132" fmla="*/ 2808491 w 10686237"/>
              <a:gd name="connsiteY132" fmla="*/ 5058 h 982621"/>
              <a:gd name="connsiteX133" fmla="*/ 2808981 w 10686237"/>
              <a:gd name="connsiteY133" fmla="*/ 2492 h 982621"/>
              <a:gd name="connsiteX134" fmla="*/ 413108 w 10686237"/>
              <a:gd name="connsiteY134" fmla="*/ 0 h 982621"/>
              <a:gd name="connsiteX135" fmla="*/ 416264 w 10686237"/>
              <a:gd name="connsiteY135" fmla="*/ 8466 h 982621"/>
              <a:gd name="connsiteX136" fmla="*/ 417090 w 10686237"/>
              <a:gd name="connsiteY136" fmla="*/ 7477 h 982621"/>
              <a:gd name="connsiteX137" fmla="*/ 439796 w 10686237"/>
              <a:gd name="connsiteY137" fmla="*/ 71588 h 982621"/>
              <a:gd name="connsiteX138" fmla="*/ 455464 w 10686237"/>
              <a:gd name="connsiteY138" fmla="*/ 113616 h 982621"/>
              <a:gd name="connsiteX139" fmla="*/ 454681 w 10686237"/>
              <a:gd name="connsiteY139" fmla="*/ 113616 h 982621"/>
              <a:gd name="connsiteX140" fmla="*/ 628872 w 10686237"/>
              <a:gd name="connsiteY140" fmla="*/ 605449 h 982621"/>
              <a:gd name="connsiteX141" fmla="*/ 870553 w 10686237"/>
              <a:gd name="connsiteY141" fmla="*/ 12460 h 982621"/>
              <a:gd name="connsiteX142" fmla="*/ 1034996 w 10686237"/>
              <a:gd name="connsiteY142" fmla="*/ 12460 h 982621"/>
              <a:gd name="connsiteX143" fmla="*/ 1289134 w 10686237"/>
              <a:gd name="connsiteY143" fmla="*/ 645314 h 982621"/>
              <a:gd name="connsiteX144" fmla="*/ 1513374 w 10686237"/>
              <a:gd name="connsiteY144" fmla="*/ 2493 h 982621"/>
              <a:gd name="connsiteX145" fmla="*/ 1737614 w 10686237"/>
              <a:gd name="connsiteY145" fmla="*/ 4985 h 982621"/>
              <a:gd name="connsiteX146" fmla="*/ 1358897 w 10686237"/>
              <a:gd name="connsiteY146" fmla="*/ 959250 h 982621"/>
              <a:gd name="connsiteX147" fmla="*/ 1179506 w 10686237"/>
              <a:gd name="connsiteY147" fmla="*/ 959250 h 982621"/>
              <a:gd name="connsiteX148" fmla="*/ 912909 w 10686237"/>
              <a:gd name="connsiteY148" fmla="*/ 373735 h 982621"/>
              <a:gd name="connsiteX149" fmla="*/ 698636 w 10686237"/>
              <a:gd name="connsiteY149" fmla="*/ 966724 h 982621"/>
              <a:gd name="connsiteX150" fmla="*/ 501803 w 10686237"/>
              <a:gd name="connsiteY150" fmla="*/ 966724 h 982621"/>
              <a:gd name="connsiteX151" fmla="*/ 238120 w 10686237"/>
              <a:gd name="connsiteY151" fmla="*/ 261972 h 982621"/>
              <a:gd name="connsiteX152" fmla="*/ 155728 w 10686237"/>
              <a:gd name="connsiteY152" fmla="*/ 113616 h 982621"/>
              <a:gd name="connsiteX153" fmla="*/ 18733 w 10686237"/>
              <a:gd name="connsiteY153" fmla="*/ 113616 h 982621"/>
              <a:gd name="connsiteX154" fmla="*/ 18733 w 10686237"/>
              <a:gd name="connsiteY154" fmla="*/ 2491 h 982621"/>
              <a:gd name="connsiteX155" fmla="*/ 413108 w 10686237"/>
              <a:gd name="connsiteY155"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899640 w 10686237"/>
              <a:gd name="connsiteY107" fmla="*/ 564002 h 982621"/>
              <a:gd name="connsiteX108" fmla="*/ 5898322 w 10686237"/>
              <a:gd name="connsiteY108" fmla="*/ 960734 h 982621"/>
              <a:gd name="connsiteX109" fmla="*/ 5641147 w 10686237"/>
              <a:gd name="connsiteY109" fmla="*/ 960734 h 982621"/>
              <a:gd name="connsiteX110" fmla="*/ 5641147 w 10686237"/>
              <a:gd name="connsiteY110" fmla="*/ 164712 h 982621"/>
              <a:gd name="connsiteX111" fmla="*/ 5601760 w 10686237"/>
              <a:gd name="connsiteY111" fmla="*/ 116183 h 982621"/>
              <a:gd name="connsiteX112" fmla="*/ 5464765 w 10686237"/>
              <a:gd name="connsiteY112" fmla="*/ 116183 h 982621"/>
              <a:gd name="connsiteX113" fmla="*/ 5464765 w 10686237"/>
              <a:gd name="connsiteY113" fmla="*/ 5058 h 982621"/>
              <a:gd name="connsiteX114" fmla="*/ 5891067 w 10686237"/>
              <a:gd name="connsiteY114" fmla="*/ 5058 h 982621"/>
              <a:gd name="connsiteX115" fmla="*/ 5891033 w 10686237"/>
              <a:gd name="connsiteY115" fmla="*/ 2492 h 982621"/>
              <a:gd name="connsiteX116" fmla="*/ 2808981 w 10686237"/>
              <a:gd name="connsiteY116" fmla="*/ 2492 h 982621"/>
              <a:gd name="connsiteX117" fmla="*/ 2811212 w 10686237"/>
              <a:gd name="connsiteY117" fmla="*/ 5058 h 982621"/>
              <a:gd name="connsiteX118" fmla="*/ 2816954 w 10686237"/>
              <a:gd name="connsiteY118" fmla="*/ 5058 h 982621"/>
              <a:gd name="connsiteX119" fmla="*/ 2816954 w 10686237"/>
              <a:gd name="connsiteY119" fmla="*/ 11663 h 982621"/>
              <a:gd name="connsiteX120" fmla="*/ 3340829 w 10686237"/>
              <a:gd name="connsiteY120" fmla="*/ 614232 h 982621"/>
              <a:gd name="connsiteX121" fmla="*/ 3340829 w 10686237"/>
              <a:gd name="connsiteY121" fmla="*/ 5059 h 982621"/>
              <a:gd name="connsiteX122" fmla="*/ 3583716 w 10686237"/>
              <a:gd name="connsiteY122" fmla="*/ 5059 h 982621"/>
              <a:gd name="connsiteX123" fmla="*/ 3583716 w 10686237"/>
              <a:gd name="connsiteY123" fmla="*/ 960734 h 982621"/>
              <a:gd name="connsiteX124" fmla="*/ 3340829 w 10686237"/>
              <a:gd name="connsiteY124" fmla="*/ 960734 h 982621"/>
              <a:gd name="connsiteX125" fmla="*/ 2813780 w 10686237"/>
              <a:gd name="connsiteY125" fmla="*/ 341844 h 982621"/>
              <a:gd name="connsiteX126" fmla="*/ 2813780 w 10686237"/>
              <a:gd name="connsiteY126" fmla="*/ 960734 h 982621"/>
              <a:gd name="connsiteX127" fmla="*/ 2556605 w 10686237"/>
              <a:gd name="connsiteY127" fmla="*/ 960734 h 982621"/>
              <a:gd name="connsiteX128" fmla="*/ 2556605 w 10686237"/>
              <a:gd name="connsiteY128" fmla="*/ 164712 h 982621"/>
              <a:gd name="connsiteX129" fmla="*/ 2517218 w 10686237"/>
              <a:gd name="connsiteY129" fmla="*/ 116183 h 982621"/>
              <a:gd name="connsiteX130" fmla="*/ 2380223 w 10686237"/>
              <a:gd name="connsiteY130" fmla="*/ 116183 h 982621"/>
              <a:gd name="connsiteX131" fmla="*/ 2380223 w 10686237"/>
              <a:gd name="connsiteY131" fmla="*/ 5058 h 982621"/>
              <a:gd name="connsiteX132" fmla="*/ 2808491 w 10686237"/>
              <a:gd name="connsiteY132" fmla="*/ 5058 h 982621"/>
              <a:gd name="connsiteX133" fmla="*/ 2808981 w 10686237"/>
              <a:gd name="connsiteY133" fmla="*/ 2492 h 982621"/>
              <a:gd name="connsiteX134" fmla="*/ 413108 w 10686237"/>
              <a:gd name="connsiteY134" fmla="*/ 0 h 982621"/>
              <a:gd name="connsiteX135" fmla="*/ 416264 w 10686237"/>
              <a:gd name="connsiteY135" fmla="*/ 8466 h 982621"/>
              <a:gd name="connsiteX136" fmla="*/ 417090 w 10686237"/>
              <a:gd name="connsiteY136" fmla="*/ 7477 h 982621"/>
              <a:gd name="connsiteX137" fmla="*/ 439796 w 10686237"/>
              <a:gd name="connsiteY137" fmla="*/ 71588 h 982621"/>
              <a:gd name="connsiteX138" fmla="*/ 455464 w 10686237"/>
              <a:gd name="connsiteY138" fmla="*/ 113616 h 982621"/>
              <a:gd name="connsiteX139" fmla="*/ 454681 w 10686237"/>
              <a:gd name="connsiteY139" fmla="*/ 113616 h 982621"/>
              <a:gd name="connsiteX140" fmla="*/ 628872 w 10686237"/>
              <a:gd name="connsiteY140" fmla="*/ 605449 h 982621"/>
              <a:gd name="connsiteX141" fmla="*/ 870553 w 10686237"/>
              <a:gd name="connsiteY141" fmla="*/ 12460 h 982621"/>
              <a:gd name="connsiteX142" fmla="*/ 1034996 w 10686237"/>
              <a:gd name="connsiteY142" fmla="*/ 12460 h 982621"/>
              <a:gd name="connsiteX143" fmla="*/ 1289134 w 10686237"/>
              <a:gd name="connsiteY143" fmla="*/ 645314 h 982621"/>
              <a:gd name="connsiteX144" fmla="*/ 1513374 w 10686237"/>
              <a:gd name="connsiteY144" fmla="*/ 2493 h 982621"/>
              <a:gd name="connsiteX145" fmla="*/ 1737614 w 10686237"/>
              <a:gd name="connsiteY145" fmla="*/ 4985 h 982621"/>
              <a:gd name="connsiteX146" fmla="*/ 1358897 w 10686237"/>
              <a:gd name="connsiteY146" fmla="*/ 959250 h 982621"/>
              <a:gd name="connsiteX147" fmla="*/ 1179506 w 10686237"/>
              <a:gd name="connsiteY147" fmla="*/ 959250 h 982621"/>
              <a:gd name="connsiteX148" fmla="*/ 912909 w 10686237"/>
              <a:gd name="connsiteY148" fmla="*/ 373735 h 982621"/>
              <a:gd name="connsiteX149" fmla="*/ 698636 w 10686237"/>
              <a:gd name="connsiteY149" fmla="*/ 966724 h 982621"/>
              <a:gd name="connsiteX150" fmla="*/ 501803 w 10686237"/>
              <a:gd name="connsiteY150" fmla="*/ 966724 h 982621"/>
              <a:gd name="connsiteX151" fmla="*/ 238120 w 10686237"/>
              <a:gd name="connsiteY151" fmla="*/ 261972 h 982621"/>
              <a:gd name="connsiteX152" fmla="*/ 155728 w 10686237"/>
              <a:gd name="connsiteY152" fmla="*/ 113616 h 982621"/>
              <a:gd name="connsiteX153" fmla="*/ 18733 w 10686237"/>
              <a:gd name="connsiteY153" fmla="*/ 113616 h 982621"/>
              <a:gd name="connsiteX154" fmla="*/ 18733 w 10686237"/>
              <a:gd name="connsiteY154" fmla="*/ 2491 h 982621"/>
              <a:gd name="connsiteX155" fmla="*/ 413108 w 10686237"/>
              <a:gd name="connsiteY155"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899640 w 10686237"/>
              <a:gd name="connsiteY107" fmla="*/ 564002 h 982621"/>
              <a:gd name="connsiteX108" fmla="*/ 5898322 w 10686237"/>
              <a:gd name="connsiteY108" fmla="*/ 960734 h 982621"/>
              <a:gd name="connsiteX109" fmla="*/ 5641147 w 10686237"/>
              <a:gd name="connsiteY109" fmla="*/ 960734 h 982621"/>
              <a:gd name="connsiteX110" fmla="*/ 5641147 w 10686237"/>
              <a:gd name="connsiteY110" fmla="*/ 164712 h 982621"/>
              <a:gd name="connsiteX111" fmla="*/ 5601760 w 10686237"/>
              <a:gd name="connsiteY111" fmla="*/ 116183 h 982621"/>
              <a:gd name="connsiteX112" fmla="*/ 5464765 w 10686237"/>
              <a:gd name="connsiteY112" fmla="*/ 116183 h 982621"/>
              <a:gd name="connsiteX113" fmla="*/ 5464765 w 10686237"/>
              <a:gd name="connsiteY113" fmla="*/ 5058 h 982621"/>
              <a:gd name="connsiteX114" fmla="*/ 5891067 w 10686237"/>
              <a:gd name="connsiteY114" fmla="*/ 5058 h 982621"/>
              <a:gd name="connsiteX115" fmla="*/ 5891033 w 10686237"/>
              <a:gd name="connsiteY115" fmla="*/ 2492 h 982621"/>
              <a:gd name="connsiteX116" fmla="*/ 2808981 w 10686237"/>
              <a:gd name="connsiteY116" fmla="*/ 2492 h 982621"/>
              <a:gd name="connsiteX117" fmla="*/ 2811212 w 10686237"/>
              <a:gd name="connsiteY117" fmla="*/ 5058 h 982621"/>
              <a:gd name="connsiteX118" fmla="*/ 2816954 w 10686237"/>
              <a:gd name="connsiteY118" fmla="*/ 5058 h 982621"/>
              <a:gd name="connsiteX119" fmla="*/ 2816954 w 10686237"/>
              <a:gd name="connsiteY119" fmla="*/ 11663 h 982621"/>
              <a:gd name="connsiteX120" fmla="*/ 3340829 w 10686237"/>
              <a:gd name="connsiteY120" fmla="*/ 614232 h 982621"/>
              <a:gd name="connsiteX121" fmla="*/ 3340829 w 10686237"/>
              <a:gd name="connsiteY121" fmla="*/ 5059 h 982621"/>
              <a:gd name="connsiteX122" fmla="*/ 3583716 w 10686237"/>
              <a:gd name="connsiteY122" fmla="*/ 5059 h 982621"/>
              <a:gd name="connsiteX123" fmla="*/ 3583716 w 10686237"/>
              <a:gd name="connsiteY123" fmla="*/ 960734 h 982621"/>
              <a:gd name="connsiteX124" fmla="*/ 3340829 w 10686237"/>
              <a:gd name="connsiteY124" fmla="*/ 960734 h 982621"/>
              <a:gd name="connsiteX125" fmla="*/ 2813780 w 10686237"/>
              <a:gd name="connsiteY125" fmla="*/ 341844 h 982621"/>
              <a:gd name="connsiteX126" fmla="*/ 2813780 w 10686237"/>
              <a:gd name="connsiteY126" fmla="*/ 960734 h 982621"/>
              <a:gd name="connsiteX127" fmla="*/ 2556605 w 10686237"/>
              <a:gd name="connsiteY127" fmla="*/ 960734 h 982621"/>
              <a:gd name="connsiteX128" fmla="*/ 2556605 w 10686237"/>
              <a:gd name="connsiteY128" fmla="*/ 164712 h 982621"/>
              <a:gd name="connsiteX129" fmla="*/ 2517218 w 10686237"/>
              <a:gd name="connsiteY129" fmla="*/ 116183 h 982621"/>
              <a:gd name="connsiteX130" fmla="*/ 2380223 w 10686237"/>
              <a:gd name="connsiteY130" fmla="*/ 116183 h 982621"/>
              <a:gd name="connsiteX131" fmla="*/ 2380223 w 10686237"/>
              <a:gd name="connsiteY131" fmla="*/ 5058 h 982621"/>
              <a:gd name="connsiteX132" fmla="*/ 2808491 w 10686237"/>
              <a:gd name="connsiteY132" fmla="*/ 5058 h 982621"/>
              <a:gd name="connsiteX133" fmla="*/ 2808981 w 10686237"/>
              <a:gd name="connsiteY133" fmla="*/ 2492 h 982621"/>
              <a:gd name="connsiteX134" fmla="*/ 413108 w 10686237"/>
              <a:gd name="connsiteY134" fmla="*/ 0 h 982621"/>
              <a:gd name="connsiteX135" fmla="*/ 416264 w 10686237"/>
              <a:gd name="connsiteY135" fmla="*/ 8466 h 982621"/>
              <a:gd name="connsiteX136" fmla="*/ 417090 w 10686237"/>
              <a:gd name="connsiteY136" fmla="*/ 7477 h 982621"/>
              <a:gd name="connsiteX137" fmla="*/ 439796 w 10686237"/>
              <a:gd name="connsiteY137" fmla="*/ 71588 h 982621"/>
              <a:gd name="connsiteX138" fmla="*/ 455464 w 10686237"/>
              <a:gd name="connsiteY138" fmla="*/ 113616 h 982621"/>
              <a:gd name="connsiteX139" fmla="*/ 454681 w 10686237"/>
              <a:gd name="connsiteY139" fmla="*/ 113616 h 982621"/>
              <a:gd name="connsiteX140" fmla="*/ 628872 w 10686237"/>
              <a:gd name="connsiteY140" fmla="*/ 605449 h 982621"/>
              <a:gd name="connsiteX141" fmla="*/ 870553 w 10686237"/>
              <a:gd name="connsiteY141" fmla="*/ 12460 h 982621"/>
              <a:gd name="connsiteX142" fmla="*/ 1034996 w 10686237"/>
              <a:gd name="connsiteY142" fmla="*/ 12460 h 982621"/>
              <a:gd name="connsiteX143" fmla="*/ 1289134 w 10686237"/>
              <a:gd name="connsiteY143" fmla="*/ 645314 h 982621"/>
              <a:gd name="connsiteX144" fmla="*/ 1513374 w 10686237"/>
              <a:gd name="connsiteY144" fmla="*/ 2493 h 982621"/>
              <a:gd name="connsiteX145" fmla="*/ 1737614 w 10686237"/>
              <a:gd name="connsiteY145" fmla="*/ 4985 h 982621"/>
              <a:gd name="connsiteX146" fmla="*/ 1358897 w 10686237"/>
              <a:gd name="connsiteY146" fmla="*/ 959250 h 982621"/>
              <a:gd name="connsiteX147" fmla="*/ 1179506 w 10686237"/>
              <a:gd name="connsiteY147" fmla="*/ 959250 h 982621"/>
              <a:gd name="connsiteX148" fmla="*/ 912909 w 10686237"/>
              <a:gd name="connsiteY148" fmla="*/ 373735 h 982621"/>
              <a:gd name="connsiteX149" fmla="*/ 698636 w 10686237"/>
              <a:gd name="connsiteY149" fmla="*/ 966724 h 982621"/>
              <a:gd name="connsiteX150" fmla="*/ 501803 w 10686237"/>
              <a:gd name="connsiteY150" fmla="*/ 966724 h 982621"/>
              <a:gd name="connsiteX151" fmla="*/ 238120 w 10686237"/>
              <a:gd name="connsiteY151" fmla="*/ 261972 h 982621"/>
              <a:gd name="connsiteX152" fmla="*/ 155728 w 10686237"/>
              <a:gd name="connsiteY152" fmla="*/ 113616 h 982621"/>
              <a:gd name="connsiteX153" fmla="*/ 18733 w 10686237"/>
              <a:gd name="connsiteY153" fmla="*/ 113616 h 982621"/>
              <a:gd name="connsiteX154" fmla="*/ 18733 w 10686237"/>
              <a:gd name="connsiteY154" fmla="*/ 2491 h 982621"/>
              <a:gd name="connsiteX155" fmla="*/ 413108 w 10686237"/>
              <a:gd name="connsiteY155"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899640 w 10686237"/>
              <a:gd name="connsiteY107" fmla="*/ 564002 h 982621"/>
              <a:gd name="connsiteX108" fmla="*/ 5898322 w 10686237"/>
              <a:gd name="connsiteY108" fmla="*/ 960734 h 982621"/>
              <a:gd name="connsiteX109" fmla="*/ 5641147 w 10686237"/>
              <a:gd name="connsiteY109" fmla="*/ 960734 h 982621"/>
              <a:gd name="connsiteX110" fmla="*/ 5641147 w 10686237"/>
              <a:gd name="connsiteY110" fmla="*/ 164712 h 982621"/>
              <a:gd name="connsiteX111" fmla="*/ 5601760 w 10686237"/>
              <a:gd name="connsiteY111" fmla="*/ 116183 h 982621"/>
              <a:gd name="connsiteX112" fmla="*/ 5464765 w 10686237"/>
              <a:gd name="connsiteY112" fmla="*/ 116183 h 982621"/>
              <a:gd name="connsiteX113" fmla="*/ 5464765 w 10686237"/>
              <a:gd name="connsiteY113" fmla="*/ 5058 h 982621"/>
              <a:gd name="connsiteX114" fmla="*/ 5891067 w 10686237"/>
              <a:gd name="connsiteY114" fmla="*/ 5058 h 982621"/>
              <a:gd name="connsiteX115" fmla="*/ 5891033 w 10686237"/>
              <a:gd name="connsiteY115" fmla="*/ 2492 h 982621"/>
              <a:gd name="connsiteX116" fmla="*/ 2808981 w 10686237"/>
              <a:gd name="connsiteY116" fmla="*/ 2492 h 982621"/>
              <a:gd name="connsiteX117" fmla="*/ 2811212 w 10686237"/>
              <a:gd name="connsiteY117" fmla="*/ 5058 h 982621"/>
              <a:gd name="connsiteX118" fmla="*/ 2816954 w 10686237"/>
              <a:gd name="connsiteY118" fmla="*/ 5058 h 982621"/>
              <a:gd name="connsiteX119" fmla="*/ 2816954 w 10686237"/>
              <a:gd name="connsiteY119" fmla="*/ 11663 h 982621"/>
              <a:gd name="connsiteX120" fmla="*/ 3340829 w 10686237"/>
              <a:gd name="connsiteY120" fmla="*/ 614232 h 982621"/>
              <a:gd name="connsiteX121" fmla="*/ 3340829 w 10686237"/>
              <a:gd name="connsiteY121" fmla="*/ 5059 h 982621"/>
              <a:gd name="connsiteX122" fmla="*/ 3583716 w 10686237"/>
              <a:gd name="connsiteY122" fmla="*/ 5059 h 982621"/>
              <a:gd name="connsiteX123" fmla="*/ 3583716 w 10686237"/>
              <a:gd name="connsiteY123" fmla="*/ 960734 h 982621"/>
              <a:gd name="connsiteX124" fmla="*/ 3340829 w 10686237"/>
              <a:gd name="connsiteY124" fmla="*/ 960734 h 982621"/>
              <a:gd name="connsiteX125" fmla="*/ 2813780 w 10686237"/>
              <a:gd name="connsiteY125" fmla="*/ 341844 h 982621"/>
              <a:gd name="connsiteX126" fmla="*/ 2813780 w 10686237"/>
              <a:gd name="connsiteY126" fmla="*/ 960734 h 982621"/>
              <a:gd name="connsiteX127" fmla="*/ 2556605 w 10686237"/>
              <a:gd name="connsiteY127" fmla="*/ 960734 h 982621"/>
              <a:gd name="connsiteX128" fmla="*/ 2556605 w 10686237"/>
              <a:gd name="connsiteY128" fmla="*/ 164712 h 982621"/>
              <a:gd name="connsiteX129" fmla="*/ 2517218 w 10686237"/>
              <a:gd name="connsiteY129" fmla="*/ 116183 h 982621"/>
              <a:gd name="connsiteX130" fmla="*/ 2380223 w 10686237"/>
              <a:gd name="connsiteY130" fmla="*/ 116183 h 982621"/>
              <a:gd name="connsiteX131" fmla="*/ 2380223 w 10686237"/>
              <a:gd name="connsiteY131" fmla="*/ 5058 h 982621"/>
              <a:gd name="connsiteX132" fmla="*/ 2808491 w 10686237"/>
              <a:gd name="connsiteY132" fmla="*/ 5058 h 982621"/>
              <a:gd name="connsiteX133" fmla="*/ 2808981 w 10686237"/>
              <a:gd name="connsiteY133" fmla="*/ 2492 h 982621"/>
              <a:gd name="connsiteX134" fmla="*/ 413108 w 10686237"/>
              <a:gd name="connsiteY134" fmla="*/ 0 h 982621"/>
              <a:gd name="connsiteX135" fmla="*/ 416264 w 10686237"/>
              <a:gd name="connsiteY135" fmla="*/ 8466 h 982621"/>
              <a:gd name="connsiteX136" fmla="*/ 417090 w 10686237"/>
              <a:gd name="connsiteY136" fmla="*/ 7477 h 982621"/>
              <a:gd name="connsiteX137" fmla="*/ 439796 w 10686237"/>
              <a:gd name="connsiteY137" fmla="*/ 71588 h 982621"/>
              <a:gd name="connsiteX138" fmla="*/ 455464 w 10686237"/>
              <a:gd name="connsiteY138" fmla="*/ 113616 h 982621"/>
              <a:gd name="connsiteX139" fmla="*/ 454681 w 10686237"/>
              <a:gd name="connsiteY139" fmla="*/ 113616 h 982621"/>
              <a:gd name="connsiteX140" fmla="*/ 628872 w 10686237"/>
              <a:gd name="connsiteY140" fmla="*/ 605449 h 982621"/>
              <a:gd name="connsiteX141" fmla="*/ 870553 w 10686237"/>
              <a:gd name="connsiteY141" fmla="*/ 12460 h 982621"/>
              <a:gd name="connsiteX142" fmla="*/ 1034996 w 10686237"/>
              <a:gd name="connsiteY142" fmla="*/ 12460 h 982621"/>
              <a:gd name="connsiteX143" fmla="*/ 1289134 w 10686237"/>
              <a:gd name="connsiteY143" fmla="*/ 645314 h 982621"/>
              <a:gd name="connsiteX144" fmla="*/ 1513374 w 10686237"/>
              <a:gd name="connsiteY144" fmla="*/ 2493 h 982621"/>
              <a:gd name="connsiteX145" fmla="*/ 1737614 w 10686237"/>
              <a:gd name="connsiteY145" fmla="*/ 4985 h 982621"/>
              <a:gd name="connsiteX146" fmla="*/ 1358897 w 10686237"/>
              <a:gd name="connsiteY146" fmla="*/ 959250 h 982621"/>
              <a:gd name="connsiteX147" fmla="*/ 1179506 w 10686237"/>
              <a:gd name="connsiteY147" fmla="*/ 959250 h 982621"/>
              <a:gd name="connsiteX148" fmla="*/ 912909 w 10686237"/>
              <a:gd name="connsiteY148" fmla="*/ 373735 h 982621"/>
              <a:gd name="connsiteX149" fmla="*/ 698636 w 10686237"/>
              <a:gd name="connsiteY149" fmla="*/ 966724 h 982621"/>
              <a:gd name="connsiteX150" fmla="*/ 501803 w 10686237"/>
              <a:gd name="connsiteY150" fmla="*/ 966724 h 982621"/>
              <a:gd name="connsiteX151" fmla="*/ 238120 w 10686237"/>
              <a:gd name="connsiteY151" fmla="*/ 261972 h 982621"/>
              <a:gd name="connsiteX152" fmla="*/ 155728 w 10686237"/>
              <a:gd name="connsiteY152" fmla="*/ 113616 h 982621"/>
              <a:gd name="connsiteX153" fmla="*/ 18733 w 10686237"/>
              <a:gd name="connsiteY153" fmla="*/ 113616 h 982621"/>
              <a:gd name="connsiteX154" fmla="*/ 18733 w 10686237"/>
              <a:gd name="connsiteY154" fmla="*/ 2491 h 982621"/>
              <a:gd name="connsiteX155" fmla="*/ 413108 w 10686237"/>
              <a:gd name="connsiteY155"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899640 w 10686237"/>
              <a:gd name="connsiteY107" fmla="*/ 564002 h 982621"/>
              <a:gd name="connsiteX108" fmla="*/ 5898322 w 10686237"/>
              <a:gd name="connsiteY108" fmla="*/ 960734 h 982621"/>
              <a:gd name="connsiteX109" fmla="*/ 5641147 w 10686237"/>
              <a:gd name="connsiteY109" fmla="*/ 960734 h 982621"/>
              <a:gd name="connsiteX110" fmla="*/ 5641147 w 10686237"/>
              <a:gd name="connsiteY110" fmla="*/ 164712 h 982621"/>
              <a:gd name="connsiteX111" fmla="*/ 5601760 w 10686237"/>
              <a:gd name="connsiteY111" fmla="*/ 116183 h 982621"/>
              <a:gd name="connsiteX112" fmla="*/ 5464765 w 10686237"/>
              <a:gd name="connsiteY112" fmla="*/ 116183 h 982621"/>
              <a:gd name="connsiteX113" fmla="*/ 5464765 w 10686237"/>
              <a:gd name="connsiteY113" fmla="*/ 5058 h 982621"/>
              <a:gd name="connsiteX114" fmla="*/ 5891067 w 10686237"/>
              <a:gd name="connsiteY114" fmla="*/ 5058 h 982621"/>
              <a:gd name="connsiteX115" fmla="*/ 5891033 w 10686237"/>
              <a:gd name="connsiteY115" fmla="*/ 2492 h 982621"/>
              <a:gd name="connsiteX116" fmla="*/ 2808981 w 10686237"/>
              <a:gd name="connsiteY116" fmla="*/ 2492 h 982621"/>
              <a:gd name="connsiteX117" fmla="*/ 2811212 w 10686237"/>
              <a:gd name="connsiteY117" fmla="*/ 5058 h 982621"/>
              <a:gd name="connsiteX118" fmla="*/ 2816954 w 10686237"/>
              <a:gd name="connsiteY118" fmla="*/ 5058 h 982621"/>
              <a:gd name="connsiteX119" fmla="*/ 2816954 w 10686237"/>
              <a:gd name="connsiteY119" fmla="*/ 11663 h 982621"/>
              <a:gd name="connsiteX120" fmla="*/ 3340829 w 10686237"/>
              <a:gd name="connsiteY120" fmla="*/ 614232 h 982621"/>
              <a:gd name="connsiteX121" fmla="*/ 3340829 w 10686237"/>
              <a:gd name="connsiteY121" fmla="*/ 5059 h 982621"/>
              <a:gd name="connsiteX122" fmla="*/ 3583716 w 10686237"/>
              <a:gd name="connsiteY122" fmla="*/ 5059 h 982621"/>
              <a:gd name="connsiteX123" fmla="*/ 3583716 w 10686237"/>
              <a:gd name="connsiteY123" fmla="*/ 960734 h 982621"/>
              <a:gd name="connsiteX124" fmla="*/ 3340829 w 10686237"/>
              <a:gd name="connsiteY124" fmla="*/ 960734 h 982621"/>
              <a:gd name="connsiteX125" fmla="*/ 2813780 w 10686237"/>
              <a:gd name="connsiteY125" fmla="*/ 341844 h 982621"/>
              <a:gd name="connsiteX126" fmla="*/ 2813780 w 10686237"/>
              <a:gd name="connsiteY126" fmla="*/ 960734 h 982621"/>
              <a:gd name="connsiteX127" fmla="*/ 2556605 w 10686237"/>
              <a:gd name="connsiteY127" fmla="*/ 960734 h 982621"/>
              <a:gd name="connsiteX128" fmla="*/ 2556605 w 10686237"/>
              <a:gd name="connsiteY128" fmla="*/ 164712 h 982621"/>
              <a:gd name="connsiteX129" fmla="*/ 2517218 w 10686237"/>
              <a:gd name="connsiteY129" fmla="*/ 116183 h 982621"/>
              <a:gd name="connsiteX130" fmla="*/ 2380223 w 10686237"/>
              <a:gd name="connsiteY130" fmla="*/ 116183 h 982621"/>
              <a:gd name="connsiteX131" fmla="*/ 2380223 w 10686237"/>
              <a:gd name="connsiteY131" fmla="*/ 5058 h 982621"/>
              <a:gd name="connsiteX132" fmla="*/ 2808491 w 10686237"/>
              <a:gd name="connsiteY132" fmla="*/ 5058 h 982621"/>
              <a:gd name="connsiteX133" fmla="*/ 2808981 w 10686237"/>
              <a:gd name="connsiteY133" fmla="*/ 2492 h 982621"/>
              <a:gd name="connsiteX134" fmla="*/ 413108 w 10686237"/>
              <a:gd name="connsiteY134" fmla="*/ 0 h 982621"/>
              <a:gd name="connsiteX135" fmla="*/ 416264 w 10686237"/>
              <a:gd name="connsiteY135" fmla="*/ 8466 h 982621"/>
              <a:gd name="connsiteX136" fmla="*/ 417090 w 10686237"/>
              <a:gd name="connsiteY136" fmla="*/ 7477 h 982621"/>
              <a:gd name="connsiteX137" fmla="*/ 439796 w 10686237"/>
              <a:gd name="connsiteY137" fmla="*/ 71588 h 982621"/>
              <a:gd name="connsiteX138" fmla="*/ 455464 w 10686237"/>
              <a:gd name="connsiteY138" fmla="*/ 113616 h 982621"/>
              <a:gd name="connsiteX139" fmla="*/ 454681 w 10686237"/>
              <a:gd name="connsiteY139" fmla="*/ 113616 h 982621"/>
              <a:gd name="connsiteX140" fmla="*/ 628872 w 10686237"/>
              <a:gd name="connsiteY140" fmla="*/ 605449 h 982621"/>
              <a:gd name="connsiteX141" fmla="*/ 870553 w 10686237"/>
              <a:gd name="connsiteY141" fmla="*/ 12460 h 982621"/>
              <a:gd name="connsiteX142" fmla="*/ 1034996 w 10686237"/>
              <a:gd name="connsiteY142" fmla="*/ 12460 h 982621"/>
              <a:gd name="connsiteX143" fmla="*/ 1289134 w 10686237"/>
              <a:gd name="connsiteY143" fmla="*/ 645314 h 982621"/>
              <a:gd name="connsiteX144" fmla="*/ 1513374 w 10686237"/>
              <a:gd name="connsiteY144" fmla="*/ 2493 h 982621"/>
              <a:gd name="connsiteX145" fmla="*/ 1737614 w 10686237"/>
              <a:gd name="connsiteY145" fmla="*/ 4985 h 982621"/>
              <a:gd name="connsiteX146" fmla="*/ 1358897 w 10686237"/>
              <a:gd name="connsiteY146" fmla="*/ 959250 h 982621"/>
              <a:gd name="connsiteX147" fmla="*/ 1179506 w 10686237"/>
              <a:gd name="connsiteY147" fmla="*/ 959250 h 982621"/>
              <a:gd name="connsiteX148" fmla="*/ 912909 w 10686237"/>
              <a:gd name="connsiteY148" fmla="*/ 373735 h 982621"/>
              <a:gd name="connsiteX149" fmla="*/ 698636 w 10686237"/>
              <a:gd name="connsiteY149" fmla="*/ 966724 h 982621"/>
              <a:gd name="connsiteX150" fmla="*/ 501803 w 10686237"/>
              <a:gd name="connsiteY150" fmla="*/ 966724 h 982621"/>
              <a:gd name="connsiteX151" fmla="*/ 238120 w 10686237"/>
              <a:gd name="connsiteY151" fmla="*/ 261972 h 982621"/>
              <a:gd name="connsiteX152" fmla="*/ 155728 w 10686237"/>
              <a:gd name="connsiteY152" fmla="*/ 113616 h 982621"/>
              <a:gd name="connsiteX153" fmla="*/ 18733 w 10686237"/>
              <a:gd name="connsiteY153" fmla="*/ 113616 h 982621"/>
              <a:gd name="connsiteX154" fmla="*/ 18733 w 10686237"/>
              <a:gd name="connsiteY154" fmla="*/ 2491 h 982621"/>
              <a:gd name="connsiteX155" fmla="*/ 413108 w 10686237"/>
              <a:gd name="connsiteY155"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10065841 w 10686237"/>
              <a:gd name="connsiteY91" fmla="*/ 560600 h 982621"/>
              <a:gd name="connsiteX92" fmla="*/ 9984752 w 10686237"/>
              <a:gd name="connsiteY92" fmla="*/ 564002 h 982621"/>
              <a:gd name="connsiteX93" fmla="*/ 9983434 w 10686237"/>
              <a:gd name="connsiteY93" fmla="*/ 960734 h 982621"/>
              <a:gd name="connsiteX94" fmla="*/ 9726259 w 10686237"/>
              <a:gd name="connsiteY94" fmla="*/ 960734 h 982621"/>
              <a:gd name="connsiteX95" fmla="*/ 9726259 w 10686237"/>
              <a:gd name="connsiteY95" fmla="*/ 164712 h 982621"/>
              <a:gd name="connsiteX96" fmla="*/ 9686872 w 10686237"/>
              <a:gd name="connsiteY96" fmla="*/ 116183 h 982621"/>
              <a:gd name="connsiteX97" fmla="*/ 9549877 w 10686237"/>
              <a:gd name="connsiteY97" fmla="*/ 116183 h 982621"/>
              <a:gd name="connsiteX98" fmla="*/ 9549877 w 10686237"/>
              <a:gd name="connsiteY98" fmla="*/ 5058 h 982621"/>
              <a:gd name="connsiteX99" fmla="*/ 9976179 w 10686237"/>
              <a:gd name="connsiteY99" fmla="*/ 5058 h 982621"/>
              <a:gd name="connsiteX100" fmla="*/ 9976145 w 10686237"/>
              <a:gd name="connsiteY100" fmla="*/ 2492 h 982621"/>
              <a:gd name="connsiteX101" fmla="*/ 5891033 w 10686237"/>
              <a:gd name="connsiteY101" fmla="*/ 2492 h 982621"/>
              <a:gd name="connsiteX102" fmla="*/ 6242342 w 10686237"/>
              <a:gd name="connsiteY102" fmla="*/ 2492 h 982621"/>
              <a:gd name="connsiteX103" fmla="*/ 6242342 w 10686237"/>
              <a:gd name="connsiteY103" fmla="*/ 528210 h 982621"/>
              <a:gd name="connsiteX104" fmla="*/ 6601125 w 10686237"/>
              <a:gd name="connsiteY104" fmla="*/ 959248 h 982621"/>
              <a:gd name="connsiteX105" fmla="*/ 6312105 w 10686237"/>
              <a:gd name="connsiteY105" fmla="*/ 971706 h 982621"/>
              <a:gd name="connsiteX106" fmla="*/ 5998169 w 10686237"/>
              <a:gd name="connsiteY106" fmla="*/ 635346 h 982621"/>
              <a:gd name="connsiteX107" fmla="*/ 5899640 w 10686237"/>
              <a:gd name="connsiteY107" fmla="*/ 564002 h 982621"/>
              <a:gd name="connsiteX108" fmla="*/ 5898322 w 10686237"/>
              <a:gd name="connsiteY108" fmla="*/ 960734 h 982621"/>
              <a:gd name="connsiteX109" fmla="*/ 5641147 w 10686237"/>
              <a:gd name="connsiteY109" fmla="*/ 960734 h 982621"/>
              <a:gd name="connsiteX110" fmla="*/ 5641147 w 10686237"/>
              <a:gd name="connsiteY110" fmla="*/ 164712 h 982621"/>
              <a:gd name="connsiteX111" fmla="*/ 5601760 w 10686237"/>
              <a:gd name="connsiteY111" fmla="*/ 116183 h 982621"/>
              <a:gd name="connsiteX112" fmla="*/ 5464765 w 10686237"/>
              <a:gd name="connsiteY112" fmla="*/ 116183 h 982621"/>
              <a:gd name="connsiteX113" fmla="*/ 5464765 w 10686237"/>
              <a:gd name="connsiteY113" fmla="*/ 5058 h 982621"/>
              <a:gd name="connsiteX114" fmla="*/ 5891067 w 10686237"/>
              <a:gd name="connsiteY114" fmla="*/ 5058 h 982621"/>
              <a:gd name="connsiteX115" fmla="*/ 5891033 w 10686237"/>
              <a:gd name="connsiteY115" fmla="*/ 2492 h 982621"/>
              <a:gd name="connsiteX116" fmla="*/ 2808981 w 10686237"/>
              <a:gd name="connsiteY116" fmla="*/ 2492 h 982621"/>
              <a:gd name="connsiteX117" fmla="*/ 2811212 w 10686237"/>
              <a:gd name="connsiteY117" fmla="*/ 5058 h 982621"/>
              <a:gd name="connsiteX118" fmla="*/ 2816954 w 10686237"/>
              <a:gd name="connsiteY118" fmla="*/ 5058 h 982621"/>
              <a:gd name="connsiteX119" fmla="*/ 2816954 w 10686237"/>
              <a:gd name="connsiteY119" fmla="*/ 11663 h 982621"/>
              <a:gd name="connsiteX120" fmla="*/ 3340829 w 10686237"/>
              <a:gd name="connsiteY120" fmla="*/ 614232 h 982621"/>
              <a:gd name="connsiteX121" fmla="*/ 3340829 w 10686237"/>
              <a:gd name="connsiteY121" fmla="*/ 5059 h 982621"/>
              <a:gd name="connsiteX122" fmla="*/ 3583716 w 10686237"/>
              <a:gd name="connsiteY122" fmla="*/ 5059 h 982621"/>
              <a:gd name="connsiteX123" fmla="*/ 3583716 w 10686237"/>
              <a:gd name="connsiteY123" fmla="*/ 960734 h 982621"/>
              <a:gd name="connsiteX124" fmla="*/ 3340829 w 10686237"/>
              <a:gd name="connsiteY124" fmla="*/ 960734 h 982621"/>
              <a:gd name="connsiteX125" fmla="*/ 2813780 w 10686237"/>
              <a:gd name="connsiteY125" fmla="*/ 341844 h 982621"/>
              <a:gd name="connsiteX126" fmla="*/ 2813780 w 10686237"/>
              <a:gd name="connsiteY126" fmla="*/ 960734 h 982621"/>
              <a:gd name="connsiteX127" fmla="*/ 2556605 w 10686237"/>
              <a:gd name="connsiteY127" fmla="*/ 960734 h 982621"/>
              <a:gd name="connsiteX128" fmla="*/ 2556605 w 10686237"/>
              <a:gd name="connsiteY128" fmla="*/ 164712 h 982621"/>
              <a:gd name="connsiteX129" fmla="*/ 2517218 w 10686237"/>
              <a:gd name="connsiteY129" fmla="*/ 116183 h 982621"/>
              <a:gd name="connsiteX130" fmla="*/ 2380223 w 10686237"/>
              <a:gd name="connsiteY130" fmla="*/ 116183 h 982621"/>
              <a:gd name="connsiteX131" fmla="*/ 2380223 w 10686237"/>
              <a:gd name="connsiteY131" fmla="*/ 5058 h 982621"/>
              <a:gd name="connsiteX132" fmla="*/ 2808491 w 10686237"/>
              <a:gd name="connsiteY132" fmla="*/ 5058 h 982621"/>
              <a:gd name="connsiteX133" fmla="*/ 2808981 w 10686237"/>
              <a:gd name="connsiteY133" fmla="*/ 2492 h 982621"/>
              <a:gd name="connsiteX134" fmla="*/ 413108 w 10686237"/>
              <a:gd name="connsiteY134" fmla="*/ 0 h 982621"/>
              <a:gd name="connsiteX135" fmla="*/ 416264 w 10686237"/>
              <a:gd name="connsiteY135" fmla="*/ 8466 h 982621"/>
              <a:gd name="connsiteX136" fmla="*/ 417090 w 10686237"/>
              <a:gd name="connsiteY136" fmla="*/ 7477 h 982621"/>
              <a:gd name="connsiteX137" fmla="*/ 439796 w 10686237"/>
              <a:gd name="connsiteY137" fmla="*/ 71588 h 982621"/>
              <a:gd name="connsiteX138" fmla="*/ 455464 w 10686237"/>
              <a:gd name="connsiteY138" fmla="*/ 113616 h 982621"/>
              <a:gd name="connsiteX139" fmla="*/ 454681 w 10686237"/>
              <a:gd name="connsiteY139" fmla="*/ 113616 h 982621"/>
              <a:gd name="connsiteX140" fmla="*/ 628872 w 10686237"/>
              <a:gd name="connsiteY140" fmla="*/ 605449 h 982621"/>
              <a:gd name="connsiteX141" fmla="*/ 870553 w 10686237"/>
              <a:gd name="connsiteY141" fmla="*/ 12460 h 982621"/>
              <a:gd name="connsiteX142" fmla="*/ 1034996 w 10686237"/>
              <a:gd name="connsiteY142" fmla="*/ 12460 h 982621"/>
              <a:gd name="connsiteX143" fmla="*/ 1289134 w 10686237"/>
              <a:gd name="connsiteY143" fmla="*/ 645314 h 982621"/>
              <a:gd name="connsiteX144" fmla="*/ 1513374 w 10686237"/>
              <a:gd name="connsiteY144" fmla="*/ 2493 h 982621"/>
              <a:gd name="connsiteX145" fmla="*/ 1737614 w 10686237"/>
              <a:gd name="connsiteY145" fmla="*/ 4985 h 982621"/>
              <a:gd name="connsiteX146" fmla="*/ 1358897 w 10686237"/>
              <a:gd name="connsiteY146" fmla="*/ 959250 h 982621"/>
              <a:gd name="connsiteX147" fmla="*/ 1179506 w 10686237"/>
              <a:gd name="connsiteY147" fmla="*/ 959250 h 982621"/>
              <a:gd name="connsiteX148" fmla="*/ 912909 w 10686237"/>
              <a:gd name="connsiteY148" fmla="*/ 373735 h 982621"/>
              <a:gd name="connsiteX149" fmla="*/ 698636 w 10686237"/>
              <a:gd name="connsiteY149" fmla="*/ 966724 h 982621"/>
              <a:gd name="connsiteX150" fmla="*/ 501803 w 10686237"/>
              <a:gd name="connsiteY150" fmla="*/ 966724 h 982621"/>
              <a:gd name="connsiteX151" fmla="*/ 238120 w 10686237"/>
              <a:gd name="connsiteY151" fmla="*/ 261972 h 982621"/>
              <a:gd name="connsiteX152" fmla="*/ 155728 w 10686237"/>
              <a:gd name="connsiteY152" fmla="*/ 113616 h 982621"/>
              <a:gd name="connsiteX153" fmla="*/ 18733 w 10686237"/>
              <a:gd name="connsiteY153" fmla="*/ 113616 h 982621"/>
              <a:gd name="connsiteX154" fmla="*/ 18733 w 10686237"/>
              <a:gd name="connsiteY154" fmla="*/ 2491 h 982621"/>
              <a:gd name="connsiteX155" fmla="*/ 413108 w 10686237"/>
              <a:gd name="connsiteY155" fmla="*/ 0 h 982621"/>
              <a:gd name="connsiteX0" fmla="*/ 4129505 w 10686237"/>
              <a:gd name="connsiteY0" fmla="*/ 157330 h 982621"/>
              <a:gd name="connsiteX1" fmla="*/ 4129505 w 10686237"/>
              <a:gd name="connsiteY1" fmla="*/ 857690 h 982621"/>
              <a:gd name="connsiteX2" fmla="*/ 4454651 w 10686237"/>
              <a:gd name="connsiteY2" fmla="*/ 855202 h 982621"/>
              <a:gd name="connsiteX3" fmla="*/ 4645255 w 10686237"/>
              <a:gd name="connsiteY3" fmla="*/ 497430 h 982621"/>
              <a:gd name="connsiteX4" fmla="*/ 4449668 w 10686237"/>
              <a:gd name="connsiteY4" fmla="*/ 159825 h 982621"/>
              <a:gd name="connsiteX5" fmla="*/ 4129505 w 10686237"/>
              <a:gd name="connsiteY5" fmla="*/ 157330 h 982621"/>
              <a:gd name="connsiteX6" fmla="*/ 10001061 w 10686237"/>
              <a:gd name="connsiteY6" fmla="*/ 139528 h 982621"/>
              <a:gd name="connsiteX7" fmla="*/ 10001061 w 10686237"/>
              <a:gd name="connsiteY7" fmla="*/ 426056 h 982621"/>
              <a:gd name="connsiteX8" fmla="*/ 10230284 w 10686237"/>
              <a:gd name="connsiteY8" fmla="*/ 426056 h 982621"/>
              <a:gd name="connsiteX9" fmla="*/ 10230284 w 10686237"/>
              <a:gd name="connsiteY9" fmla="*/ 139528 h 982621"/>
              <a:gd name="connsiteX10" fmla="*/ 10001061 w 10686237"/>
              <a:gd name="connsiteY10" fmla="*/ 139528 h 982621"/>
              <a:gd name="connsiteX11" fmla="*/ 5915949 w 10686237"/>
              <a:gd name="connsiteY11" fmla="*/ 139528 h 982621"/>
              <a:gd name="connsiteX12" fmla="*/ 5915949 w 10686237"/>
              <a:gd name="connsiteY12" fmla="*/ 426056 h 982621"/>
              <a:gd name="connsiteX13" fmla="*/ 6145172 w 10686237"/>
              <a:gd name="connsiteY13" fmla="*/ 426056 h 982621"/>
              <a:gd name="connsiteX14" fmla="*/ 6145172 w 10686237"/>
              <a:gd name="connsiteY14" fmla="*/ 139528 h 982621"/>
              <a:gd name="connsiteX15" fmla="*/ 5915949 w 10686237"/>
              <a:gd name="connsiteY15" fmla="*/ 139528 h 982621"/>
              <a:gd name="connsiteX16" fmla="*/ 6608388 w 10686237"/>
              <a:gd name="connsiteY16" fmla="*/ 5058 h 982621"/>
              <a:gd name="connsiteX17" fmla="*/ 7045119 w 10686237"/>
              <a:gd name="connsiteY17" fmla="*/ 5058 h 982621"/>
              <a:gd name="connsiteX18" fmla="*/ 7041945 w 10686237"/>
              <a:gd name="connsiteY18" fmla="*/ 960734 h 982621"/>
              <a:gd name="connsiteX19" fmla="*/ 6784770 w 10686237"/>
              <a:gd name="connsiteY19" fmla="*/ 960734 h 982621"/>
              <a:gd name="connsiteX20" fmla="*/ 6784770 w 10686237"/>
              <a:gd name="connsiteY20" fmla="*/ 164712 h 982621"/>
              <a:gd name="connsiteX21" fmla="*/ 6745383 w 10686237"/>
              <a:gd name="connsiteY21" fmla="*/ 116183 h 982621"/>
              <a:gd name="connsiteX22" fmla="*/ 6608388 w 10686237"/>
              <a:gd name="connsiteY22" fmla="*/ 116183 h 982621"/>
              <a:gd name="connsiteX23" fmla="*/ 6608388 w 10686237"/>
              <a:gd name="connsiteY23" fmla="*/ 5058 h 982621"/>
              <a:gd name="connsiteX24" fmla="*/ 1819834 w 10686237"/>
              <a:gd name="connsiteY24" fmla="*/ 5058 h 982621"/>
              <a:gd name="connsiteX25" fmla="*/ 2256565 w 10686237"/>
              <a:gd name="connsiteY25" fmla="*/ 5058 h 982621"/>
              <a:gd name="connsiteX26" fmla="*/ 2253391 w 10686237"/>
              <a:gd name="connsiteY26" fmla="*/ 960734 h 982621"/>
              <a:gd name="connsiteX27" fmla="*/ 1996216 w 10686237"/>
              <a:gd name="connsiteY27" fmla="*/ 960734 h 982621"/>
              <a:gd name="connsiteX28" fmla="*/ 1996216 w 10686237"/>
              <a:gd name="connsiteY28" fmla="*/ 164712 h 982621"/>
              <a:gd name="connsiteX29" fmla="*/ 1956829 w 10686237"/>
              <a:gd name="connsiteY29" fmla="*/ 116183 h 982621"/>
              <a:gd name="connsiteX30" fmla="*/ 1819834 w 10686237"/>
              <a:gd name="connsiteY30" fmla="*/ 116183 h 982621"/>
              <a:gd name="connsiteX31" fmla="*/ 1819834 w 10686237"/>
              <a:gd name="connsiteY31" fmla="*/ 5058 h 982621"/>
              <a:gd name="connsiteX32" fmla="*/ 3705730 w 10686237"/>
              <a:gd name="connsiteY32" fmla="*/ 5057 h 982621"/>
              <a:gd name="connsiteX33" fmla="*/ 4142461 w 10686237"/>
              <a:gd name="connsiteY33" fmla="*/ 5057 h 982621"/>
              <a:gd name="connsiteX34" fmla="*/ 4142461 w 10686237"/>
              <a:gd name="connsiteY34" fmla="*/ 5059 h 982621"/>
              <a:gd name="connsiteX35" fmla="*/ 4468374 w 10686237"/>
              <a:gd name="connsiteY35" fmla="*/ 5059 h 982621"/>
              <a:gd name="connsiteX36" fmla="*/ 4898167 w 10686237"/>
              <a:gd name="connsiteY36" fmla="*/ 434852 h 982621"/>
              <a:gd name="connsiteX37" fmla="*/ 4898167 w 10686237"/>
              <a:gd name="connsiteY37" fmla="*/ 530942 h 982621"/>
              <a:gd name="connsiteX38" fmla="*/ 4468374 w 10686237"/>
              <a:gd name="connsiteY38" fmla="*/ 960735 h 982621"/>
              <a:gd name="connsiteX39" fmla="*/ 4139241 w 10686237"/>
              <a:gd name="connsiteY39" fmla="*/ 960735 h 982621"/>
              <a:gd name="connsiteX40" fmla="*/ 3882112 w 10686237"/>
              <a:gd name="connsiteY40" fmla="*/ 960734 h 982621"/>
              <a:gd name="connsiteX41" fmla="*/ 3882112 w 10686237"/>
              <a:gd name="connsiteY41" fmla="*/ 164712 h 982621"/>
              <a:gd name="connsiteX42" fmla="*/ 3842725 w 10686237"/>
              <a:gd name="connsiteY42" fmla="*/ 116183 h 982621"/>
              <a:gd name="connsiteX43" fmla="*/ 3705730 w 10686237"/>
              <a:gd name="connsiteY43" fmla="*/ 116183 h 982621"/>
              <a:gd name="connsiteX44" fmla="*/ 3705730 w 10686237"/>
              <a:gd name="connsiteY44" fmla="*/ 5057 h 982621"/>
              <a:gd name="connsiteX45" fmla="*/ 7485625 w 10686237"/>
              <a:gd name="connsiteY45" fmla="*/ 4986 h 982621"/>
              <a:gd name="connsiteX46" fmla="*/ 7485665 w 10686237"/>
              <a:gd name="connsiteY46" fmla="*/ 5058 h 982621"/>
              <a:gd name="connsiteX47" fmla="*/ 7490639 w 10686237"/>
              <a:gd name="connsiteY47" fmla="*/ 5058 h 982621"/>
              <a:gd name="connsiteX48" fmla="*/ 7491439 w 10686237"/>
              <a:gd name="connsiteY48" fmla="*/ 15425 h 982621"/>
              <a:gd name="connsiteX49" fmla="*/ 7826967 w 10686237"/>
              <a:gd name="connsiteY49" fmla="*/ 617908 h 982621"/>
              <a:gd name="connsiteX50" fmla="*/ 8118478 w 10686237"/>
              <a:gd name="connsiteY50" fmla="*/ 7477 h 982621"/>
              <a:gd name="connsiteX51" fmla="*/ 8340227 w 10686237"/>
              <a:gd name="connsiteY51" fmla="*/ 4987 h 982621"/>
              <a:gd name="connsiteX52" fmla="*/ 8315312 w 10686237"/>
              <a:gd name="connsiteY52" fmla="*/ 64783 h 982621"/>
              <a:gd name="connsiteX53" fmla="*/ 7899222 w 10686237"/>
              <a:gd name="connsiteY53" fmla="*/ 969217 h 982621"/>
              <a:gd name="connsiteX54" fmla="*/ 7744746 w 10686237"/>
              <a:gd name="connsiteY54" fmla="*/ 964234 h 982621"/>
              <a:gd name="connsiteX55" fmla="*/ 7494846 w 10686237"/>
              <a:gd name="connsiteY55" fmla="*/ 480936 h 982621"/>
              <a:gd name="connsiteX56" fmla="*/ 7260667 w 10686237"/>
              <a:gd name="connsiteY56" fmla="*/ 116183 h 982621"/>
              <a:gd name="connsiteX57" fmla="*/ 7123672 w 10686237"/>
              <a:gd name="connsiteY57" fmla="*/ 116183 h 982621"/>
              <a:gd name="connsiteX58" fmla="*/ 7123672 w 10686237"/>
              <a:gd name="connsiteY58" fmla="*/ 5058 h 982621"/>
              <a:gd name="connsiteX59" fmla="*/ 7485624 w 10686237"/>
              <a:gd name="connsiteY59" fmla="*/ 5058 h 982621"/>
              <a:gd name="connsiteX60" fmla="*/ 7485625 w 10686237"/>
              <a:gd name="connsiteY60" fmla="*/ 4986 h 982621"/>
              <a:gd name="connsiteX61" fmla="*/ 8813624 w 10686237"/>
              <a:gd name="connsiteY61" fmla="*/ 4984 h 982621"/>
              <a:gd name="connsiteX62" fmla="*/ 9421563 w 10686237"/>
              <a:gd name="connsiteY62" fmla="*/ 4984 h 982621"/>
              <a:gd name="connsiteX63" fmla="*/ 9421563 w 10686237"/>
              <a:gd name="connsiteY63" fmla="*/ 201817 h 982621"/>
              <a:gd name="connsiteX64" fmla="*/ 9296986 w 10686237"/>
              <a:gd name="connsiteY64" fmla="*/ 186867 h 982621"/>
              <a:gd name="connsiteX65" fmla="*/ 9232205 w 10686237"/>
              <a:gd name="connsiteY65" fmla="*/ 147003 h 982621"/>
              <a:gd name="connsiteX66" fmla="*/ 8828592 w 10686237"/>
              <a:gd name="connsiteY66" fmla="*/ 149377 h 982621"/>
              <a:gd name="connsiteX67" fmla="*/ 8827780 w 10686237"/>
              <a:gd name="connsiteY67" fmla="*/ 393665 h 982621"/>
              <a:gd name="connsiteX68" fmla="*/ 9233629 w 10686237"/>
              <a:gd name="connsiteY68" fmla="*/ 393665 h 982621"/>
              <a:gd name="connsiteX69" fmla="*/ 9233629 w 10686237"/>
              <a:gd name="connsiteY69" fmla="*/ 585515 h 982621"/>
              <a:gd name="connsiteX70" fmla="*/ 8827143 w 10686237"/>
              <a:gd name="connsiteY70" fmla="*/ 585515 h 982621"/>
              <a:gd name="connsiteX71" fmla="*/ 8826370 w 10686237"/>
              <a:gd name="connsiteY71" fmla="*/ 818196 h 982621"/>
              <a:gd name="connsiteX72" fmla="*/ 9232205 w 10686237"/>
              <a:gd name="connsiteY72" fmla="*/ 820583 h 982621"/>
              <a:gd name="connsiteX73" fmla="*/ 9296986 w 10686237"/>
              <a:gd name="connsiteY73" fmla="*/ 780719 h 982621"/>
              <a:gd name="connsiteX74" fmla="*/ 9367683 w 10686237"/>
              <a:gd name="connsiteY74" fmla="*/ 726528 h 982621"/>
              <a:gd name="connsiteX75" fmla="*/ 9421563 w 10686237"/>
              <a:gd name="connsiteY75" fmla="*/ 765769 h 982621"/>
              <a:gd name="connsiteX76" fmla="*/ 9421563 w 10686237"/>
              <a:gd name="connsiteY76" fmla="*/ 962602 h 982621"/>
              <a:gd name="connsiteX77" fmla="*/ 8815196 w 10686237"/>
              <a:gd name="connsiteY77" fmla="*/ 962602 h 982621"/>
              <a:gd name="connsiteX78" fmla="*/ 8568722 w 10686237"/>
              <a:gd name="connsiteY78" fmla="*/ 960733 h 982621"/>
              <a:gd name="connsiteX79" fmla="*/ 8568722 w 10686237"/>
              <a:gd name="connsiteY79" fmla="*/ 164711 h 982621"/>
              <a:gd name="connsiteX80" fmla="*/ 8529335 w 10686237"/>
              <a:gd name="connsiteY80" fmla="*/ 116182 h 982621"/>
              <a:gd name="connsiteX81" fmla="*/ 8392340 w 10686237"/>
              <a:gd name="connsiteY81" fmla="*/ 116182 h 982621"/>
              <a:gd name="connsiteX82" fmla="*/ 8392340 w 10686237"/>
              <a:gd name="connsiteY82" fmla="*/ 5057 h 982621"/>
              <a:gd name="connsiteX83" fmla="*/ 8813621 w 10686237"/>
              <a:gd name="connsiteY83" fmla="*/ 5057 h 982621"/>
              <a:gd name="connsiteX84" fmla="*/ 8813624 w 10686237"/>
              <a:gd name="connsiteY84" fmla="*/ 4984 h 982621"/>
              <a:gd name="connsiteX85" fmla="*/ 9976145 w 10686237"/>
              <a:gd name="connsiteY85" fmla="*/ 2492 h 982621"/>
              <a:gd name="connsiteX86" fmla="*/ 10327454 w 10686237"/>
              <a:gd name="connsiteY86" fmla="*/ 2492 h 982621"/>
              <a:gd name="connsiteX87" fmla="*/ 10327454 w 10686237"/>
              <a:gd name="connsiteY87" fmla="*/ 528210 h 982621"/>
              <a:gd name="connsiteX88" fmla="*/ 10686237 w 10686237"/>
              <a:gd name="connsiteY88" fmla="*/ 959248 h 982621"/>
              <a:gd name="connsiteX89" fmla="*/ 10397217 w 10686237"/>
              <a:gd name="connsiteY89" fmla="*/ 971706 h 982621"/>
              <a:gd name="connsiteX90" fmla="*/ 10083281 w 10686237"/>
              <a:gd name="connsiteY90" fmla="*/ 635346 h 982621"/>
              <a:gd name="connsiteX91" fmla="*/ 9984752 w 10686237"/>
              <a:gd name="connsiteY91" fmla="*/ 564002 h 982621"/>
              <a:gd name="connsiteX92" fmla="*/ 9983434 w 10686237"/>
              <a:gd name="connsiteY92" fmla="*/ 960734 h 982621"/>
              <a:gd name="connsiteX93" fmla="*/ 9726259 w 10686237"/>
              <a:gd name="connsiteY93" fmla="*/ 960734 h 982621"/>
              <a:gd name="connsiteX94" fmla="*/ 9726259 w 10686237"/>
              <a:gd name="connsiteY94" fmla="*/ 164712 h 982621"/>
              <a:gd name="connsiteX95" fmla="*/ 9686872 w 10686237"/>
              <a:gd name="connsiteY95" fmla="*/ 116183 h 982621"/>
              <a:gd name="connsiteX96" fmla="*/ 9549877 w 10686237"/>
              <a:gd name="connsiteY96" fmla="*/ 116183 h 982621"/>
              <a:gd name="connsiteX97" fmla="*/ 9549877 w 10686237"/>
              <a:gd name="connsiteY97" fmla="*/ 5058 h 982621"/>
              <a:gd name="connsiteX98" fmla="*/ 9976179 w 10686237"/>
              <a:gd name="connsiteY98" fmla="*/ 5058 h 982621"/>
              <a:gd name="connsiteX99" fmla="*/ 9976145 w 10686237"/>
              <a:gd name="connsiteY99" fmla="*/ 2492 h 982621"/>
              <a:gd name="connsiteX100" fmla="*/ 5891033 w 10686237"/>
              <a:gd name="connsiteY100" fmla="*/ 2492 h 982621"/>
              <a:gd name="connsiteX101" fmla="*/ 6242342 w 10686237"/>
              <a:gd name="connsiteY101" fmla="*/ 2492 h 982621"/>
              <a:gd name="connsiteX102" fmla="*/ 6242342 w 10686237"/>
              <a:gd name="connsiteY102" fmla="*/ 528210 h 982621"/>
              <a:gd name="connsiteX103" fmla="*/ 6601125 w 10686237"/>
              <a:gd name="connsiteY103" fmla="*/ 959248 h 982621"/>
              <a:gd name="connsiteX104" fmla="*/ 6312105 w 10686237"/>
              <a:gd name="connsiteY104" fmla="*/ 971706 h 982621"/>
              <a:gd name="connsiteX105" fmla="*/ 5998169 w 10686237"/>
              <a:gd name="connsiteY105" fmla="*/ 635346 h 982621"/>
              <a:gd name="connsiteX106" fmla="*/ 5899640 w 10686237"/>
              <a:gd name="connsiteY106" fmla="*/ 564002 h 982621"/>
              <a:gd name="connsiteX107" fmla="*/ 5898322 w 10686237"/>
              <a:gd name="connsiteY107" fmla="*/ 960734 h 982621"/>
              <a:gd name="connsiteX108" fmla="*/ 5641147 w 10686237"/>
              <a:gd name="connsiteY108" fmla="*/ 960734 h 982621"/>
              <a:gd name="connsiteX109" fmla="*/ 5641147 w 10686237"/>
              <a:gd name="connsiteY109" fmla="*/ 164712 h 982621"/>
              <a:gd name="connsiteX110" fmla="*/ 5601760 w 10686237"/>
              <a:gd name="connsiteY110" fmla="*/ 116183 h 982621"/>
              <a:gd name="connsiteX111" fmla="*/ 5464765 w 10686237"/>
              <a:gd name="connsiteY111" fmla="*/ 116183 h 982621"/>
              <a:gd name="connsiteX112" fmla="*/ 5464765 w 10686237"/>
              <a:gd name="connsiteY112" fmla="*/ 5058 h 982621"/>
              <a:gd name="connsiteX113" fmla="*/ 5891067 w 10686237"/>
              <a:gd name="connsiteY113" fmla="*/ 5058 h 982621"/>
              <a:gd name="connsiteX114" fmla="*/ 5891033 w 10686237"/>
              <a:gd name="connsiteY114" fmla="*/ 2492 h 982621"/>
              <a:gd name="connsiteX115" fmla="*/ 2808981 w 10686237"/>
              <a:gd name="connsiteY115" fmla="*/ 2492 h 982621"/>
              <a:gd name="connsiteX116" fmla="*/ 2811212 w 10686237"/>
              <a:gd name="connsiteY116" fmla="*/ 5058 h 982621"/>
              <a:gd name="connsiteX117" fmla="*/ 2816954 w 10686237"/>
              <a:gd name="connsiteY117" fmla="*/ 5058 h 982621"/>
              <a:gd name="connsiteX118" fmla="*/ 2816954 w 10686237"/>
              <a:gd name="connsiteY118" fmla="*/ 11663 h 982621"/>
              <a:gd name="connsiteX119" fmla="*/ 3340829 w 10686237"/>
              <a:gd name="connsiteY119" fmla="*/ 614232 h 982621"/>
              <a:gd name="connsiteX120" fmla="*/ 3340829 w 10686237"/>
              <a:gd name="connsiteY120" fmla="*/ 5059 h 982621"/>
              <a:gd name="connsiteX121" fmla="*/ 3583716 w 10686237"/>
              <a:gd name="connsiteY121" fmla="*/ 5059 h 982621"/>
              <a:gd name="connsiteX122" fmla="*/ 3583716 w 10686237"/>
              <a:gd name="connsiteY122" fmla="*/ 960734 h 982621"/>
              <a:gd name="connsiteX123" fmla="*/ 3340829 w 10686237"/>
              <a:gd name="connsiteY123" fmla="*/ 960734 h 982621"/>
              <a:gd name="connsiteX124" fmla="*/ 2813780 w 10686237"/>
              <a:gd name="connsiteY124" fmla="*/ 341844 h 982621"/>
              <a:gd name="connsiteX125" fmla="*/ 2813780 w 10686237"/>
              <a:gd name="connsiteY125" fmla="*/ 960734 h 982621"/>
              <a:gd name="connsiteX126" fmla="*/ 2556605 w 10686237"/>
              <a:gd name="connsiteY126" fmla="*/ 960734 h 982621"/>
              <a:gd name="connsiteX127" fmla="*/ 2556605 w 10686237"/>
              <a:gd name="connsiteY127" fmla="*/ 164712 h 982621"/>
              <a:gd name="connsiteX128" fmla="*/ 2517218 w 10686237"/>
              <a:gd name="connsiteY128" fmla="*/ 116183 h 982621"/>
              <a:gd name="connsiteX129" fmla="*/ 2380223 w 10686237"/>
              <a:gd name="connsiteY129" fmla="*/ 116183 h 982621"/>
              <a:gd name="connsiteX130" fmla="*/ 2380223 w 10686237"/>
              <a:gd name="connsiteY130" fmla="*/ 5058 h 982621"/>
              <a:gd name="connsiteX131" fmla="*/ 2808491 w 10686237"/>
              <a:gd name="connsiteY131" fmla="*/ 5058 h 982621"/>
              <a:gd name="connsiteX132" fmla="*/ 2808981 w 10686237"/>
              <a:gd name="connsiteY132" fmla="*/ 2492 h 982621"/>
              <a:gd name="connsiteX133" fmla="*/ 413108 w 10686237"/>
              <a:gd name="connsiteY133" fmla="*/ 0 h 982621"/>
              <a:gd name="connsiteX134" fmla="*/ 416264 w 10686237"/>
              <a:gd name="connsiteY134" fmla="*/ 8466 h 982621"/>
              <a:gd name="connsiteX135" fmla="*/ 417090 w 10686237"/>
              <a:gd name="connsiteY135" fmla="*/ 7477 h 982621"/>
              <a:gd name="connsiteX136" fmla="*/ 439796 w 10686237"/>
              <a:gd name="connsiteY136" fmla="*/ 71588 h 982621"/>
              <a:gd name="connsiteX137" fmla="*/ 455464 w 10686237"/>
              <a:gd name="connsiteY137" fmla="*/ 113616 h 982621"/>
              <a:gd name="connsiteX138" fmla="*/ 454681 w 10686237"/>
              <a:gd name="connsiteY138" fmla="*/ 113616 h 982621"/>
              <a:gd name="connsiteX139" fmla="*/ 628872 w 10686237"/>
              <a:gd name="connsiteY139" fmla="*/ 605449 h 982621"/>
              <a:gd name="connsiteX140" fmla="*/ 870553 w 10686237"/>
              <a:gd name="connsiteY140" fmla="*/ 12460 h 982621"/>
              <a:gd name="connsiteX141" fmla="*/ 1034996 w 10686237"/>
              <a:gd name="connsiteY141" fmla="*/ 12460 h 982621"/>
              <a:gd name="connsiteX142" fmla="*/ 1289134 w 10686237"/>
              <a:gd name="connsiteY142" fmla="*/ 645314 h 982621"/>
              <a:gd name="connsiteX143" fmla="*/ 1513374 w 10686237"/>
              <a:gd name="connsiteY143" fmla="*/ 2493 h 982621"/>
              <a:gd name="connsiteX144" fmla="*/ 1737614 w 10686237"/>
              <a:gd name="connsiteY144" fmla="*/ 4985 h 982621"/>
              <a:gd name="connsiteX145" fmla="*/ 1358897 w 10686237"/>
              <a:gd name="connsiteY145" fmla="*/ 959250 h 982621"/>
              <a:gd name="connsiteX146" fmla="*/ 1179506 w 10686237"/>
              <a:gd name="connsiteY146" fmla="*/ 959250 h 982621"/>
              <a:gd name="connsiteX147" fmla="*/ 912909 w 10686237"/>
              <a:gd name="connsiteY147" fmla="*/ 373735 h 982621"/>
              <a:gd name="connsiteX148" fmla="*/ 698636 w 10686237"/>
              <a:gd name="connsiteY148" fmla="*/ 966724 h 982621"/>
              <a:gd name="connsiteX149" fmla="*/ 501803 w 10686237"/>
              <a:gd name="connsiteY149" fmla="*/ 966724 h 982621"/>
              <a:gd name="connsiteX150" fmla="*/ 238120 w 10686237"/>
              <a:gd name="connsiteY150" fmla="*/ 261972 h 982621"/>
              <a:gd name="connsiteX151" fmla="*/ 155728 w 10686237"/>
              <a:gd name="connsiteY151" fmla="*/ 113616 h 982621"/>
              <a:gd name="connsiteX152" fmla="*/ 18733 w 10686237"/>
              <a:gd name="connsiteY152" fmla="*/ 113616 h 982621"/>
              <a:gd name="connsiteX153" fmla="*/ 18733 w 10686237"/>
              <a:gd name="connsiteY153" fmla="*/ 2491 h 982621"/>
              <a:gd name="connsiteX154" fmla="*/ 413108 w 10686237"/>
              <a:gd name="connsiteY154" fmla="*/ 0 h 982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10686237" h="982621">
                <a:moveTo>
                  <a:pt x="4129505" y="157330"/>
                </a:moveTo>
                <a:lnTo>
                  <a:pt x="4129505" y="857690"/>
                </a:lnTo>
                <a:cubicBezTo>
                  <a:pt x="4216294" y="857690"/>
                  <a:pt x="4363710" y="862926"/>
                  <a:pt x="4454651" y="855202"/>
                </a:cubicBezTo>
                <a:cubicBezTo>
                  <a:pt x="4625322" y="752806"/>
                  <a:pt x="4646086" y="613326"/>
                  <a:pt x="4645255" y="497430"/>
                </a:cubicBezTo>
                <a:cubicBezTo>
                  <a:pt x="4644424" y="381534"/>
                  <a:pt x="4608414" y="242052"/>
                  <a:pt x="4449668" y="159825"/>
                </a:cubicBezTo>
                <a:lnTo>
                  <a:pt x="4129505" y="157330"/>
                </a:lnTo>
                <a:close/>
                <a:moveTo>
                  <a:pt x="10001061" y="139528"/>
                </a:moveTo>
                <a:lnTo>
                  <a:pt x="10001061" y="426056"/>
                </a:lnTo>
                <a:lnTo>
                  <a:pt x="10230284" y="426056"/>
                </a:lnTo>
                <a:cubicBezTo>
                  <a:pt x="10392235" y="412768"/>
                  <a:pt x="10397218" y="140358"/>
                  <a:pt x="10230284" y="139528"/>
                </a:cubicBezTo>
                <a:lnTo>
                  <a:pt x="10001061" y="139528"/>
                </a:lnTo>
                <a:close/>
                <a:moveTo>
                  <a:pt x="5915949" y="139528"/>
                </a:moveTo>
                <a:lnTo>
                  <a:pt x="5915949" y="426056"/>
                </a:lnTo>
                <a:lnTo>
                  <a:pt x="6145172" y="426056"/>
                </a:lnTo>
                <a:cubicBezTo>
                  <a:pt x="6307123" y="412768"/>
                  <a:pt x="6312106" y="140358"/>
                  <a:pt x="6145172" y="139528"/>
                </a:cubicBezTo>
                <a:lnTo>
                  <a:pt x="5915949" y="139528"/>
                </a:lnTo>
                <a:close/>
                <a:moveTo>
                  <a:pt x="6608388" y="5058"/>
                </a:moveTo>
                <a:lnTo>
                  <a:pt x="7045119" y="5058"/>
                </a:lnTo>
                <a:lnTo>
                  <a:pt x="7041945" y="960734"/>
                </a:lnTo>
                <a:cubicBezTo>
                  <a:pt x="6959963" y="960821"/>
                  <a:pt x="6876693" y="967056"/>
                  <a:pt x="6784770" y="960734"/>
                </a:cubicBezTo>
                <a:lnTo>
                  <a:pt x="6784770" y="164712"/>
                </a:lnTo>
                <a:lnTo>
                  <a:pt x="6745383" y="116183"/>
                </a:lnTo>
                <a:lnTo>
                  <a:pt x="6608388" y="116183"/>
                </a:lnTo>
                <a:cubicBezTo>
                  <a:pt x="6585964" y="76649"/>
                  <a:pt x="6580981" y="37117"/>
                  <a:pt x="6608388" y="5058"/>
                </a:cubicBezTo>
                <a:close/>
                <a:moveTo>
                  <a:pt x="1819834" y="5058"/>
                </a:moveTo>
                <a:lnTo>
                  <a:pt x="2256565" y="5058"/>
                </a:lnTo>
                <a:lnTo>
                  <a:pt x="2253391" y="960734"/>
                </a:lnTo>
                <a:cubicBezTo>
                  <a:pt x="2172649" y="978175"/>
                  <a:pt x="2081941" y="985650"/>
                  <a:pt x="1996216" y="960734"/>
                </a:cubicBezTo>
                <a:lnTo>
                  <a:pt x="1996216" y="164712"/>
                </a:lnTo>
                <a:lnTo>
                  <a:pt x="1956829" y="116183"/>
                </a:lnTo>
                <a:lnTo>
                  <a:pt x="1819834" y="116183"/>
                </a:lnTo>
                <a:cubicBezTo>
                  <a:pt x="1797410" y="76649"/>
                  <a:pt x="1792427" y="37117"/>
                  <a:pt x="1819834" y="5058"/>
                </a:cubicBezTo>
                <a:close/>
                <a:moveTo>
                  <a:pt x="3705730" y="5057"/>
                </a:moveTo>
                <a:lnTo>
                  <a:pt x="4142461" y="5057"/>
                </a:lnTo>
                <a:lnTo>
                  <a:pt x="4142461" y="5059"/>
                </a:lnTo>
                <a:lnTo>
                  <a:pt x="4468374" y="5059"/>
                </a:lnTo>
                <a:cubicBezTo>
                  <a:pt x="4705742" y="5059"/>
                  <a:pt x="4898167" y="197484"/>
                  <a:pt x="4898167" y="434852"/>
                </a:cubicBezTo>
                <a:lnTo>
                  <a:pt x="4898167" y="530942"/>
                </a:lnTo>
                <a:cubicBezTo>
                  <a:pt x="4898167" y="768310"/>
                  <a:pt x="4705742" y="960735"/>
                  <a:pt x="4468374" y="960735"/>
                </a:cubicBezTo>
                <a:lnTo>
                  <a:pt x="4139241" y="960735"/>
                </a:lnTo>
                <a:cubicBezTo>
                  <a:pt x="4048556" y="963226"/>
                  <a:pt x="3982769" y="963226"/>
                  <a:pt x="3882112" y="960734"/>
                </a:cubicBezTo>
                <a:lnTo>
                  <a:pt x="3882112" y="164712"/>
                </a:lnTo>
                <a:lnTo>
                  <a:pt x="3842725" y="116183"/>
                </a:lnTo>
                <a:lnTo>
                  <a:pt x="3705730" y="116183"/>
                </a:lnTo>
                <a:cubicBezTo>
                  <a:pt x="3683306" y="76649"/>
                  <a:pt x="3678323" y="37117"/>
                  <a:pt x="3705730" y="5057"/>
                </a:cubicBezTo>
                <a:close/>
                <a:moveTo>
                  <a:pt x="7485625" y="4986"/>
                </a:moveTo>
                <a:cubicBezTo>
                  <a:pt x="7485638" y="5010"/>
                  <a:pt x="7485652" y="5034"/>
                  <a:pt x="7485665" y="5058"/>
                </a:cubicBezTo>
                <a:lnTo>
                  <a:pt x="7490639" y="5058"/>
                </a:lnTo>
                <a:cubicBezTo>
                  <a:pt x="7490906" y="8514"/>
                  <a:pt x="7491172" y="11969"/>
                  <a:pt x="7491439" y="15425"/>
                </a:cubicBezTo>
                <a:lnTo>
                  <a:pt x="7826967" y="617908"/>
                </a:lnTo>
                <a:lnTo>
                  <a:pt x="8118478" y="7477"/>
                </a:lnTo>
                <a:lnTo>
                  <a:pt x="8340227" y="4987"/>
                </a:lnTo>
                <a:lnTo>
                  <a:pt x="8315312" y="64783"/>
                </a:lnTo>
                <a:lnTo>
                  <a:pt x="7899222" y="969217"/>
                </a:lnTo>
                <a:cubicBezTo>
                  <a:pt x="7844011" y="966378"/>
                  <a:pt x="7802448" y="972167"/>
                  <a:pt x="7744746" y="964234"/>
                </a:cubicBezTo>
                <a:lnTo>
                  <a:pt x="7494846" y="480936"/>
                </a:lnTo>
                <a:lnTo>
                  <a:pt x="7260667" y="116183"/>
                </a:lnTo>
                <a:lnTo>
                  <a:pt x="7123672" y="116183"/>
                </a:lnTo>
                <a:cubicBezTo>
                  <a:pt x="7101248" y="76649"/>
                  <a:pt x="7096265" y="37117"/>
                  <a:pt x="7123672" y="5058"/>
                </a:cubicBezTo>
                <a:lnTo>
                  <a:pt x="7485624" y="5058"/>
                </a:lnTo>
                <a:cubicBezTo>
                  <a:pt x="7485624" y="5034"/>
                  <a:pt x="7485625" y="5010"/>
                  <a:pt x="7485625" y="4986"/>
                </a:cubicBezTo>
                <a:close/>
                <a:moveTo>
                  <a:pt x="8813624" y="4984"/>
                </a:moveTo>
                <a:lnTo>
                  <a:pt x="9421563" y="4984"/>
                </a:lnTo>
                <a:lnTo>
                  <a:pt x="9421563" y="201817"/>
                </a:lnTo>
                <a:cubicBezTo>
                  <a:pt x="9412428" y="266597"/>
                  <a:pt x="9328545" y="246664"/>
                  <a:pt x="9296986" y="186867"/>
                </a:cubicBezTo>
                <a:lnTo>
                  <a:pt x="9232205" y="147003"/>
                </a:lnTo>
                <a:lnTo>
                  <a:pt x="8828592" y="149377"/>
                </a:lnTo>
                <a:cubicBezTo>
                  <a:pt x="8828321" y="230806"/>
                  <a:pt x="8828051" y="312236"/>
                  <a:pt x="8827780" y="393665"/>
                </a:cubicBezTo>
                <a:lnTo>
                  <a:pt x="9233629" y="393665"/>
                </a:lnTo>
                <a:cubicBezTo>
                  <a:pt x="9288444" y="457616"/>
                  <a:pt x="9273494" y="543989"/>
                  <a:pt x="9233629" y="585515"/>
                </a:cubicBezTo>
                <a:lnTo>
                  <a:pt x="8827143" y="585515"/>
                </a:lnTo>
                <a:cubicBezTo>
                  <a:pt x="8826885" y="663075"/>
                  <a:pt x="8826628" y="740636"/>
                  <a:pt x="8826370" y="818196"/>
                </a:cubicBezTo>
                <a:lnTo>
                  <a:pt x="9232205" y="820583"/>
                </a:lnTo>
                <a:lnTo>
                  <a:pt x="9296986" y="780719"/>
                </a:lnTo>
                <a:cubicBezTo>
                  <a:pt x="9312766" y="750821"/>
                  <a:pt x="9341626" y="730888"/>
                  <a:pt x="9367683" y="726528"/>
                </a:cubicBezTo>
                <a:cubicBezTo>
                  <a:pt x="9393741" y="722167"/>
                  <a:pt x="9416996" y="733379"/>
                  <a:pt x="9421563" y="765769"/>
                </a:cubicBezTo>
                <a:lnTo>
                  <a:pt x="9421563" y="962602"/>
                </a:lnTo>
                <a:lnTo>
                  <a:pt x="8815196" y="962602"/>
                </a:lnTo>
                <a:cubicBezTo>
                  <a:pt x="8736006" y="968848"/>
                  <a:pt x="8654424" y="969687"/>
                  <a:pt x="8568722" y="960733"/>
                </a:cubicBezTo>
                <a:lnTo>
                  <a:pt x="8568722" y="164711"/>
                </a:lnTo>
                <a:lnTo>
                  <a:pt x="8529335" y="116182"/>
                </a:lnTo>
                <a:lnTo>
                  <a:pt x="8392340" y="116182"/>
                </a:lnTo>
                <a:cubicBezTo>
                  <a:pt x="8369916" y="76648"/>
                  <a:pt x="8364933" y="37116"/>
                  <a:pt x="8392340" y="5057"/>
                </a:cubicBezTo>
                <a:lnTo>
                  <a:pt x="8813621" y="5057"/>
                </a:lnTo>
                <a:cubicBezTo>
                  <a:pt x="8813622" y="5033"/>
                  <a:pt x="8813623" y="5008"/>
                  <a:pt x="8813624" y="4984"/>
                </a:cubicBezTo>
                <a:close/>
                <a:moveTo>
                  <a:pt x="9976145" y="2492"/>
                </a:moveTo>
                <a:lnTo>
                  <a:pt x="10327454" y="2492"/>
                </a:lnTo>
                <a:cubicBezTo>
                  <a:pt x="10751018" y="90526"/>
                  <a:pt x="10703679" y="477548"/>
                  <a:pt x="10327454" y="528210"/>
                </a:cubicBezTo>
                <a:lnTo>
                  <a:pt x="10686237" y="959248"/>
                </a:lnTo>
                <a:cubicBezTo>
                  <a:pt x="10594880" y="980842"/>
                  <a:pt x="10496049" y="980011"/>
                  <a:pt x="10397217" y="971706"/>
                </a:cubicBezTo>
                <a:lnTo>
                  <a:pt x="10083281" y="635346"/>
                </a:lnTo>
                <a:lnTo>
                  <a:pt x="9984752" y="564002"/>
                </a:lnTo>
                <a:cubicBezTo>
                  <a:pt x="9984313" y="696246"/>
                  <a:pt x="9983873" y="828490"/>
                  <a:pt x="9983434" y="960734"/>
                </a:cubicBezTo>
                <a:cubicBezTo>
                  <a:pt x="9902692" y="978175"/>
                  <a:pt x="9811984" y="985650"/>
                  <a:pt x="9726259" y="960734"/>
                </a:cubicBezTo>
                <a:lnTo>
                  <a:pt x="9726259" y="164712"/>
                </a:lnTo>
                <a:lnTo>
                  <a:pt x="9686872" y="116183"/>
                </a:lnTo>
                <a:lnTo>
                  <a:pt x="9549877" y="116183"/>
                </a:lnTo>
                <a:cubicBezTo>
                  <a:pt x="9527453" y="76649"/>
                  <a:pt x="9522470" y="37117"/>
                  <a:pt x="9549877" y="5058"/>
                </a:cubicBezTo>
                <a:lnTo>
                  <a:pt x="9976179" y="5058"/>
                </a:lnTo>
                <a:cubicBezTo>
                  <a:pt x="9976168" y="4203"/>
                  <a:pt x="9976157" y="3347"/>
                  <a:pt x="9976145" y="2492"/>
                </a:cubicBezTo>
                <a:close/>
                <a:moveTo>
                  <a:pt x="5891033" y="2492"/>
                </a:moveTo>
                <a:lnTo>
                  <a:pt x="6242342" y="2492"/>
                </a:lnTo>
                <a:cubicBezTo>
                  <a:pt x="6665906" y="90526"/>
                  <a:pt x="6618567" y="477548"/>
                  <a:pt x="6242342" y="528210"/>
                </a:cubicBezTo>
                <a:lnTo>
                  <a:pt x="6601125" y="959248"/>
                </a:lnTo>
                <a:cubicBezTo>
                  <a:pt x="6507288" y="968446"/>
                  <a:pt x="6410937" y="980011"/>
                  <a:pt x="6312105" y="971706"/>
                </a:cubicBezTo>
                <a:lnTo>
                  <a:pt x="5998169" y="635346"/>
                </a:lnTo>
                <a:lnTo>
                  <a:pt x="5899640" y="564002"/>
                </a:lnTo>
                <a:cubicBezTo>
                  <a:pt x="5899201" y="696246"/>
                  <a:pt x="5898761" y="828490"/>
                  <a:pt x="5898322" y="960734"/>
                </a:cubicBezTo>
                <a:cubicBezTo>
                  <a:pt x="5816340" y="964539"/>
                  <a:pt x="5729352" y="967056"/>
                  <a:pt x="5641147" y="960734"/>
                </a:cubicBezTo>
                <a:lnTo>
                  <a:pt x="5641147" y="164712"/>
                </a:lnTo>
                <a:lnTo>
                  <a:pt x="5601760" y="116183"/>
                </a:lnTo>
                <a:lnTo>
                  <a:pt x="5464765" y="116183"/>
                </a:lnTo>
                <a:cubicBezTo>
                  <a:pt x="5442341" y="76649"/>
                  <a:pt x="5437358" y="37117"/>
                  <a:pt x="5464765" y="5058"/>
                </a:cubicBezTo>
                <a:lnTo>
                  <a:pt x="5891067" y="5058"/>
                </a:lnTo>
                <a:cubicBezTo>
                  <a:pt x="5891056" y="4203"/>
                  <a:pt x="5891045" y="3347"/>
                  <a:pt x="5891033" y="2492"/>
                </a:cubicBezTo>
                <a:close/>
                <a:moveTo>
                  <a:pt x="2808981" y="2492"/>
                </a:moveTo>
                <a:lnTo>
                  <a:pt x="2811212" y="5058"/>
                </a:lnTo>
                <a:lnTo>
                  <a:pt x="2816954" y="5058"/>
                </a:lnTo>
                <a:lnTo>
                  <a:pt x="2816954" y="11663"/>
                </a:lnTo>
                <a:lnTo>
                  <a:pt x="3340829" y="614232"/>
                </a:lnTo>
                <a:lnTo>
                  <a:pt x="3340829" y="5059"/>
                </a:lnTo>
                <a:lnTo>
                  <a:pt x="3583716" y="5059"/>
                </a:lnTo>
                <a:lnTo>
                  <a:pt x="3583716" y="960734"/>
                </a:lnTo>
                <a:cubicBezTo>
                  <a:pt x="3504006" y="962109"/>
                  <a:pt x="3428002" y="964575"/>
                  <a:pt x="3340829" y="960734"/>
                </a:cubicBezTo>
                <a:lnTo>
                  <a:pt x="2813780" y="341844"/>
                </a:lnTo>
                <a:lnTo>
                  <a:pt x="2813780" y="960734"/>
                </a:lnTo>
                <a:cubicBezTo>
                  <a:pt x="2739236" y="955861"/>
                  <a:pt x="2644809" y="965816"/>
                  <a:pt x="2556605" y="960734"/>
                </a:cubicBezTo>
                <a:lnTo>
                  <a:pt x="2556605" y="164712"/>
                </a:lnTo>
                <a:lnTo>
                  <a:pt x="2517218" y="116183"/>
                </a:lnTo>
                <a:lnTo>
                  <a:pt x="2380223" y="116183"/>
                </a:lnTo>
                <a:cubicBezTo>
                  <a:pt x="2357799" y="76649"/>
                  <a:pt x="2352816" y="37117"/>
                  <a:pt x="2380223" y="5058"/>
                </a:cubicBezTo>
                <a:lnTo>
                  <a:pt x="2808491" y="5058"/>
                </a:lnTo>
                <a:lnTo>
                  <a:pt x="2808981" y="2492"/>
                </a:lnTo>
                <a:close/>
                <a:moveTo>
                  <a:pt x="413108" y="0"/>
                </a:moveTo>
                <a:lnTo>
                  <a:pt x="416264" y="8466"/>
                </a:lnTo>
                <a:lnTo>
                  <a:pt x="417090" y="7477"/>
                </a:lnTo>
                <a:lnTo>
                  <a:pt x="439796" y="71588"/>
                </a:lnTo>
                <a:lnTo>
                  <a:pt x="455464" y="113616"/>
                </a:lnTo>
                <a:lnTo>
                  <a:pt x="454681" y="113616"/>
                </a:lnTo>
                <a:lnTo>
                  <a:pt x="628872" y="605449"/>
                </a:lnTo>
                <a:lnTo>
                  <a:pt x="870553" y="12460"/>
                </a:lnTo>
                <a:lnTo>
                  <a:pt x="1034996" y="12460"/>
                </a:lnTo>
                <a:lnTo>
                  <a:pt x="1289134" y="645314"/>
                </a:lnTo>
                <a:lnTo>
                  <a:pt x="1513374" y="2493"/>
                </a:lnTo>
                <a:lnTo>
                  <a:pt x="1737614" y="4985"/>
                </a:lnTo>
                <a:lnTo>
                  <a:pt x="1358897" y="959250"/>
                </a:lnTo>
                <a:cubicBezTo>
                  <a:pt x="1306574" y="984166"/>
                  <a:pt x="1239303" y="986657"/>
                  <a:pt x="1179506" y="959250"/>
                </a:cubicBezTo>
                <a:lnTo>
                  <a:pt x="912909" y="373735"/>
                </a:lnTo>
                <a:lnTo>
                  <a:pt x="698636" y="966724"/>
                </a:lnTo>
                <a:cubicBezTo>
                  <a:pt x="635517" y="989148"/>
                  <a:pt x="567414" y="986657"/>
                  <a:pt x="501803" y="966724"/>
                </a:cubicBezTo>
                <a:lnTo>
                  <a:pt x="238120" y="261972"/>
                </a:lnTo>
                <a:lnTo>
                  <a:pt x="155728" y="113616"/>
                </a:lnTo>
                <a:lnTo>
                  <a:pt x="18733" y="113616"/>
                </a:lnTo>
                <a:cubicBezTo>
                  <a:pt x="-3691" y="74082"/>
                  <a:pt x="-8674" y="34550"/>
                  <a:pt x="18733" y="2491"/>
                </a:cubicBezTo>
                <a:lnTo>
                  <a:pt x="413108" y="0"/>
                </a:lnTo>
                <a:close/>
              </a:path>
            </a:pathLst>
          </a:custGeom>
          <a:solidFill>
            <a:srgbClr val="000000">
              <a:lumMod val="50000"/>
              <a:lumOff val="50000"/>
            </a:srgbClr>
          </a:solidFill>
          <a:ln w="10795" cap="flat" cmpd="sng" algn="ctr">
            <a:noFill/>
            <a:prstDash val="solid"/>
          </a:ln>
          <a:effectLst/>
        </p:spPr>
        <p:txBody>
          <a:bodyPr rtlCol="0" anchor="ctr"/>
          <a:lstStyle/>
          <a:p>
            <a:pPr algn="ctr" defTabSz="914225" latinLnBrk="0">
              <a:defRPr/>
            </a:pPr>
            <a:endParaRPr lang="en-US" kern="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7" name="Rectangle 76"/>
          <p:cNvSpPr/>
          <p:nvPr/>
        </p:nvSpPr>
        <p:spPr bwMode="auto">
          <a:xfrm>
            <a:off x="265459" y="5681889"/>
            <a:ext cx="5763604" cy="429769"/>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1765"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Dev IT &amp; </a:t>
            </a:r>
            <a:r>
              <a:rPr lang="ko-KR" altLang="en-US" sz="1765"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생산성</a:t>
            </a:r>
            <a:endParaRPr lang="en-US" sz="1765"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8" name="Rectangle 77"/>
          <p:cNvSpPr/>
          <p:nvPr/>
        </p:nvSpPr>
        <p:spPr bwMode="auto">
          <a:xfrm>
            <a:off x="6159158" y="5681889"/>
            <a:ext cx="5763604" cy="429769"/>
          </a:xfrm>
          <a:prstGeom prst="rect">
            <a:avLst/>
          </a:prstGeom>
          <a:solidFill>
            <a:schemeClr val="accent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1765"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System Integrators</a:t>
            </a:r>
          </a:p>
        </p:txBody>
      </p:sp>
      <p:sp>
        <p:nvSpPr>
          <p:cNvPr id="151" name="Rectangle 150"/>
          <p:cNvSpPr/>
          <p:nvPr/>
        </p:nvSpPr>
        <p:spPr bwMode="auto">
          <a:xfrm>
            <a:off x="265459" y="6191063"/>
            <a:ext cx="5763604" cy="429769"/>
          </a:xfrm>
          <a:prstGeom prst="rect">
            <a:avLst/>
          </a:prstGeom>
          <a:solidFill>
            <a:schemeClr val="accent3"/>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en-US" sz="1765"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Azure Certified</a:t>
            </a:r>
          </a:p>
        </p:txBody>
      </p:sp>
      <p:sp>
        <p:nvSpPr>
          <p:cNvPr id="152" name="Rectangle 151"/>
          <p:cNvSpPr/>
          <p:nvPr/>
        </p:nvSpPr>
        <p:spPr bwMode="auto">
          <a:xfrm>
            <a:off x="6159158" y="6191063"/>
            <a:ext cx="5763604" cy="429769"/>
          </a:xfrm>
          <a:prstGeom prst="rect">
            <a:avLst/>
          </a:prstGeom>
          <a:solidFill>
            <a:schemeClr val="accent4"/>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algn="ctr" defTabSz="914102" fontAlgn="base" latinLnBrk="0">
              <a:spcBef>
                <a:spcPct val="0"/>
              </a:spcBef>
              <a:spcAft>
                <a:spcPct val="0"/>
              </a:spcAft>
              <a:defRPr/>
            </a:pPr>
            <a:r>
              <a:rPr lang="ko-KR" altLang="en-US" sz="1765"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솔루션 공급자</a:t>
            </a:r>
            <a:r>
              <a:rPr lang="en-US" sz="1765"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 (ISVs)</a:t>
            </a:r>
          </a:p>
        </p:txBody>
      </p:sp>
      <p:grpSp>
        <p:nvGrpSpPr>
          <p:cNvPr id="15" name="Group 14"/>
          <p:cNvGrpSpPr/>
          <p:nvPr/>
        </p:nvGrpSpPr>
        <p:grpSpPr>
          <a:xfrm>
            <a:off x="319622" y="3240992"/>
            <a:ext cx="2097883" cy="2093216"/>
            <a:chOff x="4880767" y="6906805"/>
            <a:chExt cx="2139950" cy="2135189"/>
          </a:xfrm>
        </p:grpSpPr>
        <p:sp>
          <p:nvSpPr>
            <p:cNvPr id="8" name="Line 7"/>
            <p:cNvSpPr>
              <a:spLocks noChangeShapeType="1"/>
            </p:cNvSpPr>
            <p:nvPr/>
          </p:nvSpPr>
          <p:spPr bwMode="auto">
            <a:xfrm>
              <a:off x="6028530" y="6906805"/>
              <a:ext cx="0" cy="911225"/>
            </a:xfrm>
            <a:prstGeom prst="line">
              <a:avLst/>
            </a:prstGeom>
            <a:noFill/>
            <a:ln w="2333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14" name="Group 13"/>
            <p:cNvGrpSpPr/>
            <p:nvPr/>
          </p:nvGrpSpPr>
          <p:grpSpPr>
            <a:xfrm>
              <a:off x="4880767" y="7038568"/>
              <a:ext cx="2139950" cy="2003426"/>
              <a:chOff x="4880767" y="7038568"/>
              <a:chExt cx="2139950" cy="2003426"/>
            </a:xfrm>
          </p:grpSpPr>
          <p:sp>
            <p:nvSpPr>
              <p:cNvPr id="6" name="Freeform 5"/>
              <p:cNvSpPr>
                <a:spLocks/>
              </p:cNvSpPr>
              <p:nvPr/>
            </p:nvSpPr>
            <p:spPr bwMode="auto">
              <a:xfrm>
                <a:off x="4983955" y="7108418"/>
                <a:ext cx="1970088" cy="1879600"/>
              </a:xfrm>
              <a:custGeom>
                <a:avLst/>
                <a:gdLst>
                  <a:gd name="T0" fmla="*/ 299 w 1008"/>
                  <a:gd name="T1" fmla="*/ 262 h 965"/>
                  <a:gd name="T2" fmla="*/ 280 w 1008"/>
                  <a:gd name="T3" fmla="*/ 284 h 965"/>
                  <a:gd name="T4" fmla="*/ 229 w 1008"/>
                  <a:gd name="T5" fmla="*/ 375 h 965"/>
                  <a:gd name="T6" fmla="*/ 222 w 1008"/>
                  <a:gd name="T7" fmla="*/ 400 h 965"/>
                  <a:gd name="T8" fmla="*/ 211 w 1008"/>
                  <a:gd name="T9" fmla="*/ 486 h 965"/>
                  <a:gd name="T10" fmla="*/ 211 w 1008"/>
                  <a:gd name="T11" fmla="*/ 509 h 965"/>
                  <a:gd name="T12" fmla="*/ 212 w 1008"/>
                  <a:gd name="T13" fmla="*/ 515 h 965"/>
                  <a:gd name="T14" fmla="*/ 214 w 1008"/>
                  <a:gd name="T15" fmla="*/ 536 h 965"/>
                  <a:gd name="T16" fmla="*/ 225 w 1008"/>
                  <a:gd name="T17" fmla="*/ 583 h 965"/>
                  <a:gd name="T18" fmla="*/ 375 w 1008"/>
                  <a:gd name="T19" fmla="*/ 776 h 965"/>
                  <a:gd name="T20" fmla="*/ 514 w 1008"/>
                  <a:gd name="T21" fmla="*/ 827 h 965"/>
                  <a:gd name="T22" fmla="*/ 547 w 1008"/>
                  <a:gd name="T23" fmla="*/ 830 h 965"/>
                  <a:gd name="T24" fmla="*/ 591 w 1008"/>
                  <a:gd name="T25" fmla="*/ 829 h 965"/>
                  <a:gd name="T26" fmla="*/ 601 w 1008"/>
                  <a:gd name="T27" fmla="*/ 829 h 965"/>
                  <a:gd name="T28" fmla="*/ 613 w 1008"/>
                  <a:gd name="T29" fmla="*/ 827 h 965"/>
                  <a:gd name="T30" fmla="*/ 625 w 1008"/>
                  <a:gd name="T31" fmla="*/ 825 h 965"/>
                  <a:gd name="T32" fmla="*/ 646 w 1008"/>
                  <a:gd name="T33" fmla="*/ 821 h 965"/>
                  <a:gd name="T34" fmla="*/ 679 w 1008"/>
                  <a:gd name="T35" fmla="*/ 813 h 965"/>
                  <a:gd name="T36" fmla="*/ 806 w 1008"/>
                  <a:gd name="T37" fmla="*/ 743 h 965"/>
                  <a:gd name="T38" fmla="*/ 893 w 1008"/>
                  <a:gd name="T39" fmla="*/ 641 h 965"/>
                  <a:gd name="T40" fmla="*/ 946 w 1008"/>
                  <a:gd name="T41" fmla="*/ 395 h 965"/>
                  <a:gd name="T42" fmla="*/ 946 w 1008"/>
                  <a:gd name="T43" fmla="*/ 393 h 965"/>
                  <a:gd name="T44" fmla="*/ 943 w 1008"/>
                  <a:gd name="T45" fmla="*/ 367 h 965"/>
                  <a:gd name="T46" fmla="*/ 932 w 1008"/>
                  <a:gd name="T47" fmla="*/ 322 h 965"/>
                  <a:gd name="T48" fmla="*/ 898 w 1008"/>
                  <a:gd name="T49" fmla="*/ 240 h 965"/>
                  <a:gd name="T50" fmla="*/ 873 w 1008"/>
                  <a:gd name="T51" fmla="*/ 199 h 965"/>
                  <a:gd name="T52" fmla="*/ 785 w 1008"/>
                  <a:gd name="T53" fmla="*/ 107 h 965"/>
                  <a:gd name="T54" fmla="*/ 723 w 1008"/>
                  <a:gd name="T55" fmla="*/ 67 h 965"/>
                  <a:gd name="T56" fmla="*/ 725 w 1008"/>
                  <a:gd name="T57" fmla="*/ 64 h 965"/>
                  <a:gd name="T58" fmla="*/ 792 w 1008"/>
                  <a:gd name="T59" fmla="*/ 97 h 965"/>
                  <a:gd name="T60" fmla="*/ 894 w 1008"/>
                  <a:gd name="T61" fmla="*/ 183 h 965"/>
                  <a:gd name="T62" fmla="*/ 926 w 1008"/>
                  <a:gd name="T63" fmla="*/ 223 h 965"/>
                  <a:gd name="T64" fmla="*/ 972 w 1008"/>
                  <a:gd name="T65" fmla="*/ 308 h 965"/>
                  <a:gd name="T66" fmla="*/ 990 w 1008"/>
                  <a:gd name="T67" fmla="*/ 358 h 965"/>
                  <a:gd name="T68" fmla="*/ 996 w 1008"/>
                  <a:gd name="T69" fmla="*/ 383 h 965"/>
                  <a:gd name="T70" fmla="*/ 997 w 1008"/>
                  <a:gd name="T71" fmla="*/ 387 h 965"/>
                  <a:gd name="T72" fmla="*/ 966 w 1008"/>
                  <a:gd name="T73" fmla="*/ 678 h 965"/>
                  <a:gd name="T74" fmla="*/ 874 w 1008"/>
                  <a:gd name="T75" fmla="*/ 815 h 965"/>
                  <a:gd name="T76" fmla="*/ 721 w 1008"/>
                  <a:gd name="T77" fmla="*/ 922 h 965"/>
                  <a:gd name="T78" fmla="*/ 680 w 1008"/>
                  <a:gd name="T79" fmla="*/ 938 h 965"/>
                  <a:gd name="T80" fmla="*/ 650 w 1008"/>
                  <a:gd name="T81" fmla="*/ 947 h 965"/>
                  <a:gd name="T82" fmla="*/ 637 w 1008"/>
                  <a:gd name="T83" fmla="*/ 951 h 965"/>
                  <a:gd name="T84" fmla="*/ 593 w 1008"/>
                  <a:gd name="T85" fmla="*/ 959 h 965"/>
                  <a:gd name="T86" fmla="*/ 534 w 1008"/>
                  <a:gd name="T87" fmla="*/ 965 h 965"/>
                  <a:gd name="T88" fmla="*/ 385 w 1008"/>
                  <a:gd name="T89" fmla="*/ 947 h 965"/>
                  <a:gd name="T90" fmla="*/ 274 w 1008"/>
                  <a:gd name="T91" fmla="*/ 903 h 965"/>
                  <a:gd name="T92" fmla="*/ 35 w 1008"/>
                  <a:gd name="T93" fmla="*/ 628 h 965"/>
                  <a:gd name="T94" fmla="*/ 13 w 1008"/>
                  <a:gd name="T95" fmla="*/ 553 h 965"/>
                  <a:gd name="T96" fmla="*/ 10 w 1008"/>
                  <a:gd name="T97" fmla="*/ 539 h 965"/>
                  <a:gd name="T98" fmla="*/ 4 w 1008"/>
                  <a:gd name="T99" fmla="*/ 501 h 965"/>
                  <a:gd name="T100" fmla="*/ 6 w 1008"/>
                  <a:gd name="T101" fmla="*/ 359 h 965"/>
                  <a:gd name="T102" fmla="*/ 13 w 1008"/>
                  <a:gd name="T103" fmla="*/ 316 h 965"/>
                  <a:gd name="T104" fmla="*/ 82 w 1008"/>
                  <a:gd name="T105" fmla="*/ 150 h 965"/>
                  <a:gd name="T106" fmla="*/ 111 w 1008"/>
                  <a:gd name="T107" fmla="*/ 107 h 965"/>
                  <a:gd name="T108" fmla="*/ 330 w 1008"/>
                  <a:gd name="T109" fmla="*/ 46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08" h="965">
                    <a:moveTo>
                      <a:pt x="331" y="233"/>
                    </a:moveTo>
                    <a:cubicBezTo>
                      <a:pt x="331" y="233"/>
                      <a:pt x="324" y="239"/>
                      <a:pt x="312" y="249"/>
                    </a:cubicBezTo>
                    <a:cubicBezTo>
                      <a:pt x="309" y="253"/>
                      <a:pt x="304" y="257"/>
                      <a:pt x="299" y="262"/>
                    </a:cubicBezTo>
                    <a:cubicBezTo>
                      <a:pt x="296" y="265"/>
                      <a:pt x="293" y="269"/>
                      <a:pt x="290" y="272"/>
                    </a:cubicBezTo>
                    <a:cubicBezTo>
                      <a:pt x="288" y="274"/>
                      <a:pt x="287" y="276"/>
                      <a:pt x="285" y="278"/>
                    </a:cubicBezTo>
                    <a:cubicBezTo>
                      <a:pt x="283" y="280"/>
                      <a:pt x="282" y="282"/>
                      <a:pt x="280" y="284"/>
                    </a:cubicBezTo>
                    <a:cubicBezTo>
                      <a:pt x="266" y="302"/>
                      <a:pt x="251" y="324"/>
                      <a:pt x="238" y="353"/>
                    </a:cubicBezTo>
                    <a:cubicBezTo>
                      <a:pt x="237" y="356"/>
                      <a:pt x="235" y="360"/>
                      <a:pt x="234" y="364"/>
                    </a:cubicBezTo>
                    <a:cubicBezTo>
                      <a:pt x="232" y="368"/>
                      <a:pt x="231" y="372"/>
                      <a:pt x="229" y="375"/>
                    </a:cubicBezTo>
                    <a:cubicBezTo>
                      <a:pt x="228" y="379"/>
                      <a:pt x="227" y="383"/>
                      <a:pt x="225" y="388"/>
                    </a:cubicBezTo>
                    <a:cubicBezTo>
                      <a:pt x="225" y="390"/>
                      <a:pt x="224" y="392"/>
                      <a:pt x="223" y="394"/>
                    </a:cubicBezTo>
                    <a:cubicBezTo>
                      <a:pt x="223" y="396"/>
                      <a:pt x="222" y="398"/>
                      <a:pt x="222" y="400"/>
                    </a:cubicBezTo>
                    <a:cubicBezTo>
                      <a:pt x="217" y="417"/>
                      <a:pt x="214" y="436"/>
                      <a:pt x="212" y="455"/>
                    </a:cubicBezTo>
                    <a:cubicBezTo>
                      <a:pt x="211" y="460"/>
                      <a:pt x="211" y="465"/>
                      <a:pt x="211" y="470"/>
                    </a:cubicBezTo>
                    <a:cubicBezTo>
                      <a:pt x="210" y="475"/>
                      <a:pt x="211" y="480"/>
                      <a:pt x="211" y="486"/>
                    </a:cubicBezTo>
                    <a:cubicBezTo>
                      <a:pt x="211" y="488"/>
                      <a:pt x="211" y="491"/>
                      <a:pt x="211" y="493"/>
                    </a:cubicBezTo>
                    <a:cubicBezTo>
                      <a:pt x="211" y="496"/>
                      <a:pt x="211" y="499"/>
                      <a:pt x="211" y="501"/>
                    </a:cubicBezTo>
                    <a:cubicBezTo>
                      <a:pt x="211" y="504"/>
                      <a:pt x="211" y="507"/>
                      <a:pt x="211" y="509"/>
                    </a:cubicBezTo>
                    <a:cubicBezTo>
                      <a:pt x="212" y="513"/>
                      <a:pt x="212" y="513"/>
                      <a:pt x="212" y="513"/>
                    </a:cubicBezTo>
                    <a:cubicBezTo>
                      <a:pt x="212" y="514"/>
                      <a:pt x="212" y="514"/>
                      <a:pt x="212" y="514"/>
                    </a:cubicBezTo>
                    <a:cubicBezTo>
                      <a:pt x="212" y="515"/>
                      <a:pt x="212" y="515"/>
                      <a:pt x="212" y="515"/>
                    </a:cubicBezTo>
                    <a:cubicBezTo>
                      <a:pt x="212" y="514"/>
                      <a:pt x="212" y="518"/>
                      <a:pt x="211" y="513"/>
                    </a:cubicBezTo>
                    <a:cubicBezTo>
                      <a:pt x="212" y="516"/>
                      <a:pt x="212" y="516"/>
                      <a:pt x="212" y="516"/>
                    </a:cubicBezTo>
                    <a:cubicBezTo>
                      <a:pt x="213" y="522"/>
                      <a:pt x="214" y="529"/>
                      <a:pt x="214" y="536"/>
                    </a:cubicBezTo>
                    <a:cubicBezTo>
                      <a:pt x="215" y="541"/>
                      <a:pt x="216" y="545"/>
                      <a:pt x="217" y="550"/>
                    </a:cubicBezTo>
                    <a:cubicBezTo>
                      <a:pt x="218" y="556"/>
                      <a:pt x="219" y="561"/>
                      <a:pt x="221" y="567"/>
                    </a:cubicBezTo>
                    <a:cubicBezTo>
                      <a:pt x="222" y="572"/>
                      <a:pt x="224" y="578"/>
                      <a:pt x="225" y="583"/>
                    </a:cubicBezTo>
                    <a:cubicBezTo>
                      <a:pt x="239" y="628"/>
                      <a:pt x="263" y="672"/>
                      <a:pt x="298" y="712"/>
                    </a:cubicBezTo>
                    <a:cubicBezTo>
                      <a:pt x="315" y="731"/>
                      <a:pt x="335" y="749"/>
                      <a:pt x="358" y="765"/>
                    </a:cubicBezTo>
                    <a:cubicBezTo>
                      <a:pt x="363" y="769"/>
                      <a:pt x="369" y="772"/>
                      <a:pt x="375" y="776"/>
                    </a:cubicBezTo>
                    <a:cubicBezTo>
                      <a:pt x="381" y="780"/>
                      <a:pt x="387" y="783"/>
                      <a:pt x="393" y="787"/>
                    </a:cubicBezTo>
                    <a:cubicBezTo>
                      <a:pt x="405" y="793"/>
                      <a:pt x="418" y="799"/>
                      <a:pt x="431" y="805"/>
                    </a:cubicBezTo>
                    <a:cubicBezTo>
                      <a:pt x="457" y="815"/>
                      <a:pt x="485" y="823"/>
                      <a:pt x="514" y="827"/>
                    </a:cubicBezTo>
                    <a:cubicBezTo>
                      <a:pt x="525" y="828"/>
                      <a:pt x="525" y="828"/>
                      <a:pt x="525" y="828"/>
                    </a:cubicBezTo>
                    <a:cubicBezTo>
                      <a:pt x="528" y="829"/>
                      <a:pt x="532" y="829"/>
                      <a:pt x="536" y="829"/>
                    </a:cubicBezTo>
                    <a:cubicBezTo>
                      <a:pt x="539" y="829"/>
                      <a:pt x="543" y="830"/>
                      <a:pt x="547" y="830"/>
                    </a:cubicBezTo>
                    <a:cubicBezTo>
                      <a:pt x="558" y="830"/>
                      <a:pt x="558" y="830"/>
                      <a:pt x="558" y="830"/>
                    </a:cubicBezTo>
                    <a:cubicBezTo>
                      <a:pt x="565" y="831"/>
                      <a:pt x="572" y="830"/>
                      <a:pt x="580" y="830"/>
                    </a:cubicBezTo>
                    <a:cubicBezTo>
                      <a:pt x="583" y="830"/>
                      <a:pt x="587" y="830"/>
                      <a:pt x="591" y="829"/>
                    </a:cubicBezTo>
                    <a:cubicBezTo>
                      <a:pt x="596" y="829"/>
                      <a:pt x="596" y="829"/>
                      <a:pt x="596" y="829"/>
                    </a:cubicBezTo>
                    <a:cubicBezTo>
                      <a:pt x="599" y="829"/>
                      <a:pt x="599" y="829"/>
                      <a:pt x="599" y="829"/>
                    </a:cubicBezTo>
                    <a:cubicBezTo>
                      <a:pt x="601" y="829"/>
                      <a:pt x="601" y="829"/>
                      <a:pt x="601" y="829"/>
                    </a:cubicBezTo>
                    <a:cubicBezTo>
                      <a:pt x="601" y="829"/>
                      <a:pt x="601" y="829"/>
                      <a:pt x="601" y="829"/>
                    </a:cubicBezTo>
                    <a:cubicBezTo>
                      <a:pt x="601" y="829"/>
                      <a:pt x="603" y="828"/>
                      <a:pt x="600" y="829"/>
                    </a:cubicBezTo>
                    <a:cubicBezTo>
                      <a:pt x="613" y="827"/>
                      <a:pt x="613" y="827"/>
                      <a:pt x="613" y="827"/>
                    </a:cubicBezTo>
                    <a:cubicBezTo>
                      <a:pt x="620" y="826"/>
                      <a:pt x="620" y="826"/>
                      <a:pt x="620" y="826"/>
                    </a:cubicBezTo>
                    <a:cubicBezTo>
                      <a:pt x="623" y="826"/>
                      <a:pt x="623" y="826"/>
                      <a:pt x="623" y="826"/>
                    </a:cubicBezTo>
                    <a:cubicBezTo>
                      <a:pt x="625" y="825"/>
                      <a:pt x="625" y="825"/>
                      <a:pt x="625" y="825"/>
                    </a:cubicBezTo>
                    <a:cubicBezTo>
                      <a:pt x="636" y="824"/>
                      <a:pt x="636" y="824"/>
                      <a:pt x="636" y="824"/>
                    </a:cubicBezTo>
                    <a:cubicBezTo>
                      <a:pt x="637" y="823"/>
                      <a:pt x="639" y="823"/>
                      <a:pt x="641" y="823"/>
                    </a:cubicBezTo>
                    <a:cubicBezTo>
                      <a:pt x="646" y="821"/>
                      <a:pt x="646" y="821"/>
                      <a:pt x="646" y="821"/>
                    </a:cubicBezTo>
                    <a:cubicBezTo>
                      <a:pt x="657" y="819"/>
                      <a:pt x="657" y="819"/>
                      <a:pt x="657" y="819"/>
                    </a:cubicBezTo>
                    <a:cubicBezTo>
                      <a:pt x="661" y="818"/>
                      <a:pt x="664" y="817"/>
                      <a:pt x="668" y="816"/>
                    </a:cubicBezTo>
                    <a:cubicBezTo>
                      <a:pt x="671" y="815"/>
                      <a:pt x="675" y="814"/>
                      <a:pt x="679" y="813"/>
                    </a:cubicBezTo>
                    <a:cubicBezTo>
                      <a:pt x="689" y="809"/>
                      <a:pt x="689" y="809"/>
                      <a:pt x="689" y="809"/>
                    </a:cubicBezTo>
                    <a:cubicBezTo>
                      <a:pt x="718" y="799"/>
                      <a:pt x="745" y="786"/>
                      <a:pt x="770" y="770"/>
                    </a:cubicBezTo>
                    <a:cubicBezTo>
                      <a:pt x="783" y="761"/>
                      <a:pt x="795" y="752"/>
                      <a:pt x="806" y="743"/>
                    </a:cubicBezTo>
                    <a:cubicBezTo>
                      <a:pt x="812" y="738"/>
                      <a:pt x="818" y="733"/>
                      <a:pt x="823" y="728"/>
                    </a:cubicBezTo>
                    <a:cubicBezTo>
                      <a:pt x="829" y="723"/>
                      <a:pt x="834" y="718"/>
                      <a:pt x="839" y="712"/>
                    </a:cubicBezTo>
                    <a:cubicBezTo>
                      <a:pt x="860" y="690"/>
                      <a:pt x="878" y="667"/>
                      <a:pt x="893" y="641"/>
                    </a:cubicBezTo>
                    <a:cubicBezTo>
                      <a:pt x="923" y="590"/>
                      <a:pt x="941" y="534"/>
                      <a:pt x="947" y="479"/>
                    </a:cubicBezTo>
                    <a:cubicBezTo>
                      <a:pt x="949" y="451"/>
                      <a:pt x="949" y="424"/>
                      <a:pt x="947" y="397"/>
                    </a:cubicBezTo>
                    <a:cubicBezTo>
                      <a:pt x="946" y="395"/>
                      <a:pt x="946" y="395"/>
                      <a:pt x="946" y="395"/>
                    </a:cubicBezTo>
                    <a:cubicBezTo>
                      <a:pt x="947" y="396"/>
                      <a:pt x="946" y="395"/>
                      <a:pt x="947" y="395"/>
                    </a:cubicBezTo>
                    <a:cubicBezTo>
                      <a:pt x="946" y="394"/>
                      <a:pt x="946" y="394"/>
                      <a:pt x="946" y="394"/>
                    </a:cubicBezTo>
                    <a:cubicBezTo>
                      <a:pt x="946" y="393"/>
                      <a:pt x="946" y="393"/>
                      <a:pt x="946" y="393"/>
                    </a:cubicBezTo>
                    <a:cubicBezTo>
                      <a:pt x="946" y="388"/>
                      <a:pt x="946" y="388"/>
                      <a:pt x="946" y="388"/>
                    </a:cubicBezTo>
                    <a:cubicBezTo>
                      <a:pt x="945" y="384"/>
                      <a:pt x="945" y="381"/>
                      <a:pt x="944" y="378"/>
                    </a:cubicBezTo>
                    <a:cubicBezTo>
                      <a:pt x="944" y="374"/>
                      <a:pt x="943" y="371"/>
                      <a:pt x="943" y="367"/>
                    </a:cubicBezTo>
                    <a:cubicBezTo>
                      <a:pt x="942" y="364"/>
                      <a:pt x="941" y="361"/>
                      <a:pt x="941" y="358"/>
                    </a:cubicBezTo>
                    <a:cubicBezTo>
                      <a:pt x="939" y="352"/>
                      <a:pt x="939" y="346"/>
                      <a:pt x="937" y="340"/>
                    </a:cubicBezTo>
                    <a:cubicBezTo>
                      <a:pt x="935" y="334"/>
                      <a:pt x="934" y="328"/>
                      <a:pt x="932" y="322"/>
                    </a:cubicBezTo>
                    <a:cubicBezTo>
                      <a:pt x="925" y="298"/>
                      <a:pt x="917" y="276"/>
                      <a:pt x="906" y="255"/>
                    </a:cubicBezTo>
                    <a:cubicBezTo>
                      <a:pt x="905" y="253"/>
                      <a:pt x="904" y="250"/>
                      <a:pt x="902" y="248"/>
                    </a:cubicBezTo>
                    <a:cubicBezTo>
                      <a:pt x="901" y="245"/>
                      <a:pt x="900" y="243"/>
                      <a:pt x="898" y="240"/>
                    </a:cubicBezTo>
                    <a:cubicBezTo>
                      <a:pt x="896" y="235"/>
                      <a:pt x="893" y="231"/>
                      <a:pt x="890" y="226"/>
                    </a:cubicBezTo>
                    <a:cubicBezTo>
                      <a:pt x="888" y="221"/>
                      <a:pt x="885" y="217"/>
                      <a:pt x="882" y="212"/>
                    </a:cubicBezTo>
                    <a:cubicBezTo>
                      <a:pt x="879" y="208"/>
                      <a:pt x="876" y="203"/>
                      <a:pt x="873" y="199"/>
                    </a:cubicBezTo>
                    <a:cubicBezTo>
                      <a:pt x="849" y="166"/>
                      <a:pt x="824" y="140"/>
                      <a:pt x="801" y="121"/>
                    </a:cubicBezTo>
                    <a:cubicBezTo>
                      <a:pt x="798" y="118"/>
                      <a:pt x="796" y="116"/>
                      <a:pt x="793" y="113"/>
                    </a:cubicBezTo>
                    <a:cubicBezTo>
                      <a:pt x="790" y="111"/>
                      <a:pt x="788" y="109"/>
                      <a:pt x="785" y="107"/>
                    </a:cubicBezTo>
                    <a:cubicBezTo>
                      <a:pt x="779" y="103"/>
                      <a:pt x="774" y="99"/>
                      <a:pt x="770" y="96"/>
                    </a:cubicBezTo>
                    <a:cubicBezTo>
                      <a:pt x="760" y="89"/>
                      <a:pt x="752" y="84"/>
                      <a:pt x="745" y="80"/>
                    </a:cubicBezTo>
                    <a:cubicBezTo>
                      <a:pt x="731" y="72"/>
                      <a:pt x="723" y="67"/>
                      <a:pt x="723" y="67"/>
                    </a:cubicBezTo>
                    <a:cubicBezTo>
                      <a:pt x="723" y="67"/>
                      <a:pt x="723" y="67"/>
                      <a:pt x="723" y="67"/>
                    </a:cubicBezTo>
                    <a:cubicBezTo>
                      <a:pt x="722" y="67"/>
                      <a:pt x="722" y="65"/>
                      <a:pt x="722" y="64"/>
                    </a:cubicBezTo>
                    <a:cubicBezTo>
                      <a:pt x="723" y="64"/>
                      <a:pt x="724" y="63"/>
                      <a:pt x="725" y="64"/>
                    </a:cubicBezTo>
                    <a:cubicBezTo>
                      <a:pt x="725" y="64"/>
                      <a:pt x="733" y="67"/>
                      <a:pt x="748" y="74"/>
                    </a:cubicBezTo>
                    <a:cubicBezTo>
                      <a:pt x="755" y="77"/>
                      <a:pt x="765" y="82"/>
                      <a:pt x="775" y="87"/>
                    </a:cubicBezTo>
                    <a:cubicBezTo>
                      <a:pt x="780" y="90"/>
                      <a:pt x="786" y="94"/>
                      <a:pt x="792" y="97"/>
                    </a:cubicBezTo>
                    <a:cubicBezTo>
                      <a:pt x="795" y="99"/>
                      <a:pt x="798" y="101"/>
                      <a:pt x="801" y="103"/>
                    </a:cubicBezTo>
                    <a:cubicBezTo>
                      <a:pt x="804" y="105"/>
                      <a:pt x="807" y="107"/>
                      <a:pt x="810" y="109"/>
                    </a:cubicBezTo>
                    <a:cubicBezTo>
                      <a:pt x="836" y="126"/>
                      <a:pt x="865" y="150"/>
                      <a:pt x="894" y="183"/>
                    </a:cubicBezTo>
                    <a:cubicBezTo>
                      <a:pt x="898" y="187"/>
                      <a:pt x="901" y="191"/>
                      <a:pt x="905" y="196"/>
                    </a:cubicBezTo>
                    <a:cubicBezTo>
                      <a:pt x="908" y="200"/>
                      <a:pt x="912" y="204"/>
                      <a:pt x="916" y="209"/>
                    </a:cubicBezTo>
                    <a:cubicBezTo>
                      <a:pt x="919" y="214"/>
                      <a:pt x="922" y="219"/>
                      <a:pt x="926" y="223"/>
                    </a:cubicBezTo>
                    <a:cubicBezTo>
                      <a:pt x="928" y="226"/>
                      <a:pt x="929" y="228"/>
                      <a:pt x="931" y="231"/>
                    </a:cubicBezTo>
                    <a:cubicBezTo>
                      <a:pt x="933" y="233"/>
                      <a:pt x="934" y="236"/>
                      <a:pt x="936" y="239"/>
                    </a:cubicBezTo>
                    <a:cubicBezTo>
                      <a:pt x="950" y="259"/>
                      <a:pt x="961" y="283"/>
                      <a:pt x="972" y="308"/>
                    </a:cubicBezTo>
                    <a:cubicBezTo>
                      <a:pt x="975" y="314"/>
                      <a:pt x="977" y="320"/>
                      <a:pt x="980" y="327"/>
                    </a:cubicBezTo>
                    <a:cubicBezTo>
                      <a:pt x="982" y="333"/>
                      <a:pt x="984" y="341"/>
                      <a:pt x="986" y="347"/>
                    </a:cubicBezTo>
                    <a:cubicBezTo>
                      <a:pt x="987" y="351"/>
                      <a:pt x="989" y="355"/>
                      <a:pt x="990" y="358"/>
                    </a:cubicBezTo>
                    <a:cubicBezTo>
                      <a:pt x="991" y="361"/>
                      <a:pt x="991" y="365"/>
                      <a:pt x="992" y="368"/>
                    </a:cubicBezTo>
                    <a:cubicBezTo>
                      <a:pt x="993" y="371"/>
                      <a:pt x="994" y="375"/>
                      <a:pt x="995" y="378"/>
                    </a:cubicBezTo>
                    <a:cubicBezTo>
                      <a:pt x="996" y="383"/>
                      <a:pt x="996" y="383"/>
                      <a:pt x="996" y="383"/>
                    </a:cubicBezTo>
                    <a:cubicBezTo>
                      <a:pt x="996" y="384"/>
                      <a:pt x="996" y="384"/>
                      <a:pt x="996" y="384"/>
                    </a:cubicBezTo>
                    <a:cubicBezTo>
                      <a:pt x="997" y="385"/>
                      <a:pt x="997" y="385"/>
                      <a:pt x="997" y="385"/>
                    </a:cubicBezTo>
                    <a:cubicBezTo>
                      <a:pt x="997" y="386"/>
                      <a:pt x="997" y="385"/>
                      <a:pt x="997" y="387"/>
                    </a:cubicBezTo>
                    <a:cubicBezTo>
                      <a:pt x="997" y="389"/>
                      <a:pt x="997" y="389"/>
                      <a:pt x="997" y="389"/>
                    </a:cubicBezTo>
                    <a:cubicBezTo>
                      <a:pt x="1004" y="418"/>
                      <a:pt x="1007" y="449"/>
                      <a:pt x="1008" y="481"/>
                    </a:cubicBezTo>
                    <a:cubicBezTo>
                      <a:pt x="1008" y="545"/>
                      <a:pt x="995" y="613"/>
                      <a:pt x="966" y="678"/>
                    </a:cubicBezTo>
                    <a:cubicBezTo>
                      <a:pt x="952" y="711"/>
                      <a:pt x="933" y="742"/>
                      <a:pt x="910" y="772"/>
                    </a:cubicBezTo>
                    <a:cubicBezTo>
                      <a:pt x="905" y="779"/>
                      <a:pt x="899" y="786"/>
                      <a:pt x="893" y="794"/>
                    </a:cubicBezTo>
                    <a:cubicBezTo>
                      <a:pt x="887" y="801"/>
                      <a:pt x="880" y="808"/>
                      <a:pt x="874" y="815"/>
                    </a:cubicBezTo>
                    <a:cubicBezTo>
                      <a:pt x="861" y="828"/>
                      <a:pt x="847" y="841"/>
                      <a:pt x="832" y="853"/>
                    </a:cubicBezTo>
                    <a:cubicBezTo>
                      <a:pt x="803" y="877"/>
                      <a:pt x="770" y="899"/>
                      <a:pt x="734" y="916"/>
                    </a:cubicBezTo>
                    <a:cubicBezTo>
                      <a:pt x="721" y="922"/>
                      <a:pt x="721" y="922"/>
                      <a:pt x="721" y="922"/>
                    </a:cubicBezTo>
                    <a:cubicBezTo>
                      <a:pt x="717" y="924"/>
                      <a:pt x="712" y="926"/>
                      <a:pt x="707" y="928"/>
                    </a:cubicBezTo>
                    <a:cubicBezTo>
                      <a:pt x="703" y="929"/>
                      <a:pt x="698" y="931"/>
                      <a:pt x="694" y="933"/>
                    </a:cubicBezTo>
                    <a:cubicBezTo>
                      <a:pt x="680" y="938"/>
                      <a:pt x="680" y="938"/>
                      <a:pt x="680" y="938"/>
                    </a:cubicBezTo>
                    <a:cubicBezTo>
                      <a:pt x="673" y="940"/>
                      <a:pt x="673" y="940"/>
                      <a:pt x="673" y="940"/>
                    </a:cubicBezTo>
                    <a:cubicBezTo>
                      <a:pt x="670" y="941"/>
                      <a:pt x="668" y="942"/>
                      <a:pt x="665" y="943"/>
                    </a:cubicBezTo>
                    <a:cubicBezTo>
                      <a:pt x="650" y="947"/>
                      <a:pt x="650" y="947"/>
                      <a:pt x="650" y="947"/>
                    </a:cubicBezTo>
                    <a:cubicBezTo>
                      <a:pt x="646" y="948"/>
                      <a:pt x="646" y="948"/>
                      <a:pt x="646" y="948"/>
                    </a:cubicBezTo>
                    <a:cubicBezTo>
                      <a:pt x="643" y="949"/>
                      <a:pt x="643" y="949"/>
                      <a:pt x="643" y="949"/>
                    </a:cubicBezTo>
                    <a:cubicBezTo>
                      <a:pt x="637" y="951"/>
                      <a:pt x="637" y="951"/>
                      <a:pt x="637" y="951"/>
                    </a:cubicBezTo>
                    <a:cubicBezTo>
                      <a:pt x="624" y="954"/>
                      <a:pt x="624" y="954"/>
                      <a:pt x="624" y="954"/>
                    </a:cubicBezTo>
                    <a:cubicBezTo>
                      <a:pt x="608" y="957"/>
                      <a:pt x="608" y="957"/>
                      <a:pt x="608" y="957"/>
                    </a:cubicBezTo>
                    <a:cubicBezTo>
                      <a:pt x="603" y="958"/>
                      <a:pt x="598" y="959"/>
                      <a:pt x="593" y="959"/>
                    </a:cubicBezTo>
                    <a:cubicBezTo>
                      <a:pt x="583" y="961"/>
                      <a:pt x="573" y="962"/>
                      <a:pt x="564" y="963"/>
                    </a:cubicBezTo>
                    <a:cubicBezTo>
                      <a:pt x="549" y="964"/>
                      <a:pt x="549" y="964"/>
                      <a:pt x="549" y="964"/>
                    </a:cubicBezTo>
                    <a:cubicBezTo>
                      <a:pt x="544" y="965"/>
                      <a:pt x="539" y="965"/>
                      <a:pt x="534" y="965"/>
                    </a:cubicBezTo>
                    <a:cubicBezTo>
                      <a:pt x="529" y="965"/>
                      <a:pt x="524" y="965"/>
                      <a:pt x="519" y="965"/>
                    </a:cubicBezTo>
                    <a:cubicBezTo>
                      <a:pt x="503" y="965"/>
                      <a:pt x="503" y="965"/>
                      <a:pt x="503" y="965"/>
                    </a:cubicBezTo>
                    <a:cubicBezTo>
                      <a:pt x="463" y="964"/>
                      <a:pt x="423" y="958"/>
                      <a:pt x="385" y="947"/>
                    </a:cubicBezTo>
                    <a:cubicBezTo>
                      <a:pt x="365" y="942"/>
                      <a:pt x="346" y="935"/>
                      <a:pt x="328" y="928"/>
                    </a:cubicBezTo>
                    <a:cubicBezTo>
                      <a:pt x="319" y="924"/>
                      <a:pt x="309" y="921"/>
                      <a:pt x="300" y="916"/>
                    </a:cubicBezTo>
                    <a:cubicBezTo>
                      <a:pt x="292" y="912"/>
                      <a:pt x="282" y="908"/>
                      <a:pt x="274" y="903"/>
                    </a:cubicBezTo>
                    <a:cubicBezTo>
                      <a:pt x="239" y="884"/>
                      <a:pt x="207" y="861"/>
                      <a:pt x="177" y="835"/>
                    </a:cubicBezTo>
                    <a:cubicBezTo>
                      <a:pt x="119" y="783"/>
                      <a:pt x="74" y="720"/>
                      <a:pt x="45" y="653"/>
                    </a:cubicBezTo>
                    <a:cubicBezTo>
                      <a:pt x="41" y="644"/>
                      <a:pt x="38" y="636"/>
                      <a:pt x="35" y="628"/>
                    </a:cubicBezTo>
                    <a:cubicBezTo>
                      <a:pt x="32" y="619"/>
                      <a:pt x="29" y="611"/>
                      <a:pt x="26" y="602"/>
                    </a:cubicBezTo>
                    <a:cubicBezTo>
                      <a:pt x="23" y="593"/>
                      <a:pt x="20" y="584"/>
                      <a:pt x="18" y="574"/>
                    </a:cubicBezTo>
                    <a:cubicBezTo>
                      <a:pt x="16" y="567"/>
                      <a:pt x="14" y="560"/>
                      <a:pt x="13" y="553"/>
                    </a:cubicBezTo>
                    <a:cubicBezTo>
                      <a:pt x="12" y="551"/>
                      <a:pt x="12" y="551"/>
                      <a:pt x="12" y="551"/>
                    </a:cubicBezTo>
                    <a:cubicBezTo>
                      <a:pt x="11" y="545"/>
                      <a:pt x="11" y="545"/>
                      <a:pt x="11" y="545"/>
                    </a:cubicBezTo>
                    <a:cubicBezTo>
                      <a:pt x="10" y="539"/>
                      <a:pt x="10" y="539"/>
                      <a:pt x="10" y="539"/>
                    </a:cubicBezTo>
                    <a:cubicBezTo>
                      <a:pt x="9" y="535"/>
                      <a:pt x="8" y="530"/>
                      <a:pt x="7" y="526"/>
                    </a:cubicBezTo>
                    <a:cubicBezTo>
                      <a:pt x="7" y="522"/>
                      <a:pt x="6" y="518"/>
                      <a:pt x="5" y="514"/>
                    </a:cubicBezTo>
                    <a:cubicBezTo>
                      <a:pt x="5" y="510"/>
                      <a:pt x="4" y="505"/>
                      <a:pt x="4" y="501"/>
                    </a:cubicBezTo>
                    <a:cubicBezTo>
                      <a:pt x="3" y="493"/>
                      <a:pt x="2" y="485"/>
                      <a:pt x="1" y="476"/>
                    </a:cubicBezTo>
                    <a:cubicBezTo>
                      <a:pt x="1" y="468"/>
                      <a:pt x="1" y="460"/>
                      <a:pt x="0" y="452"/>
                    </a:cubicBezTo>
                    <a:cubicBezTo>
                      <a:pt x="0" y="420"/>
                      <a:pt x="1" y="388"/>
                      <a:pt x="6" y="359"/>
                    </a:cubicBezTo>
                    <a:cubicBezTo>
                      <a:pt x="6" y="355"/>
                      <a:pt x="7" y="352"/>
                      <a:pt x="7" y="348"/>
                    </a:cubicBezTo>
                    <a:cubicBezTo>
                      <a:pt x="8" y="344"/>
                      <a:pt x="9" y="341"/>
                      <a:pt x="9" y="337"/>
                    </a:cubicBezTo>
                    <a:cubicBezTo>
                      <a:pt x="11" y="330"/>
                      <a:pt x="12" y="323"/>
                      <a:pt x="13" y="316"/>
                    </a:cubicBezTo>
                    <a:cubicBezTo>
                      <a:pt x="15" y="309"/>
                      <a:pt x="17" y="302"/>
                      <a:pt x="19" y="296"/>
                    </a:cubicBezTo>
                    <a:cubicBezTo>
                      <a:pt x="21" y="289"/>
                      <a:pt x="22" y="283"/>
                      <a:pt x="24" y="276"/>
                    </a:cubicBezTo>
                    <a:cubicBezTo>
                      <a:pt x="40" y="225"/>
                      <a:pt x="61" y="183"/>
                      <a:pt x="82" y="150"/>
                    </a:cubicBezTo>
                    <a:cubicBezTo>
                      <a:pt x="84" y="146"/>
                      <a:pt x="87" y="142"/>
                      <a:pt x="89" y="138"/>
                    </a:cubicBezTo>
                    <a:cubicBezTo>
                      <a:pt x="91" y="134"/>
                      <a:pt x="94" y="131"/>
                      <a:pt x="96" y="127"/>
                    </a:cubicBezTo>
                    <a:cubicBezTo>
                      <a:pt x="101" y="120"/>
                      <a:pt x="106" y="113"/>
                      <a:pt x="111" y="107"/>
                    </a:cubicBezTo>
                    <a:cubicBezTo>
                      <a:pt x="120" y="95"/>
                      <a:pt x="130" y="83"/>
                      <a:pt x="137" y="75"/>
                    </a:cubicBezTo>
                    <a:cubicBezTo>
                      <a:pt x="148" y="63"/>
                      <a:pt x="153" y="56"/>
                      <a:pt x="153" y="56"/>
                    </a:cubicBezTo>
                    <a:cubicBezTo>
                      <a:pt x="199" y="5"/>
                      <a:pt x="279" y="0"/>
                      <a:pt x="330" y="46"/>
                    </a:cubicBezTo>
                    <a:cubicBezTo>
                      <a:pt x="382" y="92"/>
                      <a:pt x="387" y="171"/>
                      <a:pt x="341" y="223"/>
                    </a:cubicBezTo>
                    <a:cubicBezTo>
                      <a:pt x="338" y="226"/>
                      <a:pt x="334" y="230"/>
                      <a:pt x="331" y="23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 name="Freeform 6"/>
              <p:cNvSpPr>
                <a:spLocks/>
              </p:cNvSpPr>
              <p:nvPr/>
            </p:nvSpPr>
            <p:spPr bwMode="auto">
              <a:xfrm>
                <a:off x="4891880" y="7038568"/>
                <a:ext cx="914400" cy="866775"/>
              </a:xfrm>
              <a:custGeom>
                <a:avLst/>
                <a:gdLst>
                  <a:gd name="T0" fmla="*/ 0 w 576"/>
                  <a:gd name="T1" fmla="*/ 152 h 546"/>
                  <a:gd name="T2" fmla="*/ 576 w 576"/>
                  <a:gd name="T3" fmla="*/ 0 h 546"/>
                  <a:gd name="T4" fmla="*/ 457 w 576"/>
                  <a:gd name="T5" fmla="*/ 546 h 546"/>
                  <a:gd name="T6" fmla="*/ 0 w 576"/>
                  <a:gd name="T7" fmla="*/ 152 h 546"/>
                </a:gdLst>
                <a:ahLst/>
                <a:cxnLst>
                  <a:cxn ang="0">
                    <a:pos x="T0" y="T1"/>
                  </a:cxn>
                  <a:cxn ang="0">
                    <a:pos x="T2" y="T3"/>
                  </a:cxn>
                  <a:cxn ang="0">
                    <a:pos x="T4" y="T5"/>
                  </a:cxn>
                  <a:cxn ang="0">
                    <a:pos x="T6" y="T7"/>
                  </a:cxn>
                </a:cxnLst>
                <a:rect l="0" t="0" r="r" b="b"/>
                <a:pathLst>
                  <a:path w="576" h="546">
                    <a:moveTo>
                      <a:pt x="0" y="152"/>
                    </a:moveTo>
                    <a:lnTo>
                      <a:pt x="576" y="0"/>
                    </a:lnTo>
                    <a:lnTo>
                      <a:pt x="457" y="546"/>
                    </a:lnTo>
                    <a:lnTo>
                      <a:pt x="0" y="152"/>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9" name="Freeform 8"/>
              <p:cNvSpPr>
                <a:spLocks/>
              </p:cNvSpPr>
              <p:nvPr/>
            </p:nvSpPr>
            <p:spPr bwMode="auto">
              <a:xfrm>
                <a:off x="5055392" y="7760881"/>
                <a:ext cx="1163638" cy="935038"/>
              </a:xfrm>
              <a:custGeom>
                <a:avLst/>
                <a:gdLst>
                  <a:gd name="T0" fmla="*/ 175 w 596"/>
                  <a:gd name="T1" fmla="*/ 94 h 480"/>
                  <a:gd name="T2" fmla="*/ 176 w 596"/>
                  <a:gd name="T3" fmla="*/ 109 h 480"/>
                  <a:gd name="T4" fmla="*/ 177 w 596"/>
                  <a:gd name="T5" fmla="*/ 126 h 480"/>
                  <a:gd name="T6" fmla="*/ 183 w 596"/>
                  <a:gd name="T7" fmla="*/ 158 h 480"/>
                  <a:gd name="T8" fmla="*/ 194 w 596"/>
                  <a:gd name="T9" fmla="*/ 197 h 480"/>
                  <a:gd name="T10" fmla="*/ 202 w 596"/>
                  <a:gd name="T11" fmla="*/ 219 h 480"/>
                  <a:gd name="T12" fmla="*/ 212 w 596"/>
                  <a:gd name="T13" fmla="*/ 241 h 480"/>
                  <a:gd name="T14" fmla="*/ 255 w 596"/>
                  <a:gd name="T15" fmla="*/ 309 h 480"/>
                  <a:gd name="T16" fmla="*/ 340 w 596"/>
                  <a:gd name="T17" fmla="*/ 388 h 480"/>
                  <a:gd name="T18" fmla="*/ 415 w 596"/>
                  <a:gd name="T19" fmla="*/ 429 h 480"/>
                  <a:gd name="T20" fmla="*/ 441 w 596"/>
                  <a:gd name="T21" fmla="*/ 439 h 480"/>
                  <a:gd name="T22" fmla="*/ 465 w 596"/>
                  <a:gd name="T23" fmla="*/ 446 h 480"/>
                  <a:gd name="T24" fmla="*/ 511 w 596"/>
                  <a:gd name="T25" fmla="*/ 456 h 480"/>
                  <a:gd name="T26" fmla="*/ 549 w 596"/>
                  <a:gd name="T27" fmla="*/ 460 h 480"/>
                  <a:gd name="T28" fmla="*/ 571 w 596"/>
                  <a:gd name="T29" fmla="*/ 460 h 480"/>
                  <a:gd name="T30" fmla="*/ 586 w 596"/>
                  <a:gd name="T31" fmla="*/ 460 h 480"/>
                  <a:gd name="T32" fmla="*/ 594 w 596"/>
                  <a:gd name="T33" fmla="*/ 460 h 480"/>
                  <a:gd name="T34" fmla="*/ 595 w 596"/>
                  <a:gd name="T35" fmla="*/ 463 h 480"/>
                  <a:gd name="T36" fmla="*/ 578 w 596"/>
                  <a:gd name="T37" fmla="*/ 467 h 480"/>
                  <a:gd name="T38" fmla="*/ 566 w 596"/>
                  <a:gd name="T39" fmla="*/ 470 h 480"/>
                  <a:gd name="T40" fmla="*/ 532 w 596"/>
                  <a:gd name="T41" fmla="*/ 476 h 480"/>
                  <a:gd name="T42" fmla="*/ 487 w 596"/>
                  <a:gd name="T43" fmla="*/ 479 h 480"/>
                  <a:gd name="T44" fmla="*/ 447 w 596"/>
                  <a:gd name="T45" fmla="*/ 479 h 480"/>
                  <a:gd name="T46" fmla="*/ 418 w 596"/>
                  <a:gd name="T47" fmla="*/ 476 h 480"/>
                  <a:gd name="T48" fmla="*/ 372 w 596"/>
                  <a:gd name="T49" fmla="*/ 468 h 480"/>
                  <a:gd name="T50" fmla="*/ 245 w 596"/>
                  <a:gd name="T51" fmla="*/ 419 h 480"/>
                  <a:gd name="T52" fmla="*/ 135 w 596"/>
                  <a:gd name="T53" fmla="*/ 333 h 480"/>
                  <a:gd name="T54" fmla="*/ 102 w 596"/>
                  <a:gd name="T55" fmla="*/ 295 h 480"/>
                  <a:gd name="T56" fmla="*/ 83 w 596"/>
                  <a:gd name="T57" fmla="*/ 269 h 480"/>
                  <a:gd name="T58" fmla="*/ 60 w 596"/>
                  <a:gd name="T59" fmla="*/ 232 h 480"/>
                  <a:gd name="T60" fmla="*/ 37 w 596"/>
                  <a:gd name="T61" fmla="*/ 186 h 480"/>
                  <a:gd name="T62" fmla="*/ 23 w 596"/>
                  <a:gd name="T63" fmla="*/ 147 h 480"/>
                  <a:gd name="T64" fmla="*/ 18 w 596"/>
                  <a:gd name="T65" fmla="*/ 133 h 480"/>
                  <a:gd name="T66" fmla="*/ 13 w 596"/>
                  <a:gd name="T67" fmla="*/ 117 h 480"/>
                  <a:gd name="T68" fmla="*/ 171 w 596"/>
                  <a:gd name="T69" fmla="*/ 68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6" h="480">
                    <a:moveTo>
                      <a:pt x="174" y="87"/>
                    </a:moveTo>
                    <a:cubicBezTo>
                      <a:pt x="174" y="87"/>
                      <a:pt x="175" y="89"/>
                      <a:pt x="175" y="94"/>
                    </a:cubicBezTo>
                    <a:cubicBezTo>
                      <a:pt x="175" y="97"/>
                      <a:pt x="175" y="100"/>
                      <a:pt x="176" y="104"/>
                    </a:cubicBezTo>
                    <a:cubicBezTo>
                      <a:pt x="176" y="105"/>
                      <a:pt x="176" y="107"/>
                      <a:pt x="176" y="109"/>
                    </a:cubicBezTo>
                    <a:cubicBezTo>
                      <a:pt x="176" y="111"/>
                      <a:pt x="176" y="112"/>
                      <a:pt x="176" y="114"/>
                    </a:cubicBezTo>
                    <a:cubicBezTo>
                      <a:pt x="177" y="118"/>
                      <a:pt x="177" y="121"/>
                      <a:pt x="177" y="126"/>
                    </a:cubicBezTo>
                    <a:cubicBezTo>
                      <a:pt x="178" y="130"/>
                      <a:pt x="179" y="135"/>
                      <a:pt x="180" y="141"/>
                    </a:cubicBezTo>
                    <a:cubicBezTo>
                      <a:pt x="180" y="146"/>
                      <a:pt x="182" y="152"/>
                      <a:pt x="183" y="158"/>
                    </a:cubicBezTo>
                    <a:cubicBezTo>
                      <a:pt x="184" y="164"/>
                      <a:pt x="186" y="170"/>
                      <a:pt x="188" y="177"/>
                    </a:cubicBezTo>
                    <a:cubicBezTo>
                      <a:pt x="189" y="183"/>
                      <a:pt x="192" y="190"/>
                      <a:pt x="194" y="197"/>
                    </a:cubicBezTo>
                    <a:cubicBezTo>
                      <a:pt x="195" y="201"/>
                      <a:pt x="196" y="204"/>
                      <a:pt x="198" y="208"/>
                    </a:cubicBezTo>
                    <a:cubicBezTo>
                      <a:pt x="199" y="211"/>
                      <a:pt x="200" y="215"/>
                      <a:pt x="202" y="219"/>
                    </a:cubicBezTo>
                    <a:cubicBezTo>
                      <a:pt x="203" y="222"/>
                      <a:pt x="205" y="226"/>
                      <a:pt x="207" y="230"/>
                    </a:cubicBezTo>
                    <a:cubicBezTo>
                      <a:pt x="208" y="233"/>
                      <a:pt x="210" y="237"/>
                      <a:pt x="212" y="241"/>
                    </a:cubicBezTo>
                    <a:cubicBezTo>
                      <a:pt x="215" y="249"/>
                      <a:pt x="220" y="256"/>
                      <a:pt x="224" y="264"/>
                    </a:cubicBezTo>
                    <a:cubicBezTo>
                      <a:pt x="233" y="279"/>
                      <a:pt x="243" y="294"/>
                      <a:pt x="255" y="309"/>
                    </a:cubicBezTo>
                    <a:cubicBezTo>
                      <a:pt x="267" y="324"/>
                      <a:pt x="280" y="338"/>
                      <a:pt x="294" y="351"/>
                    </a:cubicBezTo>
                    <a:cubicBezTo>
                      <a:pt x="308" y="365"/>
                      <a:pt x="324" y="377"/>
                      <a:pt x="340" y="388"/>
                    </a:cubicBezTo>
                    <a:cubicBezTo>
                      <a:pt x="356" y="399"/>
                      <a:pt x="373" y="409"/>
                      <a:pt x="390" y="418"/>
                    </a:cubicBezTo>
                    <a:cubicBezTo>
                      <a:pt x="398" y="422"/>
                      <a:pt x="407" y="426"/>
                      <a:pt x="415" y="429"/>
                    </a:cubicBezTo>
                    <a:cubicBezTo>
                      <a:pt x="420" y="431"/>
                      <a:pt x="424" y="433"/>
                      <a:pt x="428" y="434"/>
                    </a:cubicBezTo>
                    <a:cubicBezTo>
                      <a:pt x="432" y="436"/>
                      <a:pt x="436" y="437"/>
                      <a:pt x="441" y="439"/>
                    </a:cubicBezTo>
                    <a:cubicBezTo>
                      <a:pt x="445" y="440"/>
                      <a:pt x="449" y="441"/>
                      <a:pt x="453" y="443"/>
                    </a:cubicBezTo>
                    <a:cubicBezTo>
                      <a:pt x="457" y="444"/>
                      <a:pt x="461" y="445"/>
                      <a:pt x="465" y="446"/>
                    </a:cubicBezTo>
                    <a:cubicBezTo>
                      <a:pt x="473" y="448"/>
                      <a:pt x="481" y="450"/>
                      <a:pt x="489" y="452"/>
                    </a:cubicBezTo>
                    <a:cubicBezTo>
                      <a:pt x="497" y="453"/>
                      <a:pt x="504" y="455"/>
                      <a:pt x="511" y="456"/>
                    </a:cubicBezTo>
                    <a:cubicBezTo>
                      <a:pt x="518" y="457"/>
                      <a:pt x="525" y="458"/>
                      <a:pt x="531" y="458"/>
                    </a:cubicBezTo>
                    <a:cubicBezTo>
                      <a:pt x="538" y="459"/>
                      <a:pt x="544" y="459"/>
                      <a:pt x="549" y="460"/>
                    </a:cubicBezTo>
                    <a:cubicBezTo>
                      <a:pt x="555" y="460"/>
                      <a:pt x="560" y="460"/>
                      <a:pt x="565" y="460"/>
                    </a:cubicBezTo>
                    <a:cubicBezTo>
                      <a:pt x="567" y="460"/>
                      <a:pt x="569" y="460"/>
                      <a:pt x="571" y="460"/>
                    </a:cubicBezTo>
                    <a:cubicBezTo>
                      <a:pt x="574" y="460"/>
                      <a:pt x="575" y="460"/>
                      <a:pt x="577" y="460"/>
                    </a:cubicBezTo>
                    <a:cubicBezTo>
                      <a:pt x="581" y="460"/>
                      <a:pt x="584" y="460"/>
                      <a:pt x="586" y="460"/>
                    </a:cubicBezTo>
                    <a:cubicBezTo>
                      <a:pt x="592" y="460"/>
                      <a:pt x="594" y="460"/>
                      <a:pt x="594" y="460"/>
                    </a:cubicBezTo>
                    <a:cubicBezTo>
                      <a:pt x="594" y="460"/>
                      <a:pt x="594" y="460"/>
                      <a:pt x="594" y="460"/>
                    </a:cubicBezTo>
                    <a:cubicBezTo>
                      <a:pt x="595" y="460"/>
                      <a:pt x="596" y="461"/>
                      <a:pt x="596" y="461"/>
                    </a:cubicBezTo>
                    <a:cubicBezTo>
                      <a:pt x="596" y="462"/>
                      <a:pt x="595" y="462"/>
                      <a:pt x="595" y="463"/>
                    </a:cubicBezTo>
                    <a:cubicBezTo>
                      <a:pt x="595" y="463"/>
                      <a:pt x="592" y="463"/>
                      <a:pt x="587" y="465"/>
                    </a:cubicBezTo>
                    <a:cubicBezTo>
                      <a:pt x="585" y="465"/>
                      <a:pt x="582" y="466"/>
                      <a:pt x="578" y="467"/>
                    </a:cubicBezTo>
                    <a:cubicBezTo>
                      <a:pt x="576" y="467"/>
                      <a:pt x="574" y="468"/>
                      <a:pt x="572" y="468"/>
                    </a:cubicBezTo>
                    <a:cubicBezTo>
                      <a:pt x="570" y="469"/>
                      <a:pt x="568" y="469"/>
                      <a:pt x="566" y="470"/>
                    </a:cubicBezTo>
                    <a:cubicBezTo>
                      <a:pt x="561" y="471"/>
                      <a:pt x="556" y="472"/>
                      <a:pt x="550" y="473"/>
                    </a:cubicBezTo>
                    <a:cubicBezTo>
                      <a:pt x="545" y="474"/>
                      <a:pt x="538" y="475"/>
                      <a:pt x="532" y="476"/>
                    </a:cubicBezTo>
                    <a:cubicBezTo>
                      <a:pt x="525" y="477"/>
                      <a:pt x="518" y="477"/>
                      <a:pt x="510" y="478"/>
                    </a:cubicBezTo>
                    <a:cubicBezTo>
                      <a:pt x="503" y="479"/>
                      <a:pt x="495" y="479"/>
                      <a:pt x="487" y="479"/>
                    </a:cubicBezTo>
                    <a:cubicBezTo>
                      <a:pt x="478" y="480"/>
                      <a:pt x="470" y="480"/>
                      <a:pt x="461" y="480"/>
                    </a:cubicBezTo>
                    <a:cubicBezTo>
                      <a:pt x="456" y="479"/>
                      <a:pt x="451" y="479"/>
                      <a:pt x="447" y="479"/>
                    </a:cubicBezTo>
                    <a:cubicBezTo>
                      <a:pt x="442" y="479"/>
                      <a:pt x="437" y="478"/>
                      <a:pt x="433" y="478"/>
                    </a:cubicBezTo>
                    <a:cubicBezTo>
                      <a:pt x="428" y="477"/>
                      <a:pt x="423" y="477"/>
                      <a:pt x="418" y="476"/>
                    </a:cubicBezTo>
                    <a:cubicBezTo>
                      <a:pt x="413" y="476"/>
                      <a:pt x="408" y="475"/>
                      <a:pt x="403" y="474"/>
                    </a:cubicBezTo>
                    <a:cubicBezTo>
                      <a:pt x="393" y="473"/>
                      <a:pt x="383" y="470"/>
                      <a:pt x="372" y="468"/>
                    </a:cubicBezTo>
                    <a:cubicBezTo>
                      <a:pt x="351" y="463"/>
                      <a:pt x="330" y="457"/>
                      <a:pt x="308" y="449"/>
                    </a:cubicBezTo>
                    <a:cubicBezTo>
                      <a:pt x="287" y="441"/>
                      <a:pt x="266" y="431"/>
                      <a:pt x="245" y="419"/>
                    </a:cubicBezTo>
                    <a:cubicBezTo>
                      <a:pt x="225" y="407"/>
                      <a:pt x="205" y="394"/>
                      <a:pt x="187" y="380"/>
                    </a:cubicBezTo>
                    <a:cubicBezTo>
                      <a:pt x="168" y="365"/>
                      <a:pt x="151" y="349"/>
                      <a:pt x="135" y="333"/>
                    </a:cubicBezTo>
                    <a:cubicBezTo>
                      <a:pt x="127" y="325"/>
                      <a:pt x="119" y="317"/>
                      <a:pt x="112" y="308"/>
                    </a:cubicBezTo>
                    <a:cubicBezTo>
                      <a:pt x="109" y="304"/>
                      <a:pt x="105" y="299"/>
                      <a:pt x="102" y="295"/>
                    </a:cubicBezTo>
                    <a:cubicBezTo>
                      <a:pt x="99" y="291"/>
                      <a:pt x="96" y="287"/>
                      <a:pt x="92" y="282"/>
                    </a:cubicBezTo>
                    <a:cubicBezTo>
                      <a:pt x="89" y="278"/>
                      <a:pt x="86" y="274"/>
                      <a:pt x="83" y="269"/>
                    </a:cubicBezTo>
                    <a:cubicBezTo>
                      <a:pt x="81" y="265"/>
                      <a:pt x="78" y="261"/>
                      <a:pt x="75" y="257"/>
                    </a:cubicBezTo>
                    <a:cubicBezTo>
                      <a:pt x="70" y="248"/>
                      <a:pt x="65" y="240"/>
                      <a:pt x="60" y="232"/>
                    </a:cubicBezTo>
                    <a:cubicBezTo>
                      <a:pt x="56" y="223"/>
                      <a:pt x="51" y="216"/>
                      <a:pt x="48" y="208"/>
                    </a:cubicBezTo>
                    <a:cubicBezTo>
                      <a:pt x="44" y="200"/>
                      <a:pt x="40" y="193"/>
                      <a:pt x="37" y="186"/>
                    </a:cubicBezTo>
                    <a:cubicBezTo>
                      <a:pt x="35" y="179"/>
                      <a:pt x="32" y="172"/>
                      <a:pt x="29" y="166"/>
                    </a:cubicBezTo>
                    <a:cubicBezTo>
                      <a:pt x="27" y="159"/>
                      <a:pt x="25" y="153"/>
                      <a:pt x="23" y="147"/>
                    </a:cubicBezTo>
                    <a:cubicBezTo>
                      <a:pt x="22" y="144"/>
                      <a:pt x="21" y="142"/>
                      <a:pt x="20" y="139"/>
                    </a:cubicBezTo>
                    <a:cubicBezTo>
                      <a:pt x="20" y="137"/>
                      <a:pt x="19" y="135"/>
                      <a:pt x="18" y="133"/>
                    </a:cubicBezTo>
                    <a:cubicBezTo>
                      <a:pt x="17" y="130"/>
                      <a:pt x="16" y="127"/>
                      <a:pt x="16" y="125"/>
                    </a:cubicBezTo>
                    <a:cubicBezTo>
                      <a:pt x="14" y="120"/>
                      <a:pt x="13" y="117"/>
                      <a:pt x="13" y="117"/>
                    </a:cubicBezTo>
                    <a:cubicBezTo>
                      <a:pt x="0" y="74"/>
                      <a:pt x="24" y="27"/>
                      <a:pt x="67" y="14"/>
                    </a:cubicBezTo>
                    <a:cubicBezTo>
                      <a:pt x="111" y="0"/>
                      <a:pt x="157" y="24"/>
                      <a:pt x="171" y="68"/>
                    </a:cubicBezTo>
                    <a:cubicBezTo>
                      <a:pt x="173" y="74"/>
                      <a:pt x="174" y="80"/>
                      <a:pt x="174" y="8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0" name="Freeform 9"/>
              <p:cNvSpPr>
                <a:spLocks/>
              </p:cNvSpPr>
              <p:nvPr/>
            </p:nvSpPr>
            <p:spPr bwMode="auto">
              <a:xfrm>
                <a:off x="4880767" y="7286218"/>
                <a:ext cx="660400" cy="1430338"/>
              </a:xfrm>
              <a:custGeom>
                <a:avLst/>
                <a:gdLst>
                  <a:gd name="T0" fmla="*/ 255 w 338"/>
                  <a:gd name="T1" fmla="*/ 213 h 735"/>
                  <a:gd name="T2" fmla="*/ 234 w 338"/>
                  <a:gd name="T3" fmla="*/ 227 h 735"/>
                  <a:gd name="T4" fmla="*/ 206 w 338"/>
                  <a:gd name="T5" fmla="*/ 249 h 735"/>
                  <a:gd name="T6" fmla="*/ 184 w 338"/>
                  <a:gd name="T7" fmla="*/ 271 h 735"/>
                  <a:gd name="T8" fmla="*/ 169 w 338"/>
                  <a:gd name="T9" fmla="*/ 288 h 735"/>
                  <a:gd name="T10" fmla="*/ 147 w 338"/>
                  <a:gd name="T11" fmla="*/ 318 h 735"/>
                  <a:gd name="T12" fmla="*/ 101 w 338"/>
                  <a:gd name="T13" fmla="*/ 418 h 735"/>
                  <a:gd name="T14" fmla="*/ 86 w 338"/>
                  <a:gd name="T15" fmla="*/ 532 h 735"/>
                  <a:gd name="T16" fmla="*/ 88 w 338"/>
                  <a:gd name="T17" fmla="*/ 573 h 735"/>
                  <a:gd name="T18" fmla="*/ 92 w 338"/>
                  <a:gd name="T19" fmla="*/ 599 h 735"/>
                  <a:gd name="T20" fmla="*/ 100 w 338"/>
                  <a:gd name="T21" fmla="*/ 635 h 735"/>
                  <a:gd name="T22" fmla="*/ 114 w 338"/>
                  <a:gd name="T23" fmla="*/ 675 h 735"/>
                  <a:gd name="T24" fmla="*/ 128 w 338"/>
                  <a:gd name="T25" fmla="*/ 706 h 735"/>
                  <a:gd name="T26" fmla="*/ 133 w 338"/>
                  <a:gd name="T27" fmla="*/ 717 h 735"/>
                  <a:gd name="T28" fmla="*/ 141 w 338"/>
                  <a:gd name="T29" fmla="*/ 732 h 735"/>
                  <a:gd name="T30" fmla="*/ 141 w 338"/>
                  <a:gd name="T31" fmla="*/ 734 h 735"/>
                  <a:gd name="T32" fmla="*/ 133 w 338"/>
                  <a:gd name="T33" fmla="*/ 729 h 735"/>
                  <a:gd name="T34" fmla="*/ 122 w 338"/>
                  <a:gd name="T35" fmla="*/ 718 h 735"/>
                  <a:gd name="T36" fmla="*/ 107 w 338"/>
                  <a:gd name="T37" fmla="*/ 701 h 735"/>
                  <a:gd name="T38" fmla="*/ 83 w 338"/>
                  <a:gd name="T39" fmla="*/ 669 h 735"/>
                  <a:gd name="T40" fmla="*/ 56 w 338"/>
                  <a:gd name="T41" fmla="*/ 626 h 735"/>
                  <a:gd name="T42" fmla="*/ 43 w 338"/>
                  <a:gd name="T43" fmla="*/ 600 h 735"/>
                  <a:gd name="T44" fmla="*/ 32 w 338"/>
                  <a:gd name="T45" fmla="*/ 572 h 735"/>
                  <a:gd name="T46" fmla="*/ 6 w 338"/>
                  <a:gd name="T47" fmla="*/ 476 h 735"/>
                  <a:gd name="T48" fmla="*/ 5 w 338"/>
                  <a:gd name="T49" fmla="*/ 333 h 735"/>
                  <a:gd name="T50" fmla="*/ 31 w 338"/>
                  <a:gd name="T51" fmla="*/ 231 h 735"/>
                  <a:gd name="T52" fmla="*/ 44 w 338"/>
                  <a:gd name="T53" fmla="*/ 200 h 735"/>
                  <a:gd name="T54" fmla="*/ 58 w 338"/>
                  <a:gd name="T55" fmla="*/ 171 h 735"/>
                  <a:gd name="T56" fmla="*/ 88 w 338"/>
                  <a:gd name="T57" fmla="*/ 121 h 735"/>
                  <a:gd name="T58" fmla="*/ 116 w 338"/>
                  <a:gd name="T59" fmla="*/ 83 h 735"/>
                  <a:gd name="T60" fmla="*/ 151 w 338"/>
                  <a:gd name="T61" fmla="*/ 44 h 735"/>
                  <a:gd name="T62" fmla="*/ 301 w 338"/>
                  <a:gd name="T63" fmla="*/ 180 h 735"/>
                  <a:gd name="T64" fmla="*/ 278 w 338"/>
                  <a:gd name="T65" fmla="*/ 199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8" h="735">
                    <a:moveTo>
                      <a:pt x="278" y="199"/>
                    </a:moveTo>
                    <a:cubicBezTo>
                      <a:pt x="278" y="199"/>
                      <a:pt x="270" y="204"/>
                      <a:pt x="255" y="213"/>
                    </a:cubicBezTo>
                    <a:cubicBezTo>
                      <a:pt x="252" y="214"/>
                      <a:pt x="249" y="216"/>
                      <a:pt x="246" y="218"/>
                    </a:cubicBezTo>
                    <a:cubicBezTo>
                      <a:pt x="242" y="221"/>
                      <a:pt x="238" y="224"/>
                      <a:pt x="234" y="227"/>
                    </a:cubicBezTo>
                    <a:cubicBezTo>
                      <a:pt x="229" y="230"/>
                      <a:pt x="225" y="233"/>
                      <a:pt x="220" y="237"/>
                    </a:cubicBezTo>
                    <a:cubicBezTo>
                      <a:pt x="216" y="240"/>
                      <a:pt x="211" y="245"/>
                      <a:pt x="206" y="249"/>
                    </a:cubicBezTo>
                    <a:cubicBezTo>
                      <a:pt x="201" y="253"/>
                      <a:pt x="196" y="258"/>
                      <a:pt x="191" y="263"/>
                    </a:cubicBezTo>
                    <a:cubicBezTo>
                      <a:pt x="189" y="266"/>
                      <a:pt x="186" y="268"/>
                      <a:pt x="184" y="271"/>
                    </a:cubicBezTo>
                    <a:cubicBezTo>
                      <a:pt x="181" y="274"/>
                      <a:pt x="179" y="276"/>
                      <a:pt x="176" y="279"/>
                    </a:cubicBezTo>
                    <a:cubicBezTo>
                      <a:pt x="174" y="282"/>
                      <a:pt x="171" y="285"/>
                      <a:pt x="169" y="288"/>
                    </a:cubicBezTo>
                    <a:cubicBezTo>
                      <a:pt x="166" y="291"/>
                      <a:pt x="164" y="295"/>
                      <a:pt x="161" y="298"/>
                    </a:cubicBezTo>
                    <a:cubicBezTo>
                      <a:pt x="156" y="304"/>
                      <a:pt x="152" y="311"/>
                      <a:pt x="147" y="318"/>
                    </a:cubicBezTo>
                    <a:cubicBezTo>
                      <a:pt x="137" y="333"/>
                      <a:pt x="129" y="348"/>
                      <a:pt x="121" y="365"/>
                    </a:cubicBezTo>
                    <a:cubicBezTo>
                      <a:pt x="113" y="382"/>
                      <a:pt x="107" y="399"/>
                      <a:pt x="101" y="418"/>
                    </a:cubicBezTo>
                    <a:cubicBezTo>
                      <a:pt x="96" y="436"/>
                      <a:pt x="92" y="455"/>
                      <a:pt x="89" y="474"/>
                    </a:cubicBezTo>
                    <a:cubicBezTo>
                      <a:pt x="87" y="494"/>
                      <a:pt x="86" y="513"/>
                      <a:pt x="86" y="532"/>
                    </a:cubicBezTo>
                    <a:cubicBezTo>
                      <a:pt x="86" y="541"/>
                      <a:pt x="86" y="550"/>
                      <a:pt x="87" y="559"/>
                    </a:cubicBezTo>
                    <a:cubicBezTo>
                      <a:pt x="88" y="564"/>
                      <a:pt x="88" y="568"/>
                      <a:pt x="88" y="573"/>
                    </a:cubicBezTo>
                    <a:cubicBezTo>
                      <a:pt x="89" y="577"/>
                      <a:pt x="90" y="582"/>
                      <a:pt x="90" y="586"/>
                    </a:cubicBezTo>
                    <a:cubicBezTo>
                      <a:pt x="91" y="590"/>
                      <a:pt x="91" y="595"/>
                      <a:pt x="92" y="599"/>
                    </a:cubicBezTo>
                    <a:cubicBezTo>
                      <a:pt x="93" y="603"/>
                      <a:pt x="94" y="607"/>
                      <a:pt x="95" y="611"/>
                    </a:cubicBezTo>
                    <a:cubicBezTo>
                      <a:pt x="97" y="619"/>
                      <a:pt x="98" y="627"/>
                      <a:pt x="100" y="635"/>
                    </a:cubicBezTo>
                    <a:cubicBezTo>
                      <a:pt x="103" y="642"/>
                      <a:pt x="105" y="649"/>
                      <a:pt x="107" y="656"/>
                    </a:cubicBezTo>
                    <a:cubicBezTo>
                      <a:pt x="110" y="663"/>
                      <a:pt x="112" y="669"/>
                      <a:pt x="114" y="675"/>
                    </a:cubicBezTo>
                    <a:cubicBezTo>
                      <a:pt x="117" y="681"/>
                      <a:pt x="119" y="687"/>
                      <a:pt x="121" y="692"/>
                    </a:cubicBezTo>
                    <a:cubicBezTo>
                      <a:pt x="123" y="697"/>
                      <a:pt x="126" y="702"/>
                      <a:pt x="128" y="706"/>
                    </a:cubicBezTo>
                    <a:cubicBezTo>
                      <a:pt x="129" y="708"/>
                      <a:pt x="129" y="710"/>
                      <a:pt x="130" y="712"/>
                    </a:cubicBezTo>
                    <a:cubicBezTo>
                      <a:pt x="131" y="714"/>
                      <a:pt x="132" y="716"/>
                      <a:pt x="133" y="717"/>
                    </a:cubicBezTo>
                    <a:cubicBezTo>
                      <a:pt x="135" y="720"/>
                      <a:pt x="136" y="723"/>
                      <a:pt x="138" y="725"/>
                    </a:cubicBezTo>
                    <a:cubicBezTo>
                      <a:pt x="140" y="730"/>
                      <a:pt x="141" y="732"/>
                      <a:pt x="141" y="732"/>
                    </a:cubicBezTo>
                    <a:cubicBezTo>
                      <a:pt x="141" y="732"/>
                      <a:pt x="141" y="732"/>
                      <a:pt x="141" y="732"/>
                    </a:cubicBezTo>
                    <a:cubicBezTo>
                      <a:pt x="142" y="733"/>
                      <a:pt x="141" y="734"/>
                      <a:pt x="141" y="734"/>
                    </a:cubicBezTo>
                    <a:cubicBezTo>
                      <a:pt x="140" y="735"/>
                      <a:pt x="139" y="735"/>
                      <a:pt x="139" y="734"/>
                    </a:cubicBezTo>
                    <a:cubicBezTo>
                      <a:pt x="139" y="734"/>
                      <a:pt x="137" y="732"/>
                      <a:pt x="133" y="729"/>
                    </a:cubicBezTo>
                    <a:cubicBezTo>
                      <a:pt x="131" y="727"/>
                      <a:pt x="129" y="724"/>
                      <a:pt x="127" y="722"/>
                    </a:cubicBezTo>
                    <a:cubicBezTo>
                      <a:pt x="125" y="721"/>
                      <a:pt x="124" y="719"/>
                      <a:pt x="122" y="718"/>
                    </a:cubicBezTo>
                    <a:cubicBezTo>
                      <a:pt x="121" y="716"/>
                      <a:pt x="119" y="714"/>
                      <a:pt x="118" y="713"/>
                    </a:cubicBezTo>
                    <a:cubicBezTo>
                      <a:pt x="115" y="709"/>
                      <a:pt x="111" y="705"/>
                      <a:pt x="107" y="701"/>
                    </a:cubicBezTo>
                    <a:cubicBezTo>
                      <a:pt x="104" y="696"/>
                      <a:pt x="100" y="691"/>
                      <a:pt x="96" y="686"/>
                    </a:cubicBezTo>
                    <a:cubicBezTo>
                      <a:pt x="91" y="681"/>
                      <a:pt x="87" y="675"/>
                      <a:pt x="83" y="669"/>
                    </a:cubicBezTo>
                    <a:cubicBezTo>
                      <a:pt x="78" y="662"/>
                      <a:pt x="74" y="656"/>
                      <a:pt x="69" y="649"/>
                    </a:cubicBezTo>
                    <a:cubicBezTo>
                      <a:pt x="65" y="641"/>
                      <a:pt x="61" y="634"/>
                      <a:pt x="56" y="626"/>
                    </a:cubicBezTo>
                    <a:cubicBezTo>
                      <a:pt x="54" y="622"/>
                      <a:pt x="52" y="618"/>
                      <a:pt x="50" y="613"/>
                    </a:cubicBezTo>
                    <a:cubicBezTo>
                      <a:pt x="48" y="609"/>
                      <a:pt x="45" y="605"/>
                      <a:pt x="43" y="600"/>
                    </a:cubicBezTo>
                    <a:cubicBezTo>
                      <a:pt x="41" y="596"/>
                      <a:pt x="39" y="591"/>
                      <a:pt x="37" y="587"/>
                    </a:cubicBezTo>
                    <a:cubicBezTo>
                      <a:pt x="35" y="582"/>
                      <a:pt x="34" y="577"/>
                      <a:pt x="32" y="572"/>
                    </a:cubicBezTo>
                    <a:cubicBezTo>
                      <a:pt x="28" y="563"/>
                      <a:pt x="25" y="553"/>
                      <a:pt x="21" y="542"/>
                    </a:cubicBezTo>
                    <a:cubicBezTo>
                      <a:pt x="15" y="522"/>
                      <a:pt x="10" y="499"/>
                      <a:pt x="6" y="476"/>
                    </a:cubicBezTo>
                    <a:cubicBezTo>
                      <a:pt x="3" y="453"/>
                      <a:pt x="1" y="430"/>
                      <a:pt x="0" y="406"/>
                    </a:cubicBezTo>
                    <a:cubicBezTo>
                      <a:pt x="0" y="381"/>
                      <a:pt x="2" y="357"/>
                      <a:pt x="5" y="333"/>
                    </a:cubicBezTo>
                    <a:cubicBezTo>
                      <a:pt x="9" y="309"/>
                      <a:pt x="14" y="286"/>
                      <a:pt x="20" y="263"/>
                    </a:cubicBezTo>
                    <a:cubicBezTo>
                      <a:pt x="24" y="252"/>
                      <a:pt x="27" y="241"/>
                      <a:pt x="31" y="231"/>
                    </a:cubicBezTo>
                    <a:cubicBezTo>
                      <a:pt x="33" y="225"/>
                      <a:pt x="35" y="220"/>
                      <a:pt x="37" y="215"/>
                    </a:cubicBezTo>
                    <a:cubicBezTo>
                      <a:pt x="40" y="210"/>
                      <a:pt x="42" y="205"/>
                      <a:pt x="44" y="200"/>
                    </a:cubicBezTo>
                    <a:cubicBezTo>
                      <a:pt x="46" y="195"/>
                      <a:pt x="48" y="190"/>
                      <a:pt x="51" y="185"/>
                    </a:cubicBezTo>
                    <a:cubicBezTo>
                      <a:pt x="53" y="180"/>
                      <a:pt x="56" y="176"/>
                      <a:pt x="58" y="171"/>
                    </a:cubicBezTo>
                    <a:cubicBezTo>
                      <a:pt x="63" y="162"/>
                      <a:pt x="68" y="153"/>
                      <a:pt x="73" y="145"/>
                    </a:cubicBezTo>
                    <a:cubicBezTo>
                      <a:pt x="78" y="137"/>
                      <a:pt x="83" y="129"/>
                      <a:pt x="88" y="121"/>
                    </a:cubicBezTo>
                    <a:cubicBezTo>
                      <a:pt x="93" y="114"/>
                      <a:pt x="97" y="107"/>
                      <a:pt x="102" y="101"/>
                    </a:cubicBezTo>
                    <a:cubicBezTo>
                      <a:pt x="107" y="95"/>
                      <a:pt x="112" y="89"/>
                      <a:pt x="116" y="83"/>
                    </a:cubicBezTo>
                    <a:cubicBezTo>
                      <a:pt x="121" y="78"/>
                      <a:pt x="125" y="73"/>
                      <a:pt x="130" y="68"/>
                    </a:cubicBezTo>
                    <a:cubicBezTo>
                      <a:pt x="143" y="53"/>
                      <a:pt x="151" y="44"/>
                      <a:pt x="151" y="44"/>
                    </a:cubicBezTo>
                    <a:cubicBezTo>
                      <a:pt x="189" y="3"/>
                      <a:pt x="253" y="0"/>
                      <a:pt x="294" y="37"/>
                    </a:cubicBezTo>
                    <a:cubicBezTo>
                      <a:pt x="335" y="75"/>
                      <a:pt x="338" y="139"/>
                      <a:pt x="301" y="180"/>
                    </a:cubicBezTo>
                    <a:cubicBezTo>
                      <a:pt x="294" y="187"/>
                      <a:pt x="287" y="193"/>
                      <a:pt x="279" y="198"/>
                    </a:cubicBezTo>
                    <a:lnTo>
                      <a:pt x="278" y="199"/>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1" name="Freeform 10"/>
              <p:cNvSpPr>
                <a:spLocks/>
              </p:cNvSpPr>
              <p:nvPr/>
            </p:nvSpPr>
            <p:spPr bwMode="auto">
              <a:xfrm>
                <a:off x="5836442" y="8229193"/>
                <a:ext cx="1184275" cy="768350"/>
              </a:xfrm>
              <a:custGeom>
                <a:avLst/>
                <a:gdLst>
                  <a:gd name="T0" fmla="*/ 100 w 606"/>
                  <a:gd name="T1" fmla="*/ 259 h 395"/>
                  <a:gd name="T2" fmla="*/ 115 w 606"/>
                  <a:gd name="T3" fmla="*/ 263 h 395"/>
                  <a:gd name="T4" fmla="*/ 132 w 606"/>
                  <a:gd name="T5" fmla="*/ 268 h 395"/>
                  <a:gd name="T6" fmla="*/ 165 w 606"/>
                  <a:gd name="T7" fmla="*/ 275 h 395"/>
                  <a:gd name="T8" fmla="*/ 206 w 606"/>
                  <a:gd name="T9" fmla="*/ 279 h 395"/>
                  <a:gd name="T10" fmla="*/ 230 w 606"/>
                  <a:gd name="T11" fmla="*/ 279 h 395"/>
                  <a:gd name="T12" fmla="*/ 255 w 606"/>
                  <a:gd name="T13" fmla="*/ 278 h 395"/>
                  <a:gd name="T14" fmla="*/ 336 w 606"/>
                  <a:gd name="T15" fmla="*/ 262 h 395"/>
                  <a:gd name="T16" fmla="*/ 442 w 606"/>
                  <a:gd name="T17" fmla="*/ 212 h 395"/>
                  <a:gd name="T18" fmla="*/ 508 w 606"/>
                  <a:gd name="T19" fmla="*/ 156 h 395"/>
                  <a:gd name="T20" fmla="*/ 527 w 606"/>
                  <a:gd name="T21" fmla="*/ 136 h 395"/>
                  <a:gd name="T22" fmla="*/ 543 w 606"/>
                  <a:gd name="T23" fmla="*/ 116 h 395"/>
                  <a:gd name="T24" fmla="*/ 569 w 606"/>
                  <a:gd name="T25" fmla="*/ 76 h 395"/>
                  <a:gd name="T26" fmla="*/ 587 w 606"/>
                  <a:gd name="T27" fmla="*/ 42 h 395"/>
                  <a:gd name="T28" fmla="*/ 595 w 606"/>
                  <a:gd name="T29" fmla="*/ 22 h 395"/>
                  <a:gd name="T30" fmla="*/ 601 w 606"/>
                  <a:gd name="T31" fmla="*/ 8 h 395"/>
                  <a:gd name="T32" fmla="*/ 603 w 606"/>
                  <a:gd name="T33" fmla="*/ 1 h 395"/>
                  <a:gd name="T34" fmla="*/ 606 w 606"/>
                  <a:gd name="T35" fmla="*/ 1 h 395"/>
                  <a:gd name="T36" fmla="*/ 603 w 606"/>
                  <a:gd name="T37" fmla="*/ 18 h 395"/>
                  <a:gd name="T38" fmla="*/ 600 w 606"/>
                  <a:gd name="T39" fmla="*/ 30 h 395"/>
                  <a:gd name="T40" fmla="*/ 592 w 606"/>
                  <a:gd name="T41" fmla="*/ 64 h 395"/>
                  <a:gd name="T42" fmla="*/ 577 w 606"/>
                  <a:gd name="T43" fmla="*/ 106 h 395"/>
                  <a:gd name="T44" fmla="*/ 561 w 606"/>
                  <a:gd name="T45" fmla="*/ 142 h 395"/>
                  <a:gd name="T46" fmla="*/ 547 w 606"/>
                  <a:gd name="T47" fmla="*/ 167 h 395"/>
                  <a:gd name="T48" fmla="*/ 521 w 606"/>
                  <a:gd name="T49" fmla="*/ 206 h 395"/>
                  <a:gd name="T50" fmla="*/ 426 w 606"/>
                  <a:gd name="T51" fmla="*/ 300 h 395"/>
                  <a:gd name="T52" fmla="*/ 305 w 606"/>
                  <a:gd name="T53" fmla="*/ 365 h 395"/>
                  <a:gd name="T54" fmla="*/ 259 w 606"/>
                  <a:gd name="T55" fmla="*/ 380 h 395"/>
                  <a:gd name="T56" fmla="*/ 228 w 606"/>
                  <a:gd name="T57" fmla="*/ 386 h 395"/>
                  <a:gd name="T58" fmla="*/ 185 w 606"/>
                  <a:gd name="T59" fmla="*/ 392 h 395"/>
                  <a:gd name="T60" fmla="*/ 136 w 606"/>
                  <a:gd name="T61" fmla="*/ 395 h 395"/>
                  <a:gd name="T62" fmla="*/ 96 w 606"/>
                  <a:gd name="T63" fmla="*/ 393 h 395"/>
                  <a:gd name="T64" fmla="*/ 82 w 606"/>
                  <a:gd name="T65" fmla="*/ 391 h 395"/>
                  <a:gd name="T66" fmla="*/ 65 w 606"/>
                  <a:gd name="T67" fmla="*/ 389 h 395"/>
                  <a:gd name="T68" fmla="*/ 80 w 606"/>
                  <a:gd name="T69" fmla="*/ 25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6" h="395">
                    <a:moveTo>
                      <a:pt x="93" y="256"/>
                    </a:moveTo>
                    <a:cubicBezTo>
                      <a:pt x="93" y="256"/>
                      <a:pt x="96" y="257"/>
                      <a:pt x="100" y="259"/>
                    </a:cubicBezTo>
                    <a:cubicBezTo>
                      <a:pt x="103" y="259"/>
                      <a:pt x="106" y="260"/>
                      <a:pt x="109" y="261"/>
                    </a:cubicBezTo>
                    <a:cubicBezTo>
                      <a:pt x="111" y="262"/>
                      <a:pt x="113" y="263"/>
                      <a:pt x="115" y="263"/>
                    </a:cubicBezTo>
                    <a:cubicBezTo>
                      <a:pt x="116" y="264"/>
                      <a:pt x="118" y="264"/>
                      <a:pt x="120" y="265"/>
                    </a:cubicBezTo>
                    <a:cubicBezTo>
                      <a:pt x="123" y="266"/>
                      <a:pt x="127" y="267"/>
                      <a:pt x="132" y="268"/>
                    </a:cubicBezTo>
                    <a:cubicBezTo>
                      <a:pt x="136" y="269"/>
                      <a:pt x="141" y="270"/>
                      <a:pt x="147" y="271"/>
                    </a:cubicBezTo>
                    <a:cubicBezTo>
                      <a:pt x="152" y="273"/>
                      <a:pt x="158" y="274"/>
                      <a:pt x="165" y="275"/>
                    </a:cubicBezTo>
                    <a:cubicBezTo>
                      <a:pt x="171" y="276"/>
                      <a:pt x="177" y="276"/>
                      <a:pt x="184" y="277"/>
                    </a:cubicBezTo>
                    <a:cubicBezTo>
                      <a:pt x="191" y="278"/>
                      <a:pt x="199" y="278"/>
                      <a:pt x="206" y="279"/>
                    </a:cubicBezTo>
                    <a:cubicBezTo>
                      <a:pt x="210" y="279"/>
                      <a:pt x="214" y="279"/>
                      <a:pt x="218" y="279"/>
                    </a:cubicBezTo>
                    <a:cubicBezTo>
                      <a:pt x="222" y="279"/>
                      <a:pt x="226" y="279"/>
                      <a:pt x="230" y="279"/>
                    </a:cubicBezTo>
                    <a:cubicBezTo>
                      <a:pt x="234" y="279"/>
                      <a:pt x="238" y="279"/>
                      <a:pt x="242" y="279"/>
                    </a:cubicBezTo>
                    <a:cubicBezTo>
                      <a:pt x="246" y="279"/>
                      <a:pt x="251" y="278"/>
                      <a:pt x="255" y="278"/>
                    </a:cubicBezTo>
                    <a:cubicBezTo>
                      <a:pt x="264" y="277"/>
                      <a:pt x="272" y="276"/>
                      <a:pt x="281" y="275"/>
                    </a:cubicBezTo>
                    <a:cubicBezTo>
                      <a:pt x="299" y="272"/>
                      <a:pt x="317" y="268"/>
                      <a:pt x="336" y="262"/>
                    </a:cubicBezTo>
                    <a:cubicBezTo>
                      <a:pt x="354" y="257"/>
                      <a:pt x="372" y="250"/>
                      <a:pt x="390" y="241"/>
                    </a:cubicBezTo>
                    <a:cubicBezTo>
                      <a:pt x="408" y="233"/>
                      <a:pt x="426" y="223"/>
                      <a:pt x="442" y="212"/>
                    </a:cubicBezTo>
                    <a:cubicBezTo>
                      <a:pt x="458" y="201"/>
                      <a:pt x="474" y="188"/>
                      <a:pt x="488" y="176"/>
                    </a:cubicBezTo>
                    <a:cubicBezTo>
                      <a:pt x="495" y="169"/>
                      <a:pt x="502" y="163"/>
                      <a:pt x="508" y="156"/>
                    </a:cubicBezTo>
                    <a:cubicBezTo>
                      <a:pt x="512" y="153"/>
                      <a:pt x="515" y="149"/>
                      <a:pt x="518" y="146"/>
                    </a:cubicBezTo>
                    <a:cubicBezTo>
                      <a:pt x="521" y="143"/>
                      <a:pt x="524" y="139"/>
                      <a:pt x="527" y="136"/>
                    </a:cubicBezTo>
                    <a:cubicBezTo>
                      <a:pt x="530" y="133"/>
                      <a:pt x="532" y="129"/>
                      <a:pt x="535" y="126"/>
                    </a:cubicBezTo>
                    <a:cubicBezTo>
                      <a:pt x="538" y="122"/>
                      <a:pt x="540" y="119"/>
                      <a:pt x="543" y="116"/>
                    </a:cubicBezTo>
                    <a:cubicBezTo>
                      <a:pt x="548" y="109"/>
                      <a:pt x="553" y="102"/>
                      <a:pt x="557" y="95"/>
                    </a:cubicBezTo>
                    <a:cubicBezTo>
                      <a:pt x="561" y="89"/>
                      <a:pt x="565" y="83"/>
                      <a:pt x="569" y="76"/>
                    </a:cubicBezTo>
                    <a:cubicBezTo>
                      <a:pt x="572" y="70"/>
                      <a:pt x="576" y="64"/>
                      <a:pt x="579" y="58"/>
                    </a:cubicBezTo>
                    <a:cubicBezTo>
                      <a:pt x="581" y="53"/>
                      <a:pt x="584" y="47"/>
                      <a:pt x="587" y="42"/>
                    </a:cubicBezTo>
                    <a:cubicBezTo>
                      <a:pt x="589" y="37"/>
                      <a:pt x="591" y="32"/>
                      <a:pt x="593" y="28"/>
                    </a:cubicBezTo>
                    <a:cubicBezTo>
                      <a:pt x="594" y="26"/>
                      <a:pt x="595" y="24"/>
                      <a:pt x="595" y="22"/>
                    </a:cubicBezTo>
                    <a:cubicBezTo>
                      <a:pt x="596" y="20"/>
                      <a:pt x="597" y="18"/>
                      <a:pt x="597" y="17"/>
                    </a:cubicBezTo>
                    <a:cubicBezTo>
                      <a:pt x="599" y="13"/>
                      <a:pt x="600" y="10"/>
                      <a:pt x="601" y="8"/>
                    </a:cubicBezTo>
                    <a:cubicBezTo>
                      <a:pt x="602" y="3"/>
                      <a:pt x="603" y="1"/>
                      <a:pt x="603" y="1"/>
                    </a:cubicBezTo>
                    <a:cubicBezTo>
                      <a:pt x="603" y="1"/>
                      <a:pt x="603" y="1"/>
                      <a:pt x="603" y="1"/>
                    </a:cubicBezTo>
                    <a:cubicBezTo>
                      <a:pt x="604" y="0"/>
                      <a:pt x="604" y="0"/>
                      <a:pt x="605" y="0"/>
                    </a:cubicBezTo>
                    <a:cubicBezTo>
                      <a:pt x="605" y="0"/>
                      <a:pt x="606" y="1"/>
                      <a:pt x="606" y="1"/>
                    </a:cubicBezTo>
                    <a:cubicBezTo>
                      <a:pt x="606" y="1"/>
                      <a:pt x="605" y="4"/>
                      <a:pt x="604" y="9"/>
                    </a:cubicBezTo>
                    <a:cubicBezTo>
                      <a:pt x="604" y="11"/>
                      <a:pt x="603" y="14"/>
                      <a:pt x="603" y="18"/>
                    </a:cubicBezTo>
                    <a:cubicBezTo>
                      <a:pt x="602" y="20"/>
                      <a:pt x="602" y="22"/>
                      <a:pt x="602" y="24"/>
                    </a:cubicBezTo>
                    <a:cubicBezTo>
                      <a:pt x="601" y="26"/>
                      <a:pt x="601" y="28"/>
                      <a:pt x="600" y="30"/>
                    </a:cubicBezTo>
                    <a:cubicBezTo>
                      <a:pt x="599" y="35"/>
                      <a:pt x="598" y="40"/>
                      <a:pt x="597" y="46"/>
                    </a:cubicBezTo>
                    <a:cubicBezTo>
                      <a:pt x="595" y="51"/>
                      <a:pt x="594" y="57"/>
                      <a:pt x="592" y="64"/>
                    </a:cubicBezTo>
                    <a:cubicBezTo>
                      <a:pt x="590" y="70"/>
                      <a:pt x="588" y="77"/>
                      <a:pt x="586" y="84"/>
                    </a:cubicBezTo>
                    <a:cubicBezTo>
                      <a:pt x="583" y="91"/>
                      <a:pt x="580" y="98"/>
                      <a:pt x="577" y="106"/>
                    </a:cubicBezTo>
                    <a:cubicBezTo>
                      <a:pt x="574" y="114"/>
                      <a:pt x="571" y="122"/>
                      <a:pt x="567" y="130"/>
                    </a:cubicBezTo>
                    <a:cubicBezTo>
                      <a:pt x="565" y="134"/>
                      <a:pt x="563" y="138"/>
                      <a:pt x="561" y="142"/>
                    </a:cubicBezTo>
                    <a:cubicBezTo>
                      <a:pt x="559" y="146"/>
                      <a:pt x="557" y="150"/>
                      <a:pt x="554" y="155"/>
                    </a:cubicBezTo>
                    <a:cubicBezTo>
                      <a:pt x="552" y="159"/>
                      <a:pt x="549" y="163"/>
                      <a:pt x="547" y="167"/>
                    </a:cubicBezTo>
                    <a:cubicBezTo>
                      <a:pt x="544" y="172"/>
                      <a:pt x="542" y="176"/>
                      <a:pt x="539" y="180"/>
                    </a:cubicBezTo>
                    <a:cubicBezTo>
                      <a:pt x="534" y="189"/>
                      <a:pt x="527" y="197"/>
                      <a:pt x="521" y="206"/>
                    </a:cubicBezTo>
                    <a:cubicBezTo>
                      <a:pt x="508" y="222"/>
                      <a:pt x="494" y="239"/>
                      <a:pt x="478" y="255"/>
                    </a:cubicBezTo>
                    <a:cubicBezTo>
                      <a:pt x="462" y="271"/>
                      <a:pt x="445" y="286"/>
                      <a:pt x="426" y="300"/>
                    </a:cubicBezTo>
                    <a:cubicBezTo>
                      <a:pt x="408" y="314"/>
                      <a:pt x="388" y="326"/>
                      <a:pt x="368" y="337"/>
                    </a:cubicBezTo>
                    <a:cubicBezTo>
                      <a:pt x="347" y="348"/>
                      <a:pt x="326" y="358"/>
                      <a:pt x="305" y="365"/>
                    </a:cubicBezTo>
                    <a:cubicBezTo>
                      <a:pt x="295" y="369"/>
                      <a:pt x="285" y="373"/>
                      <a:pt x="274" y="376"/>
                    </a:cubicBezTo>
                    <a:cubicBezTo>
                      <a:pt x="269" y="377"/>
                      <a:pt x="264" y="378"/>
                      <a:pt x="259" y="380"/>
                    </a:cubicBezTo>
                    <a:cubicBezTo>
                      <a:pt x="253" y="381"/>
                      <a:pt x="248" y="382"/>
                      <a:pt x="243" y="383"/>
                    </a:cubicBezTo>
                    <a:cubicBezTo>
                      <a:pt x="238" y="385"/>
                      <a:pt x="233" y="385"/>
                      <a:pt x="228" y="386"/>
                    </a:cubicBezTo>
                    <a:cubicBezTo>
                      <a:pt x="223" y="387"/>
                      <a:pt x="218" y="388"/>
                      <a:pt x="214" y="389"/>
                    </a:cubicBezTo>
                    <a:cubicBezTo>
                      <a:pt x="204" y="390"/>
                      <a:pt x="195" y="392"/>
                      <a:pt x="185" y="392"/>
                    </a:cubicBezTo>
                    <a:cubicBezTo>
                      <a:pt x="176" y="393"/>
                      <a:pt x="168" y="394"/>
                      <a:pt x="159" y="394"/>
                    </a:cubicBezTo>
                    <a:cubicBezTo>
                      <a:pt x="151" y="394"/>
                      <a:pt x="143" y="395"/>
                      <a:pt x="136" y="395"/>
                    </a:cubicBezTo>
                    <a:cubicBezTo>
                      <a:pt x="128" y="394"/>
                      <a:pt x="121" y="394"/>
                      <a:pt x="115" y="394"/>
                    </a:cubicBezTo>
                    <a:cubicBezTo>
                      <a:pt x="108" y="394"/>
                      <a:pt x="101" y="393"/>
                      <a:pt x="96" y="393"/>
                    </a:cubicBezTo>
                    <a:cubicBezTo>
                      <a:pt x="93" y="392"/>
                      <a:pt x="90" y="392"/>
                      <a:pt x="88" y="392"/>
                    </a:cubicBezTo>
                    <a:cubicBezTo>
                      <a:pt x="85" y="392"/>
                      <a:pt x="83" y="391"/>
                      <a:pt x="82" y="391"/>
                    </a:cubicBezTo>
                    <a:cubicBezTo>
                      <a:pt x="78" y="391"/>
                      <a:pt x="75" y="390"/>
                      <a:pt x="72" y="390"/>
                    </a:cubicBezTo>
                    <a:cubicBezTo>
                      <a:pt x="67" y="390"/>
                      <a:pt x="65" y="389"/>
                      <a:pt x="65" y="389"/>
                    </a:cubicBezTo>
                    <a:cubicBezTo>
                      <a:pt x="27" y="385"/>
                      <a:pt x="0" y="351"/>
                      <a:pt x="5" y="314"/>
                    </a:cubicBezTo>
                    <a:cubicBezTo>
                      <a:pt x="9" y="276"/>
                      <a:pt x="43" y="249"/>
                      <a:pt x="80" y="254"/>
                    </a:cubicBezTo>
                    <a:cubicBezTo>
                      <a:pt x="84" y="254"/>
                      <a:pt x="89" y="255"/>
                      <a:pt x="93" y="25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 name="Freeform 11"/>
              <p:cNvSpPr>
                <a:spLocks/>
              </p:cNvSpPr>
              <p:nvPr/>
            </p:nvSpPr>
            <p:spPr bwMode="auto">
              <a:xfrm>
                <a:off x="5361780" y="8402231"/>
                <a:ext cx="1203325" cy="639763"/>
              </a:xfrm>
              <a:custGeom>
                <a:avLst/>
                <a:gdLst>
                  <a:gd name="T0" fmla="*/ 86 w 616"/>
                  <a:gd name="T1" fmla="*/ 39 h 329"/>
                  <a:gd name="T2" fmla="*/ 91 w 616"/>
                  <a:gd name="T3" fmla="*/ 53 h 329"/>
                  <a:gd name="T4" fmla="*/ 99 w 616"/>
                  <a:gd name="T5" fmla="*/ 71 h 329"/>
                  <a:gd name="T6" fmla="*/ 115 w 616"/>
                  <a:gd name="T7" fmla="*/ 103 h 329"/>
                  <a:gd name="T8" fmla="*/ 139 w 616"/>
                  <a:gd name="T9" fmla="*/ 140 h 329"/>
                  <a:gd name="T10" fmla="*/ 155 w 616"/>
                  <a:gd name="T11" fmla="*/ 159 h 329"/>
                  <a:gd name="T12" fmla="*/ 172 w 616"/>
                  <a:gd name="T13" fmla="*/ 179 h 329"/>
                  <a:gd name="T14" fmla="*/ 238 w 616"/>
                  <a:gd name="T15" fmla="*/ 235 h 329"/>
                  <a:gd name="T16" fmla="*/ 347 w 616"/>
                  <a:gd name="T17" fmla="*/ 288 h 329"/>
                  <a:gd name="T18" fmla="*/ 433 w 616"/>
                  <a:gd name="T19" fmla="*/ 306 h 329"/>
                  <a:gd name="T20" fmla="*/ 461 w 616"/>
                  <a:gd name="T21" fmla="*/ 308 h 329"/>
                  <a:gd name="T22" fmla="*/ 487 w 616"/>
                  <a:gd name="T23" fmla="*/ 308 h 329"/>
                  <a:gd name="T24" fmla="*/ 534 w 616"/>
                  <a:gd name="T25" fmla="*/ 304 h 329"/>
                  <a:gd name="T26" fmla="*/ 572 w 616"/>
                  <a:gd name="T27" fmla="*/ 297 h 329"/>
                  <a:gd name="T28" fmla="*/ 594 w 616"/>
                  <a:gd name="T29" fmla="*/ 291 h 329"/>
                  <a:gd name="T30" fmla="*/ 608 w 616"/>
                  <a:gd name="T31" fmla="*/ 287 h 329"/>
                  <a:gd name="T32" fmla="*/ 616 w 616"/>
                  <a:gd name="T33" fmla="*/ 284 h 329"/>
                  <a:gd name="T34" fmla="*/ 616 w 616"/>
                  <a:gd name="T35" fmla="*/ 285 h 329"/>
                  <a:gd name="T36" fmla="*/ 600 w 616"/>
                  <a:gd name="T37" fmla="*/ 292 h 329"/>
                  <a:gd name="T38" fmla="*/ 589 w 616"/>
                  <a:gd name="T39" fmla="*/ 297 h 329"/>
                  <a:gd name="T40" fmla="*/ 557 w 616"/>
                  <a:gd name="T41" fmla="*/ 309 h 329"/>
                  <a:gd name="T42" fmla="*/ 514 w 616"/>
                  <a:gd name="T43" fmla="*/ 320 h 329"/>
                  <a:gd name="T44" fmla="*/ 475 w 616"/>
                  <a:gd name="T45" fmla="*/ 326 h 329"/>
                  <a:gd name="T46" fmla="*/ 447 w 616"/>
                  <a:gd name="T47" fmla="*/ 328 h 329"/>
                  <a:gd name="T48" fmla="*/ 402 w 616"/>
                  <a:gd name="T49" fmla="*/ 328 h 329"/>
                  <a:gd name="T50" fmla="*/ 274 w 616"/>
                  <a:gd name="T51" fmla="*/ 303 h 329"/>
                  <a:gd name="T52" fmla="*/ 157 w 616"/>
                  <a:gd name="T53" fmla="*/ 241 h 329"/>
                  <a:gd name="T54" fmla="*/ 121 w 616"/>
                  <a:gd name="T55" fmla="*/ 212 h 329"/>
                  <a:gd name="T56" fmla="*/ 100 w 616"/>
                  <a:gd name="T57" fmla="*/ 192 h 329"/>
                  <a:gd name="T58" fmla="*/ 72 w 616"/>
                  <a:gd name="T59" fmla="*/ 161 h 329"/>
                  <a:gd name="T60" fmla="*/ 44 w 616"/>
                  <a:gd name="T61" fmla="*/ 123 h 329"/>
                  <a:gd name="T62" fmla="*/ 24 w 616"/>
                  <a:gd name="T63" fmla="*/ 91 h 329"/>
                  <a:gd name="T64" fmla="*/ 18 w 616"/>
                  <a:gd name="T65" fmla="*/ 79 h 329"/>
                  <a:gd name="T66" fmla="*/ 10 w 616"/>
                  <a:gd name="T67" fmla="*/ 64 h 329"/>
                  <a:gd name="T68" fmla="*/ 82 w 616"/>
                  <a:gd name="T69" fmla="*/ 2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6" h="329">
                    <a:moveTo>
                      <a:pt x="83" y="32"/>
                    </a:moveTo>
                    <a:cubicBezTo>
                      <a:pt x="83" y="32"/>
                      <a:pt x="84" y="34"/>
                      <a:pt x="86" y="39"/>
                    </a:cubicBezTo>
                    <a:cubicBezTo>
                      <a:pt x="87" y="41"/>
                      <a:pt x="88" y="44"/>
                      <a:pt x="89" y="48"/>
                    </a:cubicBezTo>
                    <a:cubicBezTo>
                      <a:pt x="90" y="49"/>
                      <a:pt x="91" y="51"/>
                      <a:pt x="91" y="53"/>
                    </a:cubicBezTo>
                    <a:cubicBezTo>
                      <a:pt x="92" y="55"/>
                      <a:pt x="93" y="56"/>
                      <a:pt x="94" y="58"/>
                    </a:cubicBezTo>
                    <a:cubicBezTo>
                      <a:pt x="95" y="62"/>
                      <a:pt x="97" y="66"/>
                      <a:pt x="99" y="71"/>
                    </a:cubicBezTo>
                    <a:cubicBezTo>
                      <a:pt x="101" y="75"/>
                      <a:pt x="104" y="80"/>
                      <a:pt x="106" y="86"/>
                    </a:cubicBezTo>
                    <a:cubicBezTo>
                      <a:pt x="109" y="91"/>
                      <a:pt x="112" y="97"/>
                      <a:pt x="115" y="103"/>
                    </a:cubicBezTo>
                    <a:cubicBezTo>
                      <a:pt x="119" y="109"/>
                      <a:pt x="123" y="114"/>
                      <a:pt x="126" y="121"/>
                    </a:cubicBezTo>
                    <a:cubicBezTo>
                      <a:pt x="130" y="127"/>
                      <a:pt x="135" y="133"/>
                      <a:pt x="139" y="140"/>
                    </a:cubicBezTo>
                    <a:cubicBezTo>
                      <a:pt x="142" y="143"/>
                      <a:pt x="144" y="146"/>
                      <a:pt x="147" y="150"/>
                    </a:cubicBezTo>
                    <a:cubicBezTo>
                      <a:pt x="149" y="153"/>
                      <a:pt x="152" y="156"/>
                      <a:pt x="155" y="159"/>
                    </a:cubicBezTo>
                    <a:cubicBezTo>
                      <a:pt x="158" y="163"/>
                      <a:pt x="160" y="166"/>
                      <a:pt x="163" y="169"/>
                    </a:cubicBezTo>
                    <a:cubicBezTo>
                      <a:pt x="166" y="173"/>
                      <a:pt x="169" y="176"/>
                      <a:pt x="172" y="179"/>
                    </a:cubicBezTo>
                    <a:cubicBezTo>
                      <a:pt x="178" y="186"/>
                      <a:pt x="185" y="192"/>
                      <a:pt x="192" y="199"/>
                    </a:cubicBezTo>
                    <a:cubicBezTo>
                      <a:pt x="206" y="211"/>
                      <a:pt x="221" y="224"/>
                      <a:pt x="238" y="235"/>
                    </a:cubicBezTo>
                    <a:cubicBezTo>
                      <a:pt x="254" y="246"/>
                      <a:pt x="272" y="256"/>
                      <a:pt x="290" y="265"/>
                    </a:cubicBezTo>
                    <a:cubicBezTo>
                      <a:pt x="308" y="274"/>
                      <a:pt x="328" y="282"/>
                      <a:pt x="347" y="288"/>
                    </a:cubicBezTo>
                    <a:cubicBezTo>
                      <a:pt x="366" y="294"/>
                      <a:pt x="386" y="299"/>
                      <a:pt x="405" y="302"/>
                    </a:cubicBezTo>
                    <a:cubicBezTo>
                      <a:pt x="415" y="304"/>
                      <a:pt x="424" y="305"/>
                      <a:pt x="433" y="306"/>
                    </a:cubicBezTo>
                    <a:cubicBezTo>
                      <a:pt x="438" y="306"/>
                      <a:pt x="443" y="307"/>
                      <a:pt x="447" y="307"/>
                    </a:cubicBezTo>
                    <a:cubicBezTo>
                      <a:pt x="452" y="307"/>
                      <a:pt x="457" y="308"/>
                      <a:pt x="461" y="308"/>
                    </a:cubicBezTo>
                    <a:cubicBezTo>
                      <a:pt x="466" y="308"/>
                      <a:pt x="470" y="308"/>
                      <a:pt x="474" y="308"/>
                    </a:cubicBezTo>
                    <a:cubicBezTo>
                      <a:pt x="479" y="308"/>
                      <a:pt x="483" y="308"/>
                      <a:pt x="487" y="308"/>
                    </a:cubicBezTo>
                    <a:cubicBezTo>
                      <a:pt x="496" y="307"/>
                      <a:pt x="504" y="307"/>
                      <a:pt x="512" y="306"/>
                    </a:cubicBezTo>
                    <a:cubicBezTo>
                      <a:pt x="520" y="306"/>
                      <a:pt x="527" y="305"/>
                      <a:pt x="534" y="304"/>
                    </a:cubicBezTo>
                    <a:cubicBezTo>
                      <a:pt x="542" y="303"/>
                      <a:pt x="548" y="302"/>
                      <a:pt x="555" y="300"/>
                    </a:cubicBezTo>
                    <a:cubicBezTo>
                      <a:pt x="561" y="299"/>
                      <a:pt x="567" y="298"/>
                      <a:pt x="572" y="297"/>
                    </a:cubicBezTo>
                    <a:cubicBezTo>
                      <a:pt x="578" y="295"/>
                      <a:pt x="583" y="294"/>
                      <a:pt x="587" y="293"/>
                    </a:cubicBezTo>
                    <a:cubicBezTo>
                      <a:pt x="590" y="292"/>
                      <a:pt x="592" y="292"/>
                      <a:pt x="594" y="291"/>
                    </a:cubicBezTo>
                    <a:cubicBezTo>
                      <a:pt x="596" y="291"/>
                      <a:pt x="598" y="290"/>
                      <a:pt x="599" y="289"/>
                    </a:cubicBezTo>
                    <a:cubicBezTo>
                      <a:pt x="603" y="288"/>
                      <a:pt x="606" y="287"/>
                      <a:pt x="608" y="287"/>
                    </a:cubicBezTo>
                    <a:cubicBezTo>
                      <a:pt x="613" y="285"/>
                      <a:pt x="615" y="284"/>
                      <a:pt x="615" y="284"/>
                    </a:cubicBezTo>
                    <a:cubicBezTo>
                      <a:pt x="616" y="284"/>
                      <a:pt x="616" y="284"/>
                      <a:pt x="616" y="284"/>
                    </a:cubicBezTo>
                    <a:cubicBezTo>
                      <a:pt x="616" y="284"/>
                      <a:pt x="616" y="284"/>
                      <a:pt x="616" y="285"/>
                    </a:cubicBezTo>
                    <a:cubicBezTo>
                      <a:pt x="616" y="285"/>
                      <a:pt x="616" y="285"/>
                      <a:pt x="616" y="285"/>
                    </a:cubicBezTo>
                    <a:cubicBezTo>
                      <a:pt x="616" y="285"/>
                      <a:pt x="614" y="287"/>
                      <a:pt x="609" y="289"/>
                    </a:cubicBezTo>
                    <a:cubicBezTo>
                      <a:pt x="607" y="290"/>
                      <a:pt x="604" y="291"/>
                      <a:pt x="600" y="292"/>
                    </a:cubicBezTo>
                    <a:cubicBezTo>
                      <a:pt x="599" y="293"/>
                      <a:pt x="597" y="294"/>
                      <a:pt x="595" y="295"/>
                    </a:cubicBezTo>
                    <a:cubicBezTo>
                      <a:pt x="593" y="296"/>
                      <a:pt x="591" y="296"/>
                      <a:pt x="589" y="297"/>
                    </a:cubicBezTo>
                    <a:cubicBezTo>
                      <a:pt x="584" y="299"/>
                      <a:pt x="580" y="301"/>
                      <a:pt x="574" y="303"/>
                    </a:cubicBezTo>
                    <a:cubicBezTo>
                      <a:pt x="569" y="305"/>
                      <a:pt x="563" y="307"/>
                      <a:pt x="557" y="309"/>
                    </a:cubicBezTo>
                    <a:cubicBezTo>
                      <a:pt x="551" y="311"/>
                      <a:pt x="544" y="312"/>
                      <a:pt x="537" y="315"/>
                    </a:cubicBezTo>
                    <a:cubicBezTo>
                      <a:pt x="529" y="317"/>
                      <a:pt x="522" y="318"/>
                      <a:pt x="514" y="320"/>
                    </a:cubicBezTo>
                    <a:cubicBezTo>
                      <a:pt x="506" y="322"/>
                      <a:pt x="497" y="323"/>
                      <a:pt x="489" y="324"/>
                    </a:cubicBezTo>
                    <a:cubicBezTo>
                      <a:pt x="484" y="325"/>
                      <a:pt x="480" y="325"/>
                      <a:pt x="475" y="326"/>
                    </a:cubicBezTo>
                    <a:cubicBezTo>
                      <a:pt x="471" y="327"/>
                      <a:pt x="466" y="327"/>
                      <a:pt x="462" y="327"/>
                    </a:cubicBezTo>
                    <a:cubicBezTo>
                      <a:pt x="457" y="328"/>
                      <a:pt x="452" y="328"/>
                      <a:pt x="447" y="328"/>
                    </a:cubicBezTo>
                    <a:cubicBezTo>
                      <a:pt x="442" y="329"/>
                      <a:pt x="438" y="329"/>
                      <a:pt x="433" y="329"/>
                    </a:cubicBezTo>
                    <a:cubicBezTo>
                      <a:pt x="423" y="329"/>
                      <a:pt x="412" y="329"/>
                      <a:pt x="402" y="328"/>
                    </a:cubicBezTo>
                    <a:cubicBezTo>
                      <a:pt x="381" y="327"/>
                      <a:pt x="360" y="325"/>
                      <a:pt x="339" y="321"/>
                    </a:cubicBezTo>
                    <a:cubicBezTo>
                      <a:pt x="317" y="316"/>
                      <a:pt x="296" y="310"/>
                      <a:pt x="274" y="303"/>
                    </a:cubicBezTo>
                    <a:cubicBezTo>
                      <a:pt x="253" y="295"/>
                      <a:pt x="233" y="286"/>
                      <a:pt x="213" y="276"/>
                    </a:cubicBezTo>
                    <a:cubicBezTo>
                      <a:pt x="193" y="266"/>
                      <a:pt x="175" y="254"/>
                      <a:pt x="157" y="241"/>
                    </a:cubicBezTo>
                    <a:cubicBezTo>
                      <a:pt x="149" y="235"/>
                      <a:pt x="140" y="229"/>
                      <a:pt x="133" y="222"/>
                    </a:cubicBezTo>
                    <a:cubicBezTo>
                      <a:pt x="129" y="219"/>
                      <a:pt x="125" y="215"/>
                      <a:pt x="121" y="212"/>
                    </a:cubicBezTo>
                    <a:cubicBezTo>
                      <a:pt x="117" y="209"/>
                      <a:pt x="114" y="205"/>
                      <a:pt x="110" y="202"/>
                    </a:cubicBezTo>
                    <a:cubicBezTo>
                      <a:pt x="106" y="198"/>
                      <a:pt x="103" y="195"/>
                      <a:pt x="100" y="192"/>
                    </a:cubicBezTo>
                    <a:cubicBezTo>
                      <a:pt x="96" y="188"/>
                      <a:pt x="93" y="185"/>
                      <a:pt x="90" y="181"/>
                    </a:cubicBezTo>
                    <a:cubicBezTo>
                      <a:pt x="84" y="174"/>
                      <a:pt x="77" y="168"/>
                      <a:pt x="72" y="161"/>
                    </a:cubicBezTo>
                    <a:cubicBezTo>
                      <a:pt x="67" y="154"/>
                      <a:pt x="61" y="148"/>
                      <a:pt x="57" y="141"/>
                    </a:cubicBezTo>
                    <a:cubicBezTo>
                      <a:pt x="52" y="135"/>
                      <a:pt x="48" y="129"/>
                      <a:pt x="44" y="123"/>
                    </a:cubicBezTo>
                    <a:cubicBezTo>
                      <a:pt x="40" y="117"/>
                      <a:pt x="36" y="111"/>
                      <a:pt x="33" y="106"/>
                    </a:cubicBezTo>
                    <a:cubicBezTo>
                      <a:pt x="30" y="101"/>
                      <a:pt x="27" y="96"/>
                      <a:pt x="24" y="91"/>
                    </a:cubicBezTo>
                    <a:cubicBezTo>
                      <a:pt x="23" y="89"/>
                      <a:pt x="22" y="86"/>
                      <a:pt x="21" y="84"/>
                    </a:cubicBezTo>
                    <a:cubicBezTo>
                      <a:pt x="20" y="83"/>
                      <a:pt x="19" y="81"/>
                      <a:pt x="18" y="79"/>
                    </a:cubicBezTo>
                    <a:cubicBezTo>
                      <a:pt x="16" y="76"/>
                      <a:pt x="15" y="73"/>
                      <a:pt x="14" y="71"/>
                    </a:cubicBezTo>
                    <a:cubicBezTo>
                      <a:pt x="11" y="66"/>
                      <a:pt x="10" y="64"/>
                      <a:pt x="10" y="64"/>
                    </a:cubicBezTo>
                    <a:cubicBezTo>
                      <a:pt x="0" y="44"/>
                      <a:pt x="8" y="20"/>
                      <a:pt x="28" y="10"/>
                    </a:cubicBezTo>
                    <a:cubicBezTo>
                      <a:pt x="47" y="0"/>
                      <a:pt x="71" y="8"/>
                      <a:pt x="82" y="28"/>
                    </a:cubicBezTo>
                    <a:cubicBezTo>
                      <a:pt x="82" y="29"/>
                      <a:pt x="83" y="30"/>
                      <a:pt x="83" y="3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Freeform 12"/>
              <p:cNvSpPr>
                <a:spLocks/>
              </p:cNvSpPr>
              <p:nvPr/>
            </p:nvSpPr>
            <p:spPr bwMode="auto">
              <a:xfrm>
                <a:off x="6584155" y="7673568"/>
                <a:ext cx="295275" cy="957263"/>
              </a:xfrm>
              <a:custGeom>
                <a:avLst/>
                <a:gdLst>
                  <a:gd name="T0" fmla="*/ 27 w 151"/>
                  <a:gd name="T1" fmla="*/ 417 h 492"/>
                  <a:gd name="T2" fmla="*/ 31 w 151"/>
                  <a:gd name="T3" fmla="*/ 412 h 492"/>
                  <a:gd name="T4" fmla="*/ 35 w 151"/>
                  <a:gd name="T5" fmla="*/ 407 h 492"/>
                  <a:gd name="T6" fmla="*/ 38 w 151"/>
                  <a:gd name="T7" fmla="*/ 404 h 492"/>
                  <a:gd name="T8" fmla="*/ 40 w 151"/>
                  <a:gd name="T9" fmla="*/ 401 h 492"/>
                  <a:gd name="T10" fmla="*/ 46 w 151"/>
                  <a:gd name="T11" fmla="*/ 394 h 492"/>
                  <a:gd name="T12" fmla="*/ 52 w 151"/>
                  <a:gd name="T13" fmla="*/ 385 h 492"/>
                  <a:gd name="T14" fmla="*/ 67 w 151"/>
                  <a:gd name="T15" fmla="*/ 361 h 492"/>
                  <a:gd name="T16" fmla="*/ 74 w 151"/>
                  <a:gd name="T17" fmla="*/ 346 h 492"/>
                  <a:gd name="T18" fmla="*/ 81 w 151"/>
                  <a:gd name="T19" fmla="*/ 330 h 492"/>
                  <a:gd name="T20" fmla="*/ 93 w 151"/>
                  <a:gd name="T21" fmla="*/ 294 h 492"/>
                  <a:gd name="T22" fmla="*/ 100 w 151"/>
                  <a:gd name="T23" fmla="*/ 254 h 492"/>
                  <a:gd name="T24" fmla="*/ 101 w 151"/>
                  <a:gd name="T25" fmla="*/ 211 h 492"/>
                  <a:gd name="T26" fmla="*/ 96 w 151"/>
                  <a:gd name="T27" fmla="*/ 168 h 492"/>
                  <a:gd name="T28" fmla="*/ 85 w 151"/>
                  <a:gd name="T29" fmla="*/ 127 h 492"/>
                  <a:gd name="T30" fmla="*/ 69 w 151"/>
                  <a:gd name="T31" fmla="*/ 90 h 492"/>
                  <a:gd name="T32" fmla="*/ 60 w 151"/>
                  <a:gd name="T33" fmla="*/ 74 h 492"/>
                  <a:gd name="T34" fmla="*/ 50 w 151"/>
                  <a:gd name="T35" fmla="*/ 59 h 492"/>
                  <a:gd name="T36" fmla="*/ 32 w 151"/>
                  <a:gd name="T37" fmla="*/ 34 h 492"/>
                  <a:gd name="T38" fmla="*/ 23 w 151"/>
                  <a:gd name="T39" fmla="*/ 24 h 492"/>
                  <a:gd name="T40" fmla="*/ 15 w 151"/>
                  <a:gd name="T41" fmla="*/ 16 h 492"/>
                  <a:gd name="T42" fmla="*/ 4 w 151"/>
                  <a:gd name="T43" fmla="*/ 5 h 492"/>
                  <a:gd name="T44" fmla="*/ 0 w 151"/>
                  <a:gd name="T45" fmla="*/ 1 h 492"/>
                  <a:gd name="T46" fmla="*/ 0 w 151"/>
                  <a:gd name="T47" fmla="*/ 1 h 492"/>
                  <a:gd name="T48" fmla="*/ 0 w 151"/>
                  <a:gd name="T49" fmla="*/ 0 h 492"/>
                  <a:gd name="T50" fmla="*/ 1 w 151"/>
                  <a:gd name="T51" fmla="*/ 0 h 492"/>
                  <a:gd name="T52" fmla="*/ 6 w 151"/>
                  <a:gd name="T53" fmla="*/ 3 h 492"/>
                  <a:gd name="T54" fmla="*/ 19 w 151"/>
                  <a:gd name="T55" fmla="*/ 12 h 492"/>
                  <a:gd name="T56" fmla="*/ 28 w 151"/>
                  <a:gd name="T57" fmla="*/ 19 h 492"/>
                  <a:gd name="T58" fmla="*/ 38 w 151"/>
                  <a:gd name="T59" fmla="*/ 28 h 492"/>
                  <a:gd name="T60" fmla="*/ 61 w 151"/>
                  <a:gd name="T61" fmla="*/ 50 h 492"/>
                  <a:gd name="T62" fmla="*/ 74 w 151"/>
                  <a:gd name="T63" fmla="*/ 64 h 492"/>
                  <a:gd name="T64" fmla="*/ 86 w 151"/>
                  <a:gd name="T65" fmla="*/ 79 h 492"/>
                  <a:gd name="T66" fmla="*/ 110 w 151"/>
                  <a:gd name="T67" fmla="*/ 116 h 492"/>
                  <a:gd name="T68" fmla="*/ 129 w 151"/>
                  <a:gd name="T69" fmla="*/ 159 h 492"/>
                  <a:gd name="T70" fmla="*/ 143 w 151"/>
                  <a:gd name="T71" fmla="*/ 206 h 492"/>
                  <a:gd name="T72" fmla="*/ 150 w 151"/>
                  <a:gd name="T73" fmla="*/ 255 h 492"/>
                  <a:gd name="T74" fmla="*/ 150 w 151"/>
                  <a:gd name="T75" fmla="*/ 303 h 492"/>
                  <a:gd name="T76" fmla="*/ 143 w 151"/>
                  <a:gd name="T77" fmla="*/ 349 h 492"/>
                  <a:gd name="T78" fmla="*/ 138 w 151"/>
                  <a:gd name="T79" fmla="*/ 369 h 492"/>
                  <a:gd name="T80" fmla="*/ 132 w 151"/>
                  <a:gd name="T81" fmla="*/ 389 h 492"/>
                  <a:gd name="T82" fmla="*/ 119 w 151"/>
                  <a:gd name="T83" fmla="*/ 422 h 492"/>
                  <a:gd name="T84" fmla="*/ 113 w 151"/>
                  <a:gd name="T85" fmla="*/ 435 h 492"/>
                  <a:gd name="T86" fmla="*/ 106 w 151"/>
                  <a:gd name="T87" fmla="*/ 447 h 492"/>
                  <a:gd name="T88" fmla="*/ 104 w 151"/>
                  <a:gd name="T89" fmla="*/ 452 h 492"/>
                  <a:gd name="T90" fmla="*/ 101 w 151"/>
                  <a:gd name="T91" fmla="*/ 455 h 492"/>
                  <a:gd name="T92" fmla="*/ 98 w 151"/>
                  <a:gd name="T93" fmla="*/ 461 h 492"/>
                  <a:gd name="T94" fmla="*/ 95 w 151"/>
                  <a:gd name="T95" fmla="*/ 466 h 492"/>
                  <a:gd name="T96" fmla="*/ 37 w 151"/>
                  <a:gd name="T97" fmla="*/ 480 h 492"/>
                  <a:gd name="T98" fmla="*/ 23 w 151"/>
                  <a:gd name="T99" fmla="*/ 422 h 492"/>
                  <a:gd name="T100" fmla="*/ 27 w 151"/>
                  <a:gd name="T101" fmla="*/ 417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492">
                    <a:moveTo>
                      <a:pt x="27" y="417"/>
                    </a:moveTo>
                    <a:cubicBezTo>
                      <a:pt x="27" y="417"/>
                      <a:pt x="28" y="415"/>
                      <a:pt x="31" y="412"/>
                    </a:cubicBezTo>
                    <a:cubicBezTo>
                      <a:pt x="32" y="411"/>
                      <a:pt x="33" y="409"/>
                      <a:pt x="35" y="407"/>
                    </a:cubicBezTo>
                    <a:cubicBezTo>
                      <a:pt x="36" y="406"/>
                      <a:pt x="37" y="405"/>
                      <a:pt x="38" y="404"/>
                    </a:cubicBezTo>
                    <a:cubicBezTo>
                      <a:pt x="38" y="403"/>
                      <a:pt x="39" y="402"/>
                      <a:pt x="40" y="401"/>
                    </a:cubicBezTo>
                    <a:cubicBezTo>
                      <a:pt x="42" y="399"/>
                      <a:pt x="44" y="397"/>
                      <a:pt x="46" y="394"/>
                    </a:cubicBezTo>
                    <a:cubicBezTo>
                      <a:pt x="48" y="391"/>
                      <a:pt x="50" y="388"/>
                      <a:pt x="52" y="385"/>
                    </a:cubicBezTo>
                    <a:cubicBezTo>
                      <a:pt x="57" y="378"/>
                      <a:pt x="62" y="370"/>
                      <a:pt x="67" y="361"/>
                    </a:cubicBezTo>
                    <a:cubicBezTo>
                      <a:pt x="70" y="356"/>
                      <a:pt x="72" y="351"/>
                      <a:pt x="74" y="346"/>
                    </a:cubicBezTo>
                    <a:cubicBezTo>
                      <a:pt x="77" y="341"/>
                      <a:pt x="79" y="336"/>
                      <a:pt x="81" y="330"/>
                    </a:cubicBezTo>
                    <a:cubicBezTo>
                      <a:pt x="86" y="319"/>
                      <a:pt x="89" y="307"/>
                      <a:pt x="93" y="294"/>
                    </a:cubicBezTo>
                    <a:cubicBezTo>
                      <a:pt x="96" y="282"/>
                      <a:pt x="98" y="268"/>
                      <a:pt x="100" y="254"/>
                    </a:cubicBezTo>
                    <a:cubicBezTo>
                      <a:pt x="101" y="240"/>
                      <a:pt x="102" y="226"/>
                      <a:pt x="101" y="211"/>
                    </a:cubicBezTo>
                    <a:cubicBezTo>
                      <a:pt x="100" y="197"/>
                      <a:pt x="98" y="182"/>
                      <a:pt x="96" y="168"/>
                    </a:cubicBezTo>
                    <a:cubicBezTo>
                      <a:pt x="93" y="154"/>
                      <a:pt x="89" y="140"/>
                      <a:pt x="85" y="127"/>
                    </a:cubicBezTo>
                    <a:cubicBezTo>
                      <a:pt x="80" y="114"/>
                      <a:pt x="75" y="102"/>
                      <a:pt x="69" y="90"/>
                    </a:cubicBezTo>
                    <a:cubicBezTo>
                      <a:pt x="66" y="84"/>
                      <a:pt x="63" y="79"/>
                      <a:pt x="60" y="74"/>
                    </a:cubicBezTo>
                    <a:cubicBezTo>
                      <a:pt x="57" y="69"/>
                      <a:pt x="53" y="64"/>
                      <a:pt x="50" y="59"/>
                    </a:cubicBezTo>
                    <a:cubicBezTo>
                      <a:pt x="44" y="49"/>
                      <a:pt x="38" y="41"/>
                      <a:pt x="32" y="34"/>
                    </a:cubicBezTo>
                    <a:cubicBezTo>
                      <a:pt x="29" y="30"/>
                      <a:pt x="26" y="27"/>
                      <a:pt x="23" y="24"/>
                    </a:cubicBezTo>
                    <a:cubicBezTo>
                      <a:pt x="20" y="21"/>
                      <a:pt x="18" y="18"/>
                      <a:pt x="15" y="16"/>
                    </a:cubicBezTo>
                    <a:cubicBezTo>
                      <a:pt x="11" y="11"/>
                      <a:pt x="7" y="8"/>
                      <a:pt x="4" y="5"/>
                    </a:cubicBezTo>
                    <a:cubicBezTo>
                      <a:pt x="2" y="3"/>
                      <a:pt x="0" y="1"/>
                      <a:pt x="0" y="1"/>
                    </a:cubicBezTo>
                    <a:cubicBezTo>
                      <a:pt x="0" y="1"/>
                      <a:pt x="0" y="1"/>
                      <a:pt x="0" y="1"/>
                    </a:cubicBezTo>
                    <a:cubicBezTo>
                      <a:pt x="0" y="1"/>
                      <a:pt x="0" y="1"/>
                      <a:pt x="0" y="0"/>
                    </a:cubicBezTo>
                    <a:cubicBezTo>
                      <a:pt x="0" y="0"/>
                      <a:pt x="1" y="0"/>
                      <a:pt x="1" y="0"/>
                    </a:cubicBezTo>
                    <a:cubicBezTo>
                      <a:pt x="1" y="0"/>
                      <a:pt x="3" y="1"/>
                      <a:pt x="6" y="3"/>
                    </a:cubicBezTo>
                    <a:cubicBezTo>
                      <a:pt x="9" y="5"/>
                      <a:pt x="13" y="8"/>
                      <a:pt x="19" y="12"/>
                    </a:cubicBezTo>
                    <a:cubicBezTo>
                      <a:pt x="21" y="14"/>
                      <a:pt x="24" y="17"/>
                      <a:pt x="28" y="19"/>
                    </a:cubicBezTo>
                    <a:cubicBezTo>
                      <a:pt x="31" y="22"/>
                      <a:pt x="34" y="25"/>
                      <a:pt x="38" y="28"/>
                    </a:cubicBezTo>
                    <a:cubicBezTo>
                      <a:pt x="45" y="34"/>
                      <a:pt x="53" y="41"/>
                      <a:pt x="61" y="50"/>
                    </a:cubicBezTo>
                    <a:cubicBezTo>
                      <a:pt x="66" y="54"/>
                      <a:pt x="70" y="59"/>
                      <a:pt x="74" y="64"/>
                    </a:cubicBezTo>
                    <a:cubicBezTo>
                      <a:pt x="78" y="69"/>
                      <a:pt x="82" y="74"/>
                      <a:pt x="86" y="79"/>
                    </a:cubicBezTo>
                    <a:cubicBezTo>
                      <a:pt x="94" y="90"/>
                      <a:pt x="102" y="103"/>
                      <a:pt x="110" y="116"/>
                    </a:cubicBezTo>
                    <a:cubicBezTo>
                      <a:pt x="117" y="129"/>
                      <a:pt x="124" y="144"/>
                      <a:pt x="129" y="159"/>
                    </a:cubicBezTo>
                    <a:cubicBezTo>
                      <a:pt x="135" y="174"/>
                      <a:pt x="140" y="189"/>
                      <a:pt x="143" y="206"/>
                    </a:cubicBezTo>
                    <a:cubicBezTo>
                      <a:pt x="147" y="222"/>
                      <a:pt x="149" y="238"/>
                      <a:pt x="150" y="255"/>
                    </a:cubicBezTo>
                    <a:cubicBezTo>
                      <a:pt x="151" y="271"/>
                      <a:pt x="151" y="287"/>
                      <a:pt x="150" y="303"/>
                    </a:cubicBezTo>
                    <a:cubicBezTo>
                      <a:pt x="149" y="319"/>
                      <a:pt x="147" y="334"/>
                      <a:pt x="143" y="349"/>
                    </a:cubicBezTo>
                    <a:cubicBezTo>
                      <a:pt x="142" y="356"/>
                      <a:pt x="140" y="363"/>
                      <a:pt x="138" y="369"/>
                    </a:cubicBezTo>
                    <a:cubicBezTo>
                      <a:pt x="136" y="376"/>
                      <a:pt x="135" y="383"/>
                      <a:pt x="132" y="389"/>
                    </a:cubicBezTo>
                    <a:cubicBezTo>
                      <a:pt x="128" y="401"/>
                      <a:pt x="124" y="412"/>
                      <a:pt x="119" y="422"/>
                    </a:cubicBezTo>
                    <a:cubicBezTo>
                      <a:pt x="117" y="426"/>
                      <a:pt x="115" y="431"/>
                      <a:pt x="113" y="435"/>
                    </a:cubicBezTo>
                    <a:cubicBezTo>
                      <a:pt x="110" y="439"/>
                      <a:pt x="108" y="443"/>
                      <a:pt x="106" y="447"/>
                    </a:cubicBezTo>
                    <a:cubicBezTo>
                      <a:pt x="105" y="448"/>
                      <a:pt x="105" y="450"/>
                      <a:pt x="104" y="452"/>
                    </a:cubicBezTo>
                    <a:cubicBezTo>
                      <a:pt x="103" y="453"/>
                      <a:pt x="102" y="454"/>
                      <a:pt x="101" y="455"/>
                    </a:cubicBezTo>
                    <a:cubicBezTo>
                      <a:pt x="100" y="457"/>
                      <a:pt x="99" y="459"/>
                      <a:pt x="98" y="461"/>
                    </a:cubicBezTo>
                    <a:cubicBezTo>
                      <a:pt x="96" y="464"/>
                      <a:pt x="95" y="466"/>
                      <a:pt x="95" y="466"/>
                    </a:cubicBezTo>
                    <a:cubicBezTo>
                      <a:pt x="83" y="486"/>
                      <a:pt x="57" y="492"/>
                      <a:pt x="37" y="480"/>
                    </a:cubicBezTo>
                    <a:cubicBezTo>
                      <a:pt x="17" y="468"/>
                      <a:pt x="11" y="442"/>
                      <a:pt x="23" y="422"/>
                    </a:cubicBezTo>
                    <a:cubicBezTo>
                      <a:pt x="24" y="420"/>
                      <a:pt x="26" y="418"/>
                      <a:pt x="27" y="41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spTree>
    <p:extLst>
      <p:ext uri="{BB962C8B-B14F-4D97-AF65-F5344CB8AC3E}">
        <p14:creationId xmlns:p14="http://schemas.microsoft.com/office/powerpoint/2010/main" val="22659147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500"/>
                                        <p:tgtEl>
                                          <p:spTgt spid="8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4"/>
                                        </p:tgtEl>
                                        <p:attrNameLst>
                                          <p:attrName>style.visibility</p:attrName>
                                        </p:attrNameLst>
                                      </p:cBhvr>
                                      <p:to>
                                        <p:strVal val="visible"/>
                                      </p:to>
                                    </p:set>
                                    <p:animEffect transition="in" filter="fade">
                                      <p:cBhvr>
                                        <p:cTn id="47" dur="500"/>
                                        <p:tgtEl>
                                          <p:spTgt spid="14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fade">
                                      <p:cBhvr>
                                        <p:cTn id="5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82" grpId="0" animBg="1"/>
      <p:bldP spid="83" grpId="0" animBg="1"/>
      <p:bldP spid="84" grpId="0" animBg="1"/>
      <p:bldP spid="85" grpId="0" animBg="1"/>
      <p:bldP spid="86" grpId="0" animBg="1"/>
      <p:bldP spid="87" grpId="0" animBg="1"/>
      <p:bldP spid="144"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1" name="Group 30"/>
          <p:cNvGrpSpPr/>
          <p:nvPr/>
        </p:nvGrpSpPr>
        <p:grpSpPr>
          <a:xfrm>
            <a:off x="979485" y="2282872"/>
            <a:ext cx="10090448" cy="3387058"/>
            <a:chOff x="622459" y="2171556"/>
            <a:chExt cx="11081400" cy="3457352"/>
          </a:xfrm>
        </p:grpSpPr>
        <p:cxnSp>
          <p:nvCxnSpPr>
            <p:cNvPr id="123" name="Straight Connector 122"/>
            <p:cNvCxnSpPr/>
            <p:nvPr/>
          </p:nvCxnSpPr>
          <p:spPr>
            <a:xfrm>
              <a:off x="622459" y="2171556"/>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22459" y="3010094"/>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22459" y="3772402"/>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22459" y="5628908"/>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22459" y="4740510"/>
              <a:ext cx="11081400"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pic>
        <p:nvPicPr>
          <p:cNvPr id="103" name="Picture 10" descr="https://encrypted-tbn3.gstatic.com/images?q=tbn:ANd9GcQgAB8I4GUYPGAuHqEufTpFML_JWZior9mwUJP3P5Tro4I_bc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8306" y="3285998"/>
            <a:ext cx="534540" cy="513925"/>
          </a:xfrm>
          <a:prstGeom prst="rect">
            <a:avLst/>
          </a:prstGeom>
          <a:extLst>
            <a:ext uri="{909E8E84-426E-40DD-AFC4-6F175D3DCCD1}">
              <a14:hiddenFill xmlns:a14="http://schemas.microsoft.com/office/drawing/2010/main">
                <a:solidFill>
                  <a:srgbClr val="FFFFFF"/>
                </a:solidFill>
              </a14:hiddenFill>
            </a:ext>
          </a:extLst>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81293" y="3276909"/>
            <a:ext cx="733389" cy="523015"/>
          </a:xfrm>
          <a:prstGeom prst="rect">
            <a:avLst/>
          </a:prstGeom>
        </p:spPr>
      </p:pic>
      <p:grpSp>
        <p:nvGrpSpPr>
          <p:cNvPr id="105" name="Group 104"/>
          <p:cNvGrpSpPr/>
          <p:nvPr/>
        </p:nvGrpSpPr>
        <p:grpSpPr>
          <a:xfrm>
            <a:off x="4537212" y="3242277"/>
            <a:ext cx="487127" cy="557646"/>
            <a:chOff x="11227523" y="2315027"/>
            <a:chExt cx="565700" cy="647594"/>
          </a:xfrm>
        </p:grpSpPr>
        <p:pic>
          <p:nvPicPr>
            <p:cNvPr id="106" name="Picture 10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107" name="Picture 10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sp>
        <p:nvSpPr>
          <p:cNvPr id="129" name="TextBox 128"/>
          <p:cNvSpPr txBox="1"/>
          <p:nvPr/>
        </p:nvSpPr>
        <p:spPr>
          <a:xfrm>
            <a:off x="318653" y="3314589"/>
            <a:ext cx="1813156" cy="343443"/>
          </a:xfrm>
          <a:prstGeom prst="rect">
            <a:avLst/>
          </a:prstGeom>
          <a:noFill/>
        </p:spPr>
        <p:txBody>
          <a:bodyPr wrap="square" rtlCol="0">
            <a:spAutoFit/>
          </a:bodyPr>
          <a:lstStyle/>
          <a:p>
            <a:pPr defTabSz="913250">
              <a:defRPr/>
            </a:pPr>
            <a:r>
              <a:rPr lang="ko-KR" alt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응용 프로그램</a:t>
            </a:r>
            <a:endParaRPr 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14254" y="1618620"/>
            <a:ext cx="1589797" cy="473153"/>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47984" y="1657023"/>
            <a:ext cx="1438273" cy="389156"/>
          </a:xfrm>
          <a:prstGeom prst="rect">
            <a:avLst/>
          </a:prstGeom>
        </p:spPr>
      </p:pic>
      <p:pic>
        <p:nvPicPr>
          <p:cNvPr id="100" name="Picture 7"/>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66652" y="1534432"/>
            <a:ext cx="325013" cy="53038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09648" y="1546535"/>
            <a:ext cx="438555" cy="5130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0" name="TextBox 129"/>
          <p:cNvSpPr txBox="1"/>
          <p:nvPr/>
        </p:nvSpPr>
        <p:spPr>
          <a:xfrm>
            <a:off x="6980617" y="1669860"/>
            <a:ext cx="1567236" cy="331899"/>
          </a:xfrm>
          <a:prstGeom prst="rect">
            <a:avLst/>
          </a:prstGeom>
          <a:noFill/>
        </p:spPr>
        <p:txBody>
          <a:bodyPr wrap="square" rtlCol="0">
            <a:spAutoFit/>
          </a:bodyPr>
          <a:lstStyle/>
          <a:p>
            <a:pPr defTabSz="913250" latinLnBrk="0">
              <a:defRPr/>
            </a:pPr>
            <a:r>
              <a:rPr lang="en-US" sz="1568" dirty="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rPr>
              <a:t>Clients </a:t>
            </a:r>
          </a:p>
        </p:txBody>
      </p:sp>
      <p:sp>
        <p:nvSpPr>
          <p:cNvPr id="70" name="TextBox 69"/>
          <p:cNvSpPr txBox="1"/>
          <p:nvPr/>
        </p:nvSpPr>
        <p:spPr>
          <a:xfrm>
            <a:off x="318653" y="5967620"/>
            <a:ext cx="1454533" cy="343443"/>
          </a:xfrm>
          <a:prstGeom prst="rect">
            <a:avLst/>
          </a:prstGeom>
          <a:noFill/>
        </p:spPr>
        <p:txBody>
          <a:bodyPr wrap="square" rtlCol="0">
            <a:spAutoFit/>
          </a:bodyPr>
          <a:lstStyle/>
          <a:p>
            <a:pPr defTabSz="913250">
              <a:defRPr/>
            </a:pPr>
            <a:r>
              <a:rPr lang="ko-KR" alt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인프라</a:t>
            </a:r>
            <a:endParaRPr 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32" name="TextBox 131"/>
          <p:cNvSpPr txBox="1"/>
          <p:nvPr/>
        </p:nvSpPr>
        <p:spPr>
          <a:xfrm>
            <a:off x="318653" y="2569536"/>
            <a:ext cx="1508667" cy="343443"/>
          </a:xfrm>
          <a:prstGeom prst="rect">
            <a:avLst/>
          </a:prstGeom>
          <a:noFill/>
        </p:spPr>
        <p:txBody>
          <a:bodyPr wrap="square" rtlCol="0">
            <a:spAutoFit/>
          </a:bodyPr>
          <a:lstStyle/>
          <a:p>
            <a:pPr defTabSz="913250">
              <a:defRPr/>
            </a:pPr>
            <a:r>
              <a:rPr lang="ko-KR" alt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관리</a:t>
            </a:r>
            <a:endParaRPr 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pic>
        <p:nvPicPr>
          <p:cNvPr id="11" name="Picture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07823" y="2262767"/>
            <a:ext cx="1673855" cy="781624"/>
          </a:xfrm>
          <a:prstGeom prst="rect">
            <a:avLst/>
          </a:prstGeom>
        </p:spPr>
      </p:pic>
      <p:pic>
        <p:nvPicPr>
          <p:cNvPr id="12" name="Picture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95710" y="2335505"/>
            <a:ext cx="714618" cy="702229"/>
          </a:xfrm>
          <a:prstGeom prst="rect">
            <a:avLst/>
          </a:prstGeom>
        </p:spPr>
      </p:pic>
      <p:pic>
        <p:nvPicPr>
          <p:cNvPr id="13" name="Picture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819105" y="2412129"/>
            <a:ext cx="778972" cy="615870"/>
          </a:xfrm>
          <a:prstGeom prst="rect">
            <a:avLst/>
          </a:prstGeom>
        </p:spPr>
      </p:pic>
      <p:pic>
        <p:nvPicPr>
          <p:cNvPr id="14" name="Picture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24374" y="2414056"/>
            <a:ext cx="992773" cy="621476"/>
          </a:xfrm>
          <a:prstGeom prst="rect">
            <a:avLst/>
          </a:prstGeom>
        </p:spPr>
      </p:pic>
      <p:pic>
        <p:nvPicPr>
          <p:cNvPr id="20" name="Picture 19"/>
          <p:cNvPicPr>
            <a:picLocks noChangeAspect="1"/>
          </p:cNvPicPr>
          <p:nvPr/>
        </p:nvPicPr>
        <p:blipFill>
          <a:blip r:embed="rId15"/>
          <a:stretch>
            <a:fillRect/>
          </a:stretch>
        </p:blipFill>
        <p:spPr>
          <a:xfrm>
            <a:off x="7646959" y="4957488"/>
            <a:ext cx="1044962" cy="510606"/>
          </a:xfrm>
          <a:prstGeom prst="rect">
            <a:avLst/>
          </a:prstGeom>
        </p:spPr>
      </p:pic>
      <p:pic>
        <p:nvPicPr>
          <p:cNvPr id="21" name="Picture 20"/>
          <p:cNvPicPr>
            <a:picLocks noChangeAspect="1"/>
          </p:cNvPicPr>
          <p:nvPr/>
        </p:nvPicPr>
        <p:blipFill>
          <a:blip r:embed="rId16"/>
          <a:stretch>
            <a:fillRect/>
          </a:stretch>
        </p:blipFill>
        <p:spPr>
          <a:xfrm>
            <a:off x="8855430" y="5098102"/>
            <a:ext cx="985050" cy="302576"/>
          </a:xfrm>
          <a:prstGeom prst="rect">
            <a:avLst/>
          </a:prstGeom>
        </p:spPr>
      </p:pic>
      <p:pic>
        <p:nvPicPr>
          <p:cNvPr id="19" name="Picture 18"/>
          <p:cNvPicPr>
            <a:picLocks noChangeAspect="1"/>
          </p:cNvPicPr>
          <p:nvPr/>
        </p:nvPicPr>
        <p:blipFill>
          <a:blip r:embed="rId17"/>
          <a:stretch>
            <a:fillRect/>
          </a:stretch>
        </p:blipFill>
        <p:spPr>
          <a:xfrm>
            <a:off x="5215314" y="5039037"/>
            <a:ext cx="1329583" cy="347505"/>
          </a:xfrm>
          <a:prstGeom prst="rect">
            <a:avLst/>
          </a:prstGeom>
        </p:spPr>
      </p:pic>
      <p:sp>
        <p:nvSpPr>
          <p:cNvPr id="131" name="TextBox 130"/>
          <p:cNvSpPr txBox="1"/>
          <p:nvPr/>
        </p:nvSpPr>
        <p:spPr>
          <a:xfrm>
            <a:off x="318653" y="4974447"/>
            <a:ext cx="1813156" cy="582960"/>
          </a:xfrm>
          <a:prstGeom prst="rect">
            <a:avLst/>
          </a:prstGeom>
          <a:noFill/>
        </p:spPr>
        <p:txBody>
          <a:bodyPr wrap="square" rtlCol="0">
            <a:spAutoFit/>
          </a:bodyPr>
          <a:lstStyle/>
          <a:p>
            <a:pPr defTabSz="913250">
              <a:defRPr/>
            </a:pPr>
            <a:r>
              <a:rPr lang="ko-KR" alt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데이터베이스 </a:t>
            </a:r>
            <a:r>
              <a:rPr lang="en-US" altLang="ko-KR"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&amp; </a:t>
            </a:r>
            <a:r>
              <a:rPr lang="ko-KR" altLang="en-US" sz="1600" dirty="0" err="1">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미들웨어</a:t>
            </a:r>
            <a:endParaRPr 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pic>
        <p:nvPicPr>
          <p:cNvPr id="10" name="Picture 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784478" y="5044874"/>
            <a:ext cx="1071646" cy="357416"/>
          </a:xfrm>
          <a:prstGeom prst="rect">
            <a:avLst/>
          </a:prstGeom>
        </p:spPr>
      </p:pic>
      <p:pic>
        <p:nvPicPr>
          <p:cNvPr id="119" name="Picture 11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550095" y="4295215"/>
            <a:ext cx="769495" cy="214750"/>
          </a:xfrm>
          <a:prstGeom prst="rect">
            <a:avLst/>
          </a:prstGeom>
        </p:spPr>
      </p:pic>
      <p:sp>
        <p:nvSpPr>
          <p:cNvPr id="128" name="TextBox 127"/>
          <p:cNvSpPr txBox="1"/>
          <p:nvPr/>
        </p:nvSpPr>
        <p:spPr>
          <a:xfrm>
            <a:off x="318653" y="4044310"/>
            <a:ext cx="1813156" cy="582960"/>
          </a:xfrm>
          <a:prstGeom prst="rect">
            <a:avLst/>
          </a:prstGeom>
          <a:noFill/>
        </p:spPr>
        <p:txBody>
          <a:bodyPr wrap="square" rtlCol="0">
            <a:spAutoFit/>
          </a:bodyPr>
          <a:lstStyle/>
          <a:p>
            <a:pPr defTabSz="913250">
              <a:defRPr/>
            </a:pPr>
            <a:r>
              <a:rPr lang="ko-KR" alt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앱 프레임워크 </a:t>
            </a:r>
            <a:r>
              <a:rPr lang="en-US" altLang="ko-KR"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&amp; </a:t>
            </a:r>
            <a:r>
              <a:rPr lang="ko-KR" alt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도구</a:t>
            </a:r>
            <a:endParaRPr 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endParaRPr>
          </a:p>
        </p:txBody>
      </p:sp>
      <p:pic>
        <p:nvPicPr>
          <p:cNvPr id="2" name="Picture 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393552" y="4137399"/>
            <a:ext cx="399456" cy="458530"/>
          </a:xfrm>
          <a:prstGeom prst="rect">
            <a:avLst/>
          </a:prstGeom>
        </p:spPr>
      </p:pic>
      <p:pic>
        <p:nvPicPr>
          <p:cNvPr id="84" name="Picture 8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661738" y="4204471"/>
            <a:ext cx="1335385" cy="312537"/>
          </a:xfrm>
          <a:prstGeom prst="rect">
            <a:avLst/>
          </a:prstGeom>
        </p:spPr>
      </p:pic>
      <p:pic>
        <p:nvPicPr>
          <p:cNvPr id="81" name="Picture 80"/>
          <p:cNvPicPr>
            <a:picLocks noChangeAspect="1"/>
          </p:cNvPicPr>
          <p:nvPr/>
        </p:nvPicPr>
        <p:blipFill>
          <a:blip r:embed="rId22"/>
          <a:stretch>
            <a:fillRect/>
          </a:stretch>
        </p:blipFill>
        <p:spPr>
          <a:xfrm>
            <a:off x="7219109" y="4264191"/>
            <a:ext cx="1019241" cy="205055"/>
          </a:xfrm>
          <a:prstGeom prst="rect">
            <a:avLst/>
          </a:prstGeom>
        </p:spPr>
      </p:pic>
      <p:pic>
        <p:nvPicPr>
          <p:cNvPr id="88" name="Picture 87"/>
          <p:cNvPicPr>
            <a:picLocks noChangeAspect="1"/>
          </p:cNvPicPr>
          <p:nvPr/>
        </p:nvPicPr>
        <p:blipFill>
          <a:blip r:embed="rId23"/>
          <a:stretch>
            <a:fillRect/>
          </a:stretch>
        </p:blipFill>
        <p:spPr>
          <a:xfrm>
            <a:off x="10126137" y="5059683"/>
            <a:ext cx="444989" cy="454591"/>
          </a:xfrm>
          <a:prstGeom prst="rect">
            <a:avLst/>
          </a:prstGeom>
        </p:spPr>
      </p:pic>
      <p:pic>
        <p:nvPicPr>
          <p:cNvPr id="90" name="Picture 89"/>
          <p:cNvPicPr>
            <a:picLocks noChangeAspect="1"/>
          </p:cNvPicPr>
          <p:nvPr/>
        </p:nvPicPr>
        <p:blipFill>
          <a:blip r:embed="rId24"/>
          <a:stretch>
            <a:fillRect/>
          </a:stretch>
        </p:blipFill>
        <p:spPr>
          <a:xfrm>
            <a:off x="6835605" y="5096693"/>
            <a:ext cx="613115" cy="280416"/>
          </a:xfrm>
          <a:prstGeom prst="rect">
            <a:avLst/>
          </a:prstGeom>
        </p:spPr>
      </p:pic>
      <p:pic>
        <p:nvPicPr>
          <p:cNvPr id="93" name="Picture 92"/>
          <p:cNvPicPr>
            <a:picLocks noChangeAspect="1"/>
          </p:cNvPicPr>
          <p:nvPr/>
        </p:nvPicPr>
        <p:blipFill rotWithShape="1">
          <a:blip r:embed="rId25" cstate="print">
            <a:extLst>
              <a:ext uri="{28A0092B-C50C-407E-A947-70E740481C1C}">
                <a14:useLocalDpi xmlns:a14="http://schemas.microsoft.com/office/drawing/2010/main" val="0"/>
              </a:ext>
            </a:extLst>
          </a:blip>
          <a:srcRect t="7295" b="8644"/>
          <a:stretch/>
        </p:blipFill>
        <p:spPr>
          <a:xfrm>
            <a:off x="10752176" y="5075555"/>
            <a:ext cx="957869" cy="392594"/>
          </a:xfrm>
          <a:prstGeom prst="rect">
            <a:avLst/>
          </a:prstGeom>
        </p:spPr>
      </p:pic>
      <p:pic>
        <p:nvPicPr>
          <p:cNvPr id="74" name="Picture 4" descr="https://tool.microsoftsca.com/Content/assets/clients/928527.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677999" y="3240334"/>
            <a:ext cx="949421" cy="474711"/>
          </a:xfrm>
          <a:prstGeom prst="rect">
            <a:avLst/>
          </a:prstGeom>
          <a:extLst>
            <a:ext uri="{909E8E84-426E-40DD-AFC4-6F175D3DCCD1}">
              <a14:hiddenFill xmlns:a14="http://schemas.microsoft.com/office/drawing/2010/main">
                <a:solidFill>
                  <a:srgbClr val="FFFFFF"/>
                </a:solidFill>
              </a14:hiddenFill>
            </a:ext>
          </a:extLst>
        </p:spPr>
      </p:pic>
      <p:pic>
        <p:nvPicPr>
          <p:cNvPr id="75" name="Picture 2" descr="http://blog.cloudfoundry.com/wp-content/static/cfcom/assets/images/logocf300square.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126146" y="3186128"/>
            <a:ext cx="597585" cy="597585"/>
          </a:xfrm>
          <a:prstGeom prst="rect">
            <a:avLst/>
          </a:prstGeom>
          <a:extLst>
            <a:ext uri="{909E8E84-426E-40DD-AFC4-6F175D3DCCD1}">
              <a14:hiddenFill xmlns:a14="http://schemas.microsoft.com/office/drawing/2010/main">
                <a:solidFill>
                  <a:srgbClr val="FFFFFF"/>
                </a:solidFill>
              </a14:hiddenFill>
            </a:ext>
          </a:extLst>
        </p:spPr>
      </p:pic>
      <p:pic>
        <p:nvPicPr>
          <p:cNvPr id="77" name="Picture 2" descr="http://plugins.netbeans.org/data/images/1418381717_Jekastic_logo.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7869940" y="3230718"/>
            <a:ext cx="1061089" cy="530543"/>
          </a:xfrm>
          <a:prstGeom prst="rect">
            <a:avLst/>
          </a:prstGeom>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29"/>
          <a:stretch>
            <a:fillRect/>
          </a:stretch>
        </p:blipFill>
        <p:spPr>
          <a:xfrm>
            <a:off x="6868458" y="2412131"/>
            <a:ext cx="569442" cy="606782"/>
          </a:xfrm>
          <a:prstGeom prst="rect">
            <a:avLst/>
          </a:prstGeom>
        </p:spPr>
      </p:pic>
      <p:pic>
        <p:nvPicPr>
          <p:cNvPr id="6" name="Picture 5"/>
          <p:cNvPicPr>
            <a:picLocks noChangeAspect="1"/>
          </p:cNvPicPr>
          <p:nvPr/>
        </p:nvPicPr>
        <p:blipFill>
          <a:blip r:embed="rId30"/>
          <a:stretch>
            <a:fillRect/>
          </a:stretch>
        </p:blipFill>
        <p:spPr>
          <a:xfrm>
            <a:off x="10114254" y="3298965"/>
            <a:ext cx="488885" cy="477645"/>
          </a:xfrm>
          <a:prstGeom prst="rect">
            <a:avLst/>
          </a:prstGeom>
        </p:spPr>
      </p:pic>
      <p:pic>
        <p:nvPicPr>
          <p:cNvPr id="16" name="Picture 15"/>
          <p:cNvPicPr>
            <a:picLocks noChangeAspect="1"/>
          </p:cNvPicPr>
          <p:nvPr/>
        </p:nvPicPr>
        <p:blipFill>
          <a:blip r:embed="rId31"/>
          <a:stretch>
            <a:fillRect/>
          </a:stretch>
        </p:blipFill>
        <p:spPr>
          <a:xfrm>
            <a:off x="11069719" y="3276090"/>
            <a:ext cx="494617" cy="501212"/>
          </a:xfrm>
          <a:prstGeom prst="rect">
            <a:avLst/>
          </a:prstGeom>
        </p:spPr>
      </p:pic>
      <p:pic>
        <p:nvPicPr>
          <p:cNvPr id="17" name="Picture 16"/>
          <p:cNvPicPr>
            <a:picLocks noChangeAspect="1"/>
          </p:cNvPicPr>
          <p:nvPr/>
        </p:nvPicPr>
        <p:blipFill>
          <a:blip r:embed="rId32"/>
          <a:stretch>
            <a:fillRect/>
          </a:stretch>
        </p:blipFill>
        <p:spPr>
          <a:xfrm>
            <a:off x="7578684" y="2442420"/>
            <a:ext cx="559963" cy="585130"/>
          </a:xfrm>
          <a:prstGeom prst="rect">
            <a:avLst/>
          </a:prstGeom>
        </p:spPr>
      </p:pic>
      <p:pic>
        <p:nvPicPr>
          <p:cNvPr id="83" name="Picture 82"/>
          <p:cNvPicPr>
            <a:picLocks noChangeAspect="1"/>
          </p:cNvPicPr>
          <p:nvPr/>
        </p:nvPicPr>
        <p:blipFill>
          <a:blip r:embed="rId33"/>
          <a:stretch>
            <a:fillRect/>
          </a:stretch>
        </p:blipFill>
        <p:spPr>
          <a:xfrm>
            <a:off x="8594700" y="5912652"/>
            <a:ext cx="1220406" cy="449109"/>
          </a:xfrm>
          <a:prstGeom prst="rect">
            <a:avLst/>
          </a:prstGeom>
        </p:spPr>
      </p:pic>
      <p:pic>
        <p:nvPicPr>
          <p:cNvPr id="111" name="Picture 11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9875370" y="5923265"/>
            <a:ext cx="1278581" cy="434265"/>
          </a:xfrm>
          <a:prstGeom prst="rect">
            <a:avLst/>
          </a:prstGeom>
        </p:spPr>
      </p:pic>
      <p:pic>
        <p:nvPicPr>
          <p:cNvPr id="9" name="Picture 8"/>
          <p:cNvPicPr>
            <a:picLocks noChangeAspect="1"/>
          </p:cNvPicPr>
          <p:nvPr/>
        </p:nvPicPr>
        <p:blipFill rotWithShape="1">
          <a:blip r:embed="rId35"/>
          <a:srcRect r="23769"/>
          <a:stretch/>
        </p:blipFill>
        <p:spPr>
          <a:xfrm>
            <a:off x="1584820" y="1553337"/>
            <a:ext cx="5330985" cy="678141"/>
          </a:xfrm>
          <a:prstGeom prst="rect">
            <a:avLst/>
          </a:prstGeom>
        </p:spPr>
      </p:pic>
      <p:sp>
        <p:nvSpPr>
          <p:cNvPr id="99" name="TextBox 98"/>
          <p:cNvSpPr txBox="1"/>
          <p:nvPr/>
        </p:nvSpPr>
        <p:spPr>
          <a:xfrm>
            <a:off x="318653" y="1741521"/>
            <a:ext cx="1813156" cy="343443"/>
          </a:xfrm>
          <a:prstGeom prst="rect">
            <a:avLst/>
          </a:prstGeom>
          <a:noFill/>
        </p:spPr>
        <p:txBody>
          <a:bodyPr wrap="square" rtlCol="0">
            <a:spAutoFit/>
          </a:bodyPr>
          <a:lstStyle/>
          <a:p>
            <a:pPr defTabSz="913250" latinLnBrk="0">
              <a:defRPr/>
            </a:pPr>
            <a:r>
              <a:rPr lang="en-US" sz="1600" dirty="0">
                <a:solidFill>
                  <a:srgbClr val="505050">
                    <a:lumMod val="50000"/>
                  </a:srgbClr>
                </a:solidFill>
                <a:latin typeface="Segoe UI Semibold" panose="020B0702040204020203" pitchFamily="34" charset="0"/>
                <a:ea typeface="서울남산체 B" panose="02020603020101020101" pitchFamily="18" charset="-127"/>
                <a:cs typeface="Segoe UI Semibold" panose="020B0702040204020203" pitchFamily="34" charset="0"/>
              </a:rPr>
              <a:t>DevOps</a:t>
            </a:r>
          </a:p>
        </p:txBody>
      </p:sp>
      <p:sp>
        <p:nvSpPr>
          <p:cNvPr id="110" name="TextBox 109"/>
          <p:cNvSpPr txBox="1"/>
          <p:nvPr/>
        </p:nvSpPr>
        <p:spPr>
          <a:xfrm>
            <a:off x="5651872" y="3244591"/>
            <a:ext cx="1567236" cy="573280"/>
          </a:xfrm>
          <a:prstGeom prst="rect">
            <a:avLst/>
          </a:prstGeom>
          <a:noFill/>
        </p:spPr>
        <p:txBody>
          <a:bodyPr wrap="square" rtlCol="0">
            <a:spAutoFit/>
          </a:bodyPr>
          <a:lstStyle/>
          <a:p>
            <a:pPr defTabSz="913250" latinLnBrk="0">
              <a:defRPr/>
            </a:pPr>
            <a:r>
              <a:rPr lang="en-US" sz="1568" b="1" dirty="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rPr>
              <a:t>PaaS &amp;</a:t>
            </a:r>
          </a:p>
          <a:p>
            <a:pPr defTabSz="913250" latinLnBrk="0">
              <a:defRPr/>
            </a:pPr>
            <a:r>
              <a:rPr lang="en-US" sz="1568" b="1" dirty="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rPr>
              <a:t>DevOps</a:t>
            </a:r>
          </a:p>
        </p:txBody>
      </p:sp>
      <p:pic>
        <p:nvPicPr>
          <p:cNvPr id="113" name="Picture 112"/>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280280" y="5859400"/>
            <a:ext cx="1289448" cy="497994"/>
          </a:xfrm>
          <a:prstGeom prst="rect">
            <a:avLst/>
          </a:prstGeom>
        </p:spPr>
      </p:pic>
      <p:pic>
        <p:nvPicPr>
          <p:cNvPr id="114" name="Picture 11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5302025" y="5841334"/>
            <a:ext cx="837274" cy="509509"/>
          </a:xfrm>
          <a:prstGeom prst="rect">
            <a:avLst/>
          </a:prstGeom>
        </p:spPr>
      </p:pic>
      <p:pic>
        <p:nvPicPr>
          <p:cNvPr id="121" name="Picture 120"/>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322506" y="5883001"/>
            <a:ext cx="948948" cy="326132"/>
          </a:xfrm>
          <a:prstGeom prst="rect">
            <a:avLst/>
          </a:prstGeom>
        </p:spPr>
      </p:pic>
      <p:pic>
        <p:nvPicPr>
          <p:cNvPr id="122" name="Picture 4" descr="http://rottmann.net/wp-content/uploads/2013/02/Scalr_Logo.pn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763646" y="2663401"/>
            <a:ext cx="908360" cy="241530"/>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 descr="https://evbdn.eventbrite.com/s3-s3/eventlogos/9947961/mistlogo.png"/>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8273136" y="2560973"/>
            <a:ext cx="946553" cy="452349"/>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8" descr="https://hashicorp.com/images/blog/terraform/small-a17be924.png"/>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0086257" y="2548372"/>
            <a:ext cx="432211" cy="43221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12" descr="https://libcloud.apache.org/images/media/libcloud-logo-with-text-medium.png"/>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9306765" y="2475058"/>
            <a:ext cx="576120" cy="5761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File:Python-logo-notext.svg"/>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4667317" y="4050597"/>
            <a:ext cx="588929" cy="588929"/>
          </a:xfrm>
          <a:prstGeom prst="rect">
            <a:avLst/>
          </a:prstGeom>
        </p:spPr>
      </p:pic>
      <p:sp>
        <p:nvSpPr>
          <p:cNvPr id="67" name="Title 2"/>
          <p:cNvSpPr txBox="1">
            <a:spLocks/>
          </p:cNvSpPr>
          <p:nvPr/>
        </p:nvSpPr>
        <p:spPr>
          <a:xfrm>
            <a:off x="269241" y="289958"/>
            <a:ext cx="11655840" cy="899537"/>
          </a:xfrm>
          <a:prstGeom prst="rect">
            <a:avLst/>
          </a:prstGeom>
        </p:spPr>
        <p:txBody>
          <a:bodyPr vert="horz" wrap="square" lIns="143428" tIns="89642" rIns="143428" bIns="89642" rtlCol="0" anchor="t">
            <a:noAutofit/>
          </a:bodyPr>
          <a:lstStyle>
            <a:defPPr>
              <a:defRPr lang="ko-KR"/>
            </a:defPPr>
            <a:lvl1pPr defTabSz="914293" latinLnBrk="0">
              <a:lnSpc>
                <a:spcPct val="90000"/>
              </a:lnSpc>
              <a:spcBef>
                <a:spcPct val="0"/>
              </a:spcBef>
              <a:buNone/>
              <a:defRPr sz="4705" b="0" cap="none" spc="-100" baseline="0">
                <a:ln w="3175">
                  <a:noFill/>
                </a:ln>
                <a:gradFill>
                  <a:gsLst>
                    <a:gs pos="1250">
                      <a:srgbClr val="505050"/>
                    </a:gs>
                    <a:gs pos="100000">
                      <a:srgbClr val="505050"/>
                    </a:gs>
                  </a:gsLst>
                  <a:lin ang="5400000" scaled="0"/>
                </a:gradFill>
                <a:effectLst/>
                <a:latin typeface="Segoe UI Semibold" panose="020B0702040204020203" pitchFamily="34" charset="0"/>
                <a:ea typeface="서울남산체 B" panose="02020603020101020101" pitchFamily="18" charset="-127"/>
                <a:cs typeface="Segoe UI Semibold" panose="020B0702040204020203" pitchFamily="34" charset="0"/>
              </a:defRPr>
            </a:lvl1pPr>
          </a:lstStyle>
          <a:p>
            <a:pPr defTabSz="914400" latinLnBrk="1"/>
            <a:r>
              <a:rPr kumimoji="1" lang="en-US" sz="4000" dirty="0">
                <a:solidFill>
                  <a:schemeClr val="tx1"/>
                </a:solidFill>
                <a:latin typeface="+mj-lt"/>
                <a:ea typeface="+mj-ea"/>
                <a:cs typeface="+mj-cs"/>
              </a:rPr>
              <a:t>Azure</a:t>
            </a:r>
            <a:r>
              <a:rPr kumimoji="1" lang="ko-KR" altLang="en-US" sz="4000" dirty="0">
                <a:solidFill>
                  <a:schemeClr val="tx1"/>
                </a:solidFill>
                <a:latin typeface="+mj-lt"/>
                <a:ea typeface="+mj-ea"/>
                <a:cs typeface="+mj-cs"/>
              </a:rPr>
              <a:t>는 오픈 </a:t>
            </a:r>
            <a:r>
              <a:rPr kumimoji="1" lang="ko-KR" altLang="en-US" sz="4000" dirty="0">
                <a:solidFill>
                  <a:schemeClr val="bg1"/>
                </a:solidFill>
                <a:latin typeface="+mj-lt"/>
                <a:ea typeface="+mj-ea"/>
                <a:cs typeface="+mj-cs"/>
              </a:rPr>
              <a:t>클라우드</a:t>
            </a:r>
            <a:endParaRPr kumimoji="1" lang="en-US" sz="4000" dirty="0">
              <a:solidFill>
                <a:schemeClr val="bg1"/>
              </a:solidFill>
              <a:latin typeface="+mj-lt"/>
              <a:ea typeface="+mj-ea"/>
              <a:cs typeface="+mj-cs"/>
            </a:endParaRPr>
          </a:p>
        </p:txBody>
      </p:sp>
      <p:pic>
        <p:nvPicPr>
          <p:cNvPr id="3" name="Picture 2"/>
          <p:cNvPicPr>
            <a:picLocks noChangeAspect="1"/>
          </p:cNvPicPr>
          <p:nvPr/>
        </p:nvPicPr>
        <p:blipFill>
          <a:blip r:embed="rId44"/>
          <a:stretch>
            <a:fillRect/>
          </a:stretch>
        </p:blipFill>
        <p:spPr>
          <a:xfrm>
            <a:off x="3184089" y="5845152"/>
            <a:ext cx="490088" cy="484112"/>
          </a:xfrm>
          <a:prstGeom prst="rect">
            <a:avLst/>
          </a:prstGeom>
        </p:spPr>
      </p:pic>
      <p:pic>
        <p:nvPicPr>
          <p:cNvPr id="72" name="Picture 71"/>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051471" y="5033701"/>
            <a:ext cx="1473296" cy="348680"/>
          </a:xfrm>
          <a:prstGeom prst="rect">
            <a:avLst/>
          </a:prstGeom>
        </p:spPr>
      </p:pic>
      <p:pic>
        <p:nvPicPr>
          <p:cNvPr id="73" name="Picture 72"/>
          <p:cNvPicPr>
            <a:picLocks noChangeAspect="1"/>
          </p:cNvPicPr>
          <p:nvPr/>
        </p:nvPicPr>
        <p:blipFill>
          <a:blip r:embed="rId46"/>
          <a:stretch>
            <a:fillRect/>
          </a:stretch>
        </p:blipFill>
        <p:spPr>
          <a:xfrm>
            <a:off x="2474626" y="5835238"/>
            <a:ext cx="505774" cy="596814"/>
          </a:xfrm>
          <a:prstGeom prst="rect">
            <a:avLst/>
          </a:prstGeom>
        </p:spPr>
      </p:pic>
      <p:pic>
        <p:nvPicPr>
          <p:cNvPr id="76" name="Picture 75"/>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639839" y="4264191"/>
            <a:ext cx="553523" cy="297154"/>
          </a:xfrm>
          <a:prstGeom prst="rect">
            <a:avLst/>
          </a:prstGeom>
        </p:spPr>
      </p:pic>
      <p:pic>
        <p:nvPicPr>
          <p:cNvPr id="78" name="Picture 77"/>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5556321" y="3925040"/>
            <a:ext cx="474448" cy="720797"/>
          </a:xfrm>
          <a:prstGeom prst="rect">
            <a:avLst/>
          </a:prstGeom>
        </p:spPr>
      </p:pic>
      <p:sp>
        <p:nvSpPr>
          <p:cNvPr id="5" name="AutoShape 2" descr="Gradle"/>
          <p:cNvSpPr>
            <a:spLocks noChangeAspect="1" noChangeArrowheads="1"/>
          </p:cNvSpPr>
          <p:nvPr/>
        </p:nvSpPr>
        <p:spPr bwMode="auto">
          <a:xfrm>
            <a:off x="152517" y="-447726"/>
            <a:ext cx="2801328" cy="9337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latinLnBrk="0">
              <a:defRPr/>
            </a:pPr>
            <a:endParaRPr lang="en-US" sz="1765" kern="0">
              <a:solidFill>
                <a:sysClr val="windowText" lastClr="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7" name="Picture 6"/>
          <p:cNvPicPr>
            <a:picLocks noChangeAspect="1"/>
          </p:cNvPicPr>
          <p:nvPr/>
        </p:nvPicPr>
        <p:blipFill>
          <a:blip r:embed="rId49"/>
          <a:stretch>
            <a:fillRect/>
          </a:stretch>
        </p:blipFill>
        <p:spPr>
          <a:xfrm>
            <a:off x="5537596" y="1669678"/>
            <a:ext cx="1404361" cy="400125"/>
          </a:xfrm>
          <a:prstGeom prst="rect">
            <a:avLst/>
          </a:prstGeom>
        </p:spPr>
      </p:pic>
      <p:pic>
        <p:nvPicPr>
          <p:cNvPr id="1028" name="Picture 4" descr="http://people.redhat.com/jamisonm/Red_Hat_cmyk_logo.jpg"/>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3921236" y="5917988"/>
            <a:ext cx="1187732" cy="380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66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직사각형 25"/>
          <p:cNvSpPr/>
          <p:nvPr/>
        </p:nvSpPr>
        <p:spPr>
          <a:xfrm>
            <a:off x="0" y="-1"/>
            <a:ext cx="12192000" cy="6858001"/>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itle 3"/>
          <p:cNvSpPr>
            <a:spLocks noGrp="1"/>
          </p:cNvSpPr>
          <p:nvPr>
            <p:ph type="title"/>
          </p:nvPr>
        </p:nvSpPr>
        <p:spPr>
          <a:xfrm>
            <a:off x="269241" y="289957"/>
            <a:ext cx="11701310" cy="899537"/>
          </a:xfrm>
        </p:spPr>
        <p:txBody>
          <a:bodyPr>
            <a:normAutofit fontScale="90000"/>
          </a:bodyPr>
          <a:lstStyle/>
          <a:p>
            <a:r>
              <a:rPr lang="en-US" dirty="0">
                <a:latin typeface="Segoe UI Semibold" panose="020B0702040204020203" pitchFamily="34" charset="0"/>
                <a:ea typeface="서울남산체 B" panose="02020603020101020101" pitchFamily="18" charset="-127"/>
                <a:cs typeface="Segoe UI Semibold" panose="020B0702040204020203" pitchFamily="34" charset="0"/>
              </a:rPr>
              <a:t>Microsoft Azure PaaS</a:t>
            </a:r>
            <a:r>
              <a:rPr lang="ko-KR" altLang="en-US" dirty="0">
                <a:latin typeface="Segoe UI Semibold" panose="020B0702040204020203" pitchFamily="34" charset="0"/>
                <a:ea typeface="서울남산체 B" panose="02020603020101020101" pitchFamily="18" charset="-127"/>
                <a:cs typeface="Segoe UI Semibold" panose="020B0702040204020203" pitchFamily="34" charset="0"/>
              </a:rPr>
              <a:t>의 이점</a:t>
            </a:r>
            <a:r>
              <a:rPr lang="en-US" sz="3921" dirty="0">
                <a:latin typeface="Segoe UI Semilight" panose="020B0402040204020203" pitchFamily="34" charset="0"/>
                <a:ea typeface="서울남산체 L" panose="02020603020101020101" pitchFamily="18" charset="-127"/>
                <a:cs typeface="Segoe UI Semilight" panose="020B0402040204020203" pitchFamily="34" charset="0"/>
              </a:rPr>
              <a:t/>
            </a:r>
            <a:br>
              <a:rPr lang="en-US" sz="3921" dirty="0">
                <a:latin typeface="Segoe UI Semilight" panose="020B0402040204020203" pitchFamily="34" charset="0"/>
                <a:ea typeface="서울남산체 L" panose="02020603020101020101" pitchFamily="18" charset="-127"/>
                <a:cs typeface="Segoe UI Semilight" panose="020B0402040204020203" pitchFamily="34" charset="0"/>
              </a:rPr>
            </a:br>
            <a:r>
              <a:rPr lang="en-US" sz="3137" dirty="0">
                <a:latin typeface="Segoe UI Semilight" panose="020B0402040204020203" pitchFamily="34" charset="0"/>
                <a:ea typeface="서울남산체 L" panose="02020603020101020101" pitchFamily="18" charset="-127"/>
                <a:cs typeface="Segoe UI Semilight" panose="020B0402040204020203" pitchFamily="34" charset="0"/>
              </a:rPr>
              <a:t>Forrester </a:t>
            </a:r>
            <a:r>
              <a:rPr lang="ko-KR" altLang="en-US" sz="3137" dirty="0">
                <a:latin typeface="Segoe UI Semilight" panose="020B0402040204020203" pitchFamily="34" charset="0"/>
                <a:ea typeface="서울남산체 L" panose="02020603020101020101" pitchFamily="18" charset="-127"/>
                <a:cs typeface="Segoe UI Semilight" panose="020B0402040204020203" pitchFamily="34" charset="0"/>
              </a:rPr>
              <a:t>전체 경제적 효과 결과</a:t>
            </a:r>
            <a:endParaRPr lang="en-US" dirty="0">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 name="Text Placeholder 2"/>
          <p:cNvSpPr>
            <a:spLocks noGrp="1"/>
          </p:cNvSpPr>
          <p:nvPr>
            <p:ph type="body" sz="quarter" idx="10"/>
          </p:nvPr>
        </p:nvSpPr>
        <p:spPr>
          <a:xfrm>
            <a:off x="269241" y="1928234"/>
            <a:ext cx="11701310" cy="809324"/>
          </a:xfrm>
        </p:spPr>
        <p:txBody>
          <a:bodyPr>
            <a:normAutofit fontScale="77500" lnSpcReduction="20000"/>
          </a:bodyPr>
          <a:lstStyle/>
          <a:p>
            <a:r>
              <a:rPr lang="ko-KR" altLang="en-US" sz="2255"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인터뷰한 기업은 </a:t>
            </a:r>
            <a:r>
              <a:rPr lang="en-US" sz="2255"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Azure IaaS</a:t>
            </a:r>
            <a:r>
              <a:rPr lang="ko-KR" altLang="en-US" sz="2255"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에서 </a:t>
            </a:r>
            <a:r>
              <a:rPr lang="en-US" sz="2255"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Azure PaaS</a:t>
            </a:r>
            <a:r>
              <a:rPr lang="ko-KR" altLang="en-US" sz="2255"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로 응용 프로그램 개발과 배포를 전환하는 것에 대한 재무적</a:t>
            </a:r>
            <a:r>
              <a:rPr lang="en-US" altLang="ko-KR" sz="2255"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2255"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rPr>
              <a:t>비즈니스적 이점에 대해 아래와 같이 보고함</a:t>
            </a:r>
            <a:endParaRPr lang="en-US" sz="2255" dirty="0">
              <a:solidFill>
                <a:schemeClr val="bg1"/>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3" name="Rectangle 52"/>
          <p:cNvSpPr/>
          <p:nvPr/>
        </p:nvSpPr>
        <p:spPr>
          <a:xfrm>
            <a:off x="186237" y="6408782"/>
            <a:ext cx="11784315" cy="392245"/>
          </a:xfrm>
          <a:prstGeom prst="rect">
            <a:avLst/>
          </a:prstGeom>
        </p:spPr>
        <p:txBody>
          <a:bodyPr wrap="square">
            <a:spAutoFit/>
          </a:bodyPr>
          <a:lstStyle/>
          <a:p>
            <a:r>
              <a:rPr lang="en-US" sz="98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Based on five-year, risk-adjusted figures for a composite organization constructed from aggregated interviews with eight Microsoft Azure IaaS customers.</a:t>
            </a:r>
          </a:p>
          <a:p>
            <a:r>
              <a:rPr lang="en-US" sz="98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Source:  “The Total Economic Impact Of Microsoft Azure PaaS,” a commissioned study conducted by Forrester Consulting, June 2016</a:t>
            </a:r>
          </a:p>
        </p:txBody>
      </p:sp>
      <p:sp>
        <p:nvSpPr>
          <p:cNvPr id="52" name="1_Text"/>
          <p:cNvSpPr/>
          <p:nvPr/>
        </p:nvSpPr>
        <p:spPr>
          <a:xfrm>
            <a:off x="669439" y="4827617"/>
            <a:ext cx="1632319" cy="998225"/>
          </a:xfrm>
          <a:prstGeom prst="rect">
            <a:avLst/>
          </a:prstGeom>
          <a:noFill/>
          <a:ln w="25400" cap="flat" cmpd="sng" algn="ctr">
            <a:noFill/>
            <a:prstDash val="solid"/>
          </a:ln>
          <a:effectLst/>
        </p:spPr>
        <p:txBody>
          <a:bodyPr rot="0" spcFirstLastPara="0" vertOverflow="overflow" horzOverflow="overflow" vert="horz" wrap="square" lIns="43940" tIns="43940" rIns="43940" bIns="43940" numCol="1" spcCol="0" rtlCol="0" fromWordArt="0" anchor="t" anchorCtr="0" forceAA="0" compatLnSpc="1">
            <a:prstTxWarp prst="textNoShape">
              <a:avLst/>
            </a:prstTxWarp>
            <a:noAutofit/>
          </a:bodyPr>
          <a:lstStyle/>
          <a:p>
            <a:pPr algn="ctr" defTabSz="878527">
              <a:spcBef>
                <a:spcPts val="754"/>
              </a:spcBef>
              <a:defRPr/>
            </a:pPr>
            <a:r>
              <a:rPr lang="en-US" sz="2307" b="1"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466%</a:t>
            </a:r>
            <a:r>
              <a:rPr lang="en-US" sz="2307"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 Return on Investment</a:t>
            </a:r>
          </a:p>
        </p:txBody>
      </p:sp>
      <p:sp>
        <p:nvSpPr>
          <p:cNvPr id="54" name="2_Text"/>
          <p:cNvSpPr/>
          <p:nvPr/>
        </p:nvSpPr>
        <p:spPr>
          <a:xfrm>
            <a:off x="3164812" y="4861070"/>
            <a:ext cx="2285901" cy="998225"/>
          </a:xfrm>
          <a:prstGeom prst="rect">
            <a:avLst/>
          </a:prstGeom>
          <a:noFill/>
          <a:ln w="25400" cap="flat" cmpd="sng" algn="ctr">
            <a:noFill/>
            <a:prstDash val="solid"/>
          </a:ln>
          <a:effectLst/>
        </p:spPr>
        <p:txBody>
          <a:bodyPr rot="0" spcFirstLastPara="0" vertOverflow="overflow" horzOverflow="overflow" vert="horz" wrap="square" lIns="43940" tIns="43940" rIns="43940" bIns="43940" numCol="1" spcCol="0" rtlCol="0" fromWordArt="0" anchor="t" anchorCtr="0" forceAA="0" compatLnSpc="1">
            <a:prstTxWarp prst="textNoShape">
              <a:avLst/>
            </a:prstTxWarp>
            <a:noAutofit/>
          </a:bodyPr>
          <a:lstStyle/>
          <a:p>
            <a:pPr algn="ctr" defTabSz="878527">
              <a:spcBef>
                <a:spcPts val="754"/>
              </a:spcBef>
              <a:defRPr/>
            </a:pPr>
            <a:r>
              <a:rPr lang="en-US" sz="2307" b="1"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$5.91M</a:t>
            </a:r>
            <a:r>
              <a:rPr lang="en-US" sz="2307"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           Net Present Value</a:t>
            </a:r>
          </a:p>
        </p:txBody>
      </p:sp>
      <p:sp>
        <p:nvSpPr>
          <p:cNvPr id="55" name="Oval 54"/>
          <p:cNvSpPr/>
          <p:nvPr/>
        </p:nvSpPr>
        <p:spPr bwMode="auto">
          <a:xfrm>
            <a:off x="677135" y="3149159"/>
            <a:ext cx="1542468" cy="1542468"/>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60" name="Group 59"/>
          <p:cNvGrpSpPr/>
          <p:nvPr/>
        </p:nvGrpSpPr>
        <p:grpSpPr>
          <a:xfrm>
            <a:off x="1076809" y="3567663"/>
            <a:ext cx="743119" cy="705461"/>
            <a:chOff x="5761937" y="2576361"/>
            <a:chExt cx="773220" cy="734037"/>
          </a:xfrm>
        </p:grpSpPr>
        <p:sp>
          <p:nvSpPr>
            <p:cNvPr id="61" name="Line 10"/>
            <p:cNvSpPr>
              <a:spLocks noChangeShapeType="1"/>
            </p:cNvSpPr>
            <p:nvPr/>
          </p:nvSpPr>
          <p:spPr bwMode="auto">
            <a:xfrm>
              <a:off x="6166833" y="2764442"/>
              <a:ext cx="0" cy="357876"/>
            </a:xfrm>
            <a:prstGeom prst="line">
              <a:avLst/>
            </a:prstGeom>
            <a:noFill/>
            <a:ln w="26988" cap="flat">
              <a:solidFill>
                <a:sysClr val="window" lastClr="FFFFFF"/>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2" name="Freeform 11"/>
            <p:cNvSpPr>
              <a:spLocks/>
            </p:cNvSpPr>
            <p:nvPr/>
          </p:nvSpPr>
          <p:spPr bwMode="auto">
            <a:xfrm>
              <a:off x="5801120" y="2576361"/>
              <a:ext cx="734037" cy="734037"/>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39" y="130"/>
                    <a:pt x="53" y="134"/>
                    <a:pt x="67" y="134"/>
                  </a:cubicBezTo>
                  <a:cubicBezTo>
                    <a:pt x="104" y="134"/>
                    <a:pt x="134" y="104"/>
                    <a:pt x="134" y="67"/>
                  </a:cubicBezTo>
                  <a:cubicBezTo>
                    <a:pt x="134" y="30"/>
                    <a:pt x="104" y="0"/>
                    <a:pt x="67" y="0"/>
                  </a:cubicBezTo>
                  <a:cubicBezTo>
                    <a:pt x="30" y="0"/>
                    <a:pt x="0" y="30"/>
                    <a:pt x="0" y="67"/>
                  </a:cubicBezTo>
                  <a:cubicBezTo>
                    <a:pt x="0" y="80"/>
                    <a:pt x="3" y="91"/>
                    <a:pt x="9" y="102"/>
                  </a:cubicBez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4" name="Freeform 12"/>
            <p:cNvSpPr>
              <a:spLocks/>
            </p:cNvSpPr>
            <p:nvPr/>
          </p:nvSpPr>
          <p:spPr bwMode="auto">
            <a:xfrm>
              <a:off x="5761937" y="3051787"/>
              <a:ext cx="130611" cy="99265"/>
            </a:xfrm>
            <a:custGeom>
              <a:avLst/>
              <a:gdLst>
                <a:gd name="T0" fmla="*/ 50 w 50"/>
                <a:gd name="T1" fmla="*/ 0 h 38"/>
                <a:gd name="T2" fmla="*/ 36 w 50"/>
                <a:gd name="T3" fmla="*/ 38 h 38"/>
                <a:gd name="T4" fmla="*/ 0 w 50"/>
                <a:gd name="T5" fmla="*/ 25 h 38"/>
              </a:gdLst>
              <a:ahLst/>
              <a:cxnLst>
                <a:cxn ang="0">
                  <a:pos x="T0" y="T1"/>
                </a:cxn>
                <a:cxn ang="0">
                  <a:pos x="T2" y="T3"/>
                </a:cxn>
                <a:cxn ang="0">
                  <a:pos x="T4" y="T5"/>
                </a:cxn>
              </a:cxnLst>
              <a:rect l="0" t="0" r="r" b="b"/>
              <a:pathLst>
                <a:path w="50" h="38">
                  <a:moveTo>
                    <a:pt x="50" y="0"/>
                  </a:moveTo>
                  <a:lnTo>
                    <a:pt x="36" y="38"/>
                  </a:lnTo>
                  <a:lnTo>
                    <a:pt x="0" y="25"/>
                  </a:ln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6" name="Freeform 13"/>
            <p:cNvSpPr>
              <a:spLocks/>
            </p:cNvSpPr>
            <p:nvPr/>
          </p:nvSpPr>
          <p:spPr bwMode="auto">
            <a:xfrm>
              <a:off x="6067568" y="2834972"/>
              <a:ext cx="198529" cy="22204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67" name="Oval 66"/>
          <p:cNvSpPr/>
          <p:nvPr/>
        </p:nvSpPr>
        <p:spPr bwMode="auto">
          <a:xfrm>
            <a:off x="3536529" y="3149159"/>
            <a:ext cx="1542468" cy="1542468"/>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68" name="Group 4"/>
          <p:cNvGrpSpPr>
            <a:grpSpLocks noChangeAspect="1"/>
          </p:cNvGrpSpPr>
          <p:nvPr/>
        </p:nvGrpSpPr>
        <p:grpSpPr bwMode="auto">
          <a:xfrm>
            <a:off x="3976383" y="3698651"/>
            <a:ext cx="662763" cy="443485"/>
            <a:chOff x="1" y="2"/>
            <a:chExt cx="269" cy="180"/>
          </a:xfrm>
          <a:solidFill>
            <a:sysClr val="window" lastClr="FFFFFF"/>
          </a:solidFill>
        </p:grpSpPr>
        <p:sp>
          <p:nvSpPr>
            <p:cNvPr id="69" name="Rectangle 5"/>
            <p:cNvSpPr>
              <a:spLocks noChangeArrowheads="1"/>
            </p:cNvSpPr>
            <p:nvPr/>
          </p:nvSpPr>
          <p:spPr bwMode="auto">
            <a:xfrm>
              <a:off x="1" y="165"/>
              <a:ext cx="269" cy="17"/>
            </a:xfrm>
            <a:prstGeom prst="rect">
              <a:avLst/>
            </a:prstGeom>
            <a:grpFill/>
            <a:ln w="15875">
              <a:noFill/>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Rectangle 6"/>
            <p:cNvSpPr>
              <a:spLocks noChangeArrowheads="1"/>
            </p:cNvSpPr>
            <p:nvPr/>
          </p:nvSpPr>
          <p:spPr bwMode="auto">
            <a:xfrm>
              <a:off x="1" y="131"/>
              <a:ext cx="33" cy="17"/>
            </a:xfrm>
            <a:prstGeom prst="rect">
              <a:avLst/>
            </a:prstGeom>
            <a:grpFill/>
            <a:ln w="12700">
              <a:noFill/>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1" name="Rectangle 7"/>
            <p:cNvSpPr>
              <a:spLocks noChangeArrowheads="1"/>
            </p:cNvSpPr>
            <p:nvPr/>
          </p:nvSpPr>
          <p:spPr bwMode="auto">
            <a:xfrm>
              <a:off x="51" y="131"/>
              <a:ext cx="34" cy="17"/>
            </a:xfrm>
            <a:prstGeom prst="rect">
              <a:avLst/>
            </a:prstGeom>
            <a:grpFill/>
            <a:ln w="12700">
              <a:noFill/>
              <a:miter lim="800000"/>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2" name="Freeform 8"/>
            <p:cNvSpPr>
              <a:spLocks/>
            </p:cNvSpPr>
            <p:nvPr/>
          </p:nvSpPr>
          <p:spPr bwMode="auto">
            <a:xfrm>
              <a:off x="102" y="13"/>
              <a:ext cx="168" cy="135"/>
            </a:xfrm>
            <a:custGeom>
              <a:avLst/>
              <a:gdLst>
                <a:gd name="T0" fmla="*/ 109 w 168"/>
                <a:gd name="T1" fmla="*/ 0 h 135"/>
                <a:gd name="T2" fmla="*/ 109 w 168"/>
                <a:gd name="T3" fmla="*/ 17 h 135"/>
                <a:gd name="T4" fmla="*/ 139 w 168"/>
                <a:gd name="T5" fmla="*/ 17 h 135"/>
                <a:gd name="T6" fmla="*/ 38 w 168"/>
                <a:gd name="T7" fmla="*/ 118 h 135"/>
                <a:gd name="T8" fmla="*/ 0 w 168"/>
                <a:gd name="T9" fmla="*/ 118 h 135"/>
                <a:gd name="T10" fmla="*/ 0 w 168"/>
                <a:gd name="T11" fmla="*/ 135 h 135"/>
                <a:gd name="T12" fmla="*/ 46 w 168"/>
                <a:gd name="T13" fmla="*/ 135 h 135"/>
                <a:gd name="T14" fmla="*/ 151 w 168"/>
                <a:gd name="T15" fmla="*/ 29 h 135"/>
                <a:gd name="T16" fmla="*/ 151 w 168"/>
                <a:gd name="T17" fmla="*/ 59 h 135"/>
                <a:gd name="T18" fmla="*/ 168 w 168"/>
                <a:gd name="T19" fmla="*/ 59 h 135"/>
                <a:gd name="T20" fmla="*/ 168 w 168"/>
                <a:gd name="T21" fmla="*/ 0 h 135"/>
                <a:gd name="T22" fmla="*/ 109 w 168"/>
                <a:gd name="T2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35">
                  <a:moveTo>
                    <a:pt x="109" y="0"/>
                  </a:moveTo>
                  <a:lnTo>
                    <a:pt x="109" y="17"/>
                  </a:lnTo>
                  <a:lnTo>
                    <a:pt x="139" y="17"/>
                  </a:lnTo>
                  <a:lnTo>
                    <a:pt x="38" y="118"/>
                  </a:lnTo>
                  <a:lnTo>
                    <a:pt x="0" y="118"/>
                  </a:lnTo>
                  <a:lnTo>
                    <a:pt x="0" y="135"/>
                  </a:lnTo>
                  <a:lnTo>
                    <a:pt x="46" y="135"/>
                  </a:lnTo>
                  <a:lnTo>
                    <a:pt x="151" y="29"/>
                  </a:lnTo>
                  <a:lnTo>
                    <a:pt x="151" y="59"/>
                  </a:lnTo>
                  <a:lnTo>
                    <a:pt x="168" y="59"/>
                  </a:lnTo>
                  <a:lnTo>
                    <a:pt x="168" y="0"/>
                  </a:lnTo>
                  <a:lnTo>
                    <a:pt x="109" y="0"/>
                  </a:lnTo>
                  <a:close/>
                </a:path>
              </a:pathLst>
            </a:custGeom>
            <a:grpFill/>
            <a:ln w="12700">
              <a:noFill/>
              <a:round/>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3" name="Freeform 9"/>
            <p:cNvSpPr>
              <a:spLocks noEditPoints="1"/>
            </p:cNvSpPr>
            <p:nvPr/>
          </p:nvSpPr>
          <p:spPr bwMode="auto">
            <a:xfrm>
              <a:off x="32" y="2"/>
              <a:ext cx="72" cy="100"/>
            </a:xfrm>
            <a:custGeom>
              <a:avLst/>
              <a:gdLst>
                <a:gd name="T0" fmla="*/ 22 w 34"/>
                <a:gd name="T1" fmla="*/ 19 h 47"/>
                <a:gd name="T2" fmla="*/ 21 w 34"/>
                <a:gd name="T3" fmla="*/ 19 h 47"/>
                <a:gd name="T4" fmla="*/ 21 w 34"/>
                <a:gd name="T5" fmla="*/ 12 h 47"/>
                <a:gd name="T6" fmla="*/ 30 w 34"/>
                <a:gd name="T7" fmla="*/ 12 h 47"/>
                <a:gd name="T8" fmla="*/ 30 w 34"/>
                <a:gd name="T9" fmla="*/ 4 h 47"/>
                <a:gd name="T10" fmla="*/ 21 w 34"/>
                <a:gd name="T11" fmla="*/ 4 h 47"/>
                <a:gd name="T12" fmla="*/ 21 w 34"/>
                <a:gd name="T13" fmla="*/ 0 h 47"/>
                <a:gd name="T14" fmla="*/ 13 w 34"/>
                <a:gd name="T15" fmla="*/ 0 h 47"/>
                <a:gd name="T16" fmla="*/ 13 w 34"/>
                <a:gd name="T17" fmla="*/ 4 h 47"/>
                <a:gd name="T18" fmla="*/ 12 w 34"/>
                <a:gd name="T19" fmla="*/ 4 h 47"/>
                <a:gd name="T20" fmla="*/ 0 w 34"/>
                <a:gd name="T21" fmla="*/ 16 h 47"/>
                <a:gd name="T22" fmla="*/ 12 w 34"/>
                <a:gd name="T23" fmla="*/ 27 h 47"/>
                <a:gd name="T24" fmla="*/ 13 w 34"/>
                <a:gd name="T25" fmla="*/ 27 h 47"/>
                <a:gd name="T26" fmla="*/ 13 w 34"/>
                <a:gd name="T27" fmla="*/ 34 h 47"/>
                <a:gd name="T28" fmla="*/ 4 w 34"/>
                <a:gd name="T29" fmla="*/ 34 h 47"/>
                <a:gd name="T30" fmla="*/ 4 w 34"/>
                <a:gd name="T31" fmla="*/ 42 h 47"/>
                <a:gd name="T32" fmla="*/ 13 w 34"/>
                <a:gd name="T33" fmla="*/ 42 h 47"/>
                <a:gd name="T34" fmla="*/ 13 w 34"/>
                <a:gd name="T35" fmla="*/ 47 h 47"/>
                <a:gd name="T36" fmla="*/ 21 w 34"/>
                <a:gd name="T37" fmla="*/ 47 h 47"/>
                <a:gd name="T38" fmla="*/ 21 w 34"/>
                <a:gd name="T39" fmla="*/ 42 h 47"/>
                <a:gd name="T40" fmla="*/ 22 w 34"/>
                <a:gd name="T41" fmla="*/ 42 h 47"/>
                <a:gd name="T42" fmla="*/ 34 w 34"/>
                <a:gd name="T43" fmla="*/ 31 h 47"/>
                <a:gd name="T44" fmla="*/ 22 w 34"/>
                <a:gd name="T45" fmla="*/ 19 h 47"/>
                <a:gd name="T46" fmla="*/ 12 w 34"/>
                <a:gd name="T47" fmla="*/ 19 h 47"/>
                <a:gd name="T48" fmla="*/ 8 w 34"/>
                <a:gd name="T49" fmla="*/ 16 h 47"/>
                <a:gd name="T50" fmla="*/ 12 w 34"/>
                <a:gd name="T51" fmla="*/ 12 h 47"/>
                <a:gd name="T52" fmla="*/ 13 w 34"/>
                <a:gd name="T53" fmla="*/ 12 h 47"/>
                <a:gd name="T54" fmla="*/ 13 w 34"/>
                <a:gd name="T55" fmla="*/ 19 h 47"/>
                <a:gd name="T56" fmla="*/ 12 w 34"/>
                <a:gd name="T57" fmla="*/ 19 h 47"/>
                <a:gd name="T58" fmla="*/ 22 w 34"/>
                <a:gd name="T59" fmla="*/ 34 h 47"/>
                <a:gd name="T60" fmla="*/ 21 w 34"/>
                <a:gd name="T61" fmla="*/ 34 h 47"/>
                <a:gd name="T62" fmla="*/ 21 w 34"/>
                <a:gd name="T63" fmla="*/ 27 h 47"/>
                <a:gd name="T64" fmla="*/ 22 w 34"/>
                <a:gd name="T65" fmla="*/ 27 h 47"/>
                <a:gd name="T66" fmla="*/ 26 w 34"/>
                <a:gd name="T67" fmla="*/ 31 h 47"/>
                <a:gd name="T68" fmla="*/ 22 w 34"/>
                <a:gd name="T69"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47">
                  <a:moveTo>
                    <a:pt x="22" y="19"/>
                  </a:moveTo>
                  <a:cubicBezTo>
                    <a:pt x="21" y="19"/>
                    <a:pt x="21" y="19"/>
                    <a:pt x="21" y="19"/>
                  </a:cubicBezTo>
                  <a:cubicBezTo>
                    <a:pt x="21" y="12"/>
                    <a:pt x="21" y="12"/>
                    <a:pt x="21" y="12"/>
                  </a:cubicBezTo>
                  <a:cubicBezTo>
                    <a:pt x="30" y="12"/>
                    <a:pt x="30" y="12"/>
                    <a:pt x="30" y="12"/>
                  </a:cubicBezTo>
                  <a:cubicBezTo>
                    <a:pt x="30" y="4"/>
                    <a:pt x="30" y="4"/>
                    <a:pt x="30" y="4"/>
                  </a:cubicBezTo>
                  <a:cubicBezTo>
                    <a:pt x="21" y="4"/>
                    <a:pt x="21" y="4"/>
                    <a:pt x="21" y="4"/>
                  </a:cubicBezTo>
                  <a:cubicBezTo>
                    <a:pt x="21" y="0"/>
                    <a:pt x="21" y="0"/>
                    <a:pt x="21" y="0"/>
                  </a:cubicBezTo>
                  <a:cubicBezTo>
                    <a:pt x="13" y="0"/>
                    <a:pt x="13" y="0"/>
                    <a:pt x="13" y="0"/>
                  </a:cubicBezTo>
                  <a:cubicBezTo>
                    <a:pt x="13" y="4"/>
                    <a:pt x="13" y="4"/>
                    <a:pt x="13" y="4"/>
                  </a:cubicBezTo>
                  <a:cubicBezTo>
                    <a:pt x="12" y="4"/>
                    <a:pt x="12" y="4"/>
                    <a:pt x="12" y="4"/>
                  </a:cubicBezTo>
                  <a:cubicBezTo>
                    <a:pt x="5" y="4"/>
                    <a:pt x="0" y="10"/>
                    <a:pt x="0" y="16"/>
                  </a:cubicBezTo>
                  <a:cubicBezTo>
                    <a:pt x="0" y="22"/>
                    <a:pt x="5" y="27"/>
                    <a:pt x="12" y="27"/>
                  </a:cubicBezTo>
                  <a:cubicBezTo>
                    <a:pt x="13" y="27"/>
                    <a:pt x="13" y="27"/>
                    <a:pt x="13" y="27"/>
                  </a:cubicBezTo>
                  <a:cubicBezTo>
                    <a:pt x="13" y="34"/>
                    <a:pt x="13" y="34"/>
                    <a:pt x="13" y="34"/>
                  </a:cubicBezTo>
                  <a:cubicBezTo>
                    <a:pt x="4" y="34"/>
                    <a:pt x="4" y="34"/>
                    <a:pt x="4" y="34"/>
                  </a:cubicBezTo>
                  <a:cubicBezTo>
                    <a:pt x="4" y="42"/>
                    <a:pt x="4" y="42"/>
                    <a:pt x="4" y="42"/>
                  </a:cubicBezTo>
                  <a:cubicBezTo>
                    <a:pt x="13" y="42"/>
                    <a:pt x="13" y="42"/>
                    <a:pt x="13" y="42"/>
                  </a:cubicBezTo>
                  <a:cubicBezTo>
                    <a:pt x="13" y="47"/>
                    <a:pt x="13" y="47"/>
                    <a:pt x="13" y="47"/>
                  </a:cubicBezTo>
                  <a:cubicBezTo>
                    <a:pt x="21" y="47"/>
                    <a:pt x="21" y="47"/>
                    <a:pt x="21" y="47"/>
                  </a:cubicBezTo>
                  <a:cubicBezTo>
                    <a:pt x="21" y="42"/>
                    <a:pt x="21" y="42"/>
                    <a:pt x="21" y="42"/>
                  </a:cubicBezTo>
                  <a:cubicBezTo>
                    <a:pt x="22" y="42"/>
                    <a:pt x="22" y="42"/>
                    <a:pt x="22" y="42"/>
                  </a:cubicBezTo>
                  <a:cubicBezTo>
                    <a:pt x="29" y="42"/>
                    <a:pt x="34" y="37"/>
                    <a:pt x="34" y="31"/>
                  </a:cubicBezTo>
                  <a:cubicBezTo>
                    <a:pt x="34" y="24"/>
                    <a:pt x="29" y="19"/>
                    <a:pt x="22" y="19"/>
                  </a:cubicBezTo>
                  <a:close/>
                  <a:moveTo>
                    <a:pt x="12" y="19"/>
                  </a:moveTo>
                  <a:cubicBezTo>
                    <a:pt x="10" y="19"/>
                    <a:pt x="8" y="18"/>
                    <a:pt x="8" y="16"/>
                  </a:cubicBezTo>
                  <a:cubicBezTo>
                    <a:pt x="8" y="14"/>
                    <a:pt x="10" y="12"/>
                    <a:pt x="12" y="12"/>
                  </a:cubicBezTo>
                  <a:cubicBezTo>
                    <a:pt x="13" y="12"/>
                    <a:pt x="13" y="12"/>
                    <a:pt x="13" y="12"/>
                  </a:cubicBezTo>
                  <a:cubicBezTo>
                    <a:pt x="13" y="19"/>
                    <a:pt x="13" y="19"/>
                    <a:pt x="13" y="19"/>
                  </a:cubicBezTo>
                  <a:lnTo>
                    <a:pt x="12" y="19"/>
                  </a:lnTo>
                  <a:close/>
                  <a:moveTo>
                    <a:pt x="22" y="34"/>
                  </a:moveTo>
                  <a:cubicBezTo>
                    <a:pt x="21" y="34"/>
                    <a:pt x="21" y="34"/>
                    <a:pt x="21" y="34"/>
                  </a:cubicBezTo>
                  <a:cubicBezTo>
                    <a:pt x="21" y="27"/>
                    <a:pt x="21" y="27"/>
                    <a:pt x="21" y="27"/>
                  </a:cubicBezTo>
                  <a:cubicBezTo>
                    <a:pt x="22" y="27"/>
                    <a:pt x="22" y="27"/>
                    <a:pt x="22" y="27"/>
                  </a:cubicBezTo>
                  <a:cubicBezTo>
                    <a:pt x="24" y="27"/>
                    <a:pt x="26" y="29"/>
                    <a:pt x="26" y="31"/>
                  </a:cubicBezTo>
                  <a:cubicBezTo>
                    <a:pt x="26" y="33"/>
                    <a:pt x="24" y="34"/>
                    <a:pt x="22" y="34"/>
                  </a:cubicBezTo>
                  <a:close/>
                </a:path>
              </a:pathLst>
            </a:custGeom>
            <a:grpFill/>
            <a:ln w="12700">
              <a:noFill/>
              <a:round/>
              <a:headEnd/>
              <a:tailEnd/>
            </a:ln>
          </p:spPr>
          <p:txBody>
            <a:bodyPr vert="horz" wrap="square" lIns="87880" tIns="43940" rIns="87880" bIns="43940" numCol="1" anchor="t" anchorCtr="0" compatLnSpc="1">
              <a:prstTxWarp prst="textNoShape">
                <a:avLst/>
              </a:prstTxWarp>
            </a:bodyPr>
            <a:lstStyle/>
            <a:p>
              <a:pPr defTabSz="878727">
                <a:defRPr/>
              </a:pPr>
              <a:endParaRPr lang="en-US" sz="1730" kern="0">
                <a:solidFill>
                  <a:sysClr val="windowText" lastClr="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79" name="Oval 78"/>
          <p:cNvSpPr/>
          <p:nvPr/>
        </p:nvSpPr>
        <p:spPr bwMode="auto">
          <a:xfrm>
            <a:off x="6395924" y="3149159"/>
            <a:ext cx="1542468" cy="1542468"/>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5" name="Oval 84"/>
          <p:cNvSpPr/>
          <p:nvPr/>
        </p:nvSpPr>
        <p:spPr bwMode="auto">
          <a:xfrm>
            <a:off x="9266250" y="3149159"/>
            <a:ext cx="1542468" cy="1542468"/>
          </a:xfrm>
          <a:prstGeom prst="ellipse">
            <a:avLst/>
          </a:prstGeom>
          <a:solidFill>
            <a:srgbClr val="BAD80A"/>
          </a:solidFill>
          <a:ln w="38100" cap="flat" cmpd="sng" algn="ctr">
            <a:noFill/>
            <a:prstDash val="solid"/>
            <a:miter lim="800000"/>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6" name="1_Text"/>
          <p:cNvSpPr/>
          <p:nvPr/>
        </p:nvSpPr>
        <p:spPr>
          <a:xfrm>
            <a:off x="6258012" y="4861070"/>
            <a:ext cx="1818294" cy="998225"/>
          </a:xfrm>
          <a:prstGeom prst="rect">
            <a:avLst/>
          </a:prstGeom>
          <a:noFill/>
          <a:ln w="25400" cap="flat" cmpd="sng" algn="ctr">
            <a:noFill/>
            <a:prstDash val="solid"/>
          </a:ln>
          <a:effectLst/>
        </p:spPr>
        <p:txBody>
          <a:bodyPr rot="0" spcFirstLastPara="0" vertOverflow="overflow" horzOverflow="overflow" vert="horz" wrap="square" lIns="43940" tIns="43940" rIns="43940" bIns="43940" numCol="1" spcCol="0" rtlCol="0" fromWordArt="0" anchor="t" anchorCtr="0" forceAA="0" compatLnSpc="1">
            <a:prstTxWarp prst="textNoShape">
              <a:avLst/>
            </a:prstTxWarp>
            <a:noAutofit/>
          </a:bodyPr>
          <a:lstStyle/>
          <a:p>
            <a:pPr algn="ctr" defTabSz="878527">
              <a:spcBef>
                <a:spcPts val="754"/>
              </a:spcBef>
              <a:defRPr/>
            </a:pPr>
            <a:r>
              <a:rPr lang="en-US" sz="2307" b="1"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80%</a:t>
            </a:r>
            <a:r>
              <a:rPr lang="en-US" sz="2307"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             IT </a:t>
            </a:r>
            <a:r>
              <a:rPr lang="ko-KR" altLang="en-US" sz="2307"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시간 절약</a:t>
            </a:r>
            <a:endParaRPr lang="en-US" sz="2307"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7" name="1_Text"/>
          <p:cNvSpPr/>
          <p:nvPr/>
        </p:nvSpPr>
        <p:spPr>
          <a:xfrm>
            <a:off x="8231104" y="4861070"/>
            <a:ext cx="3612762" cy="998225"/>
          </a:xfrm>
          <a:prstGeom prst="rect">
            <a:avLst/>
          </a:prstGeom>
          <a:noFill/>
          <a:ln w="25400" cap="flat" cmpd="sng" algn="ctr">
            <a:noFill/>
            <a:prstDash val="solid"/>
          </a:ln>
          <a:effectLst/>
        </p:spPr>
        <p:txBody>
          <a:bodyPr rot="0" spcFirstLastPara="0" vertOverflow="overflow" horzOverflow="overflow" vert="horz" wrap="square" lIns="43940" tIns="43940" rIns="43940" bIns="43940" numCol="1" spcCol="0" rtlCol="0" fromWordArt="0" anchor="t" anchorCtr="0" forceAA="0" compatLnSpc="1">
            <a:prstTxWarp prst="textNoShape">
              <a:avLst/>
            </a:prstTxWarp>
            <a:noAutofit/>
          </a:bodyPr>
          <a:lstStyle/>
          <a:p>
            <a:pPr algn="ctr" defTabSz="878527">
              <a:spcBef>
                <a:spcPts val="754"/>
              </a:spcBef>
              <a:defRPr/>
            </a:pPr>
            <a:r>
              <a:rPr lang="en-US" sz="2304" b="1"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50%</a:t>
            </a:r>
            <a:r>
              <a:rPr lang="en-US" sz="2304"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                             </a:t>
            </a:r>
            <a:br>
              <a:rPr lang="en-US" sz="2304"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304"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빠른 서비스 배포</a:t>
            </a:r>
            <a:endParaRPr lang="en-US" sz="2304"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88" name="Freeform 156"/>
          <p:cNvSpPr>
            <a:spLocks noEditPoints="1"/>
          </p:cNvSpPr>
          <p:nvPr/>
        </p:nvSpPr>
        <p:spPr bwMode="black">
          <a:xfrm rot="17100000">
            <a:off x="9736572" y="3629408"/>
            <a:ext cx="601824" cy="581970"/>
          </a:xfrm>
          <a:custGeom>
            <a:avLst/>
            <a:gdLst>
              <a:gd name="T0" fmla="*/ 1291 w 1453"/>
              <a:gd name="T1" fmla="*/ 807 h 1407"/>
              <a:gd name="T2" fmla="*/ 867 w 1453"/>
              <a:gd name="T3" fmla="*/ 807 h 1407"/>
              <a:gd name="T4" fmla="*/ 1033 w 1453"/>
              <a:gd name="T5" fmla="*/ 1198 h 1407"/>
              <a:gd name="T6" fmla="*/ 1291 w 1453"/>
              <a:gd name="T7" fmla="*/ 807 h 1407"/>
              <a:gd name="T8" fmla="*/ 704 w 1453"/>
              <a:gd name="T9" fmla="*/ 0 h 1407"/>
              <a:gd name="T10" fmla="*/ 1405 w 1453"/>
              <a:gd name="T11" fmla="*/ 651 h 1407"/>
              <a:gd name="T12" fmla="*/ 1453 w 1453"/>
              <a:gd name="T13" fmla="*/ 651 h 1407"/>
              <a:gd name="T14" fmla="*/ 1453 w 1453"/>
              <a:gd name="T15" fmla="*/ 729 h 1407"/>
              <a:gd name="T16" fmla="*/ 953 w 1453"/>
              <a:gd name="T17" fmla="*/ 1407 h 1407"/>
              <a:gd name="T18" fmla="*/ 935 w 1453"/>
              <a:gd name="T19" fmla="*/ 1366 h 1407"/>
              <a:gd name="T20" fmla="*/ 704 w 1453"/>
              <a:gd name="T21" fmla="*/ 1407 h 1407"/>
              <a:gd name="T22" fmla="*/ 0 w 1453"/>
              <a:gd name="T23" fmla="*/ 703 h 1407"/>
              <a:gd name="T24" fmla="*/ 704 w 1453"/>
              <a:gd name="T25" fmla="*/ 0 h 1407"/>
              <a:gd name="T26" fmla="*/ 1249 w 1453"/>
              <a:gd name="T27" fmla="*/ 651 h 1407"/>
              <a:gd name="T28" fmla="*/ 704 w 1453"/>
              <a:gd name="T29" fmla="*/ 156 h 1407"/>
              <a:gd name="T30" fmla="*/ 156 w 1453"/>
              <a:gd name="T31" fmla="*/ 703 h 1407"/>
              <a:gd name="T32" fmla="*/ 704 w 1453"/>
              <a:gd name="T33" fmla="*/ 1251 h 1407"/>
              <a:gd name="T34" fmla="*/ 875 w 1453"/>
              <a:gd name="T35" fmla="*/ 1224 h 1407"/>
              <a:gd name="T36" fmla="*/ 631 w 1453"/>
              <a:gd name="T37" fmla="*/ 651 h 1407"/>
              <a:gd name="T38" fmla="*/ 1249 w 1453"/>
              <a:gd name="T39" fmla="*/ 6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3" h="1407">
                <a:moveTo>
                  <a:pt x="1291" y="807"/>
                </a:moveTo>
                <a:cubicBezTo>
                  <a:pt x="867" y="807"/>
                  <a:pt x="867" y="807"/>
                  <a:pt x="867" y="807"/>
                </a:cubicBezTo>
                <a:cubicBezTo>
                  <a:pt x="1033" y="1198"/>
                  <a:pt x="1033" y="1198"/>
                  <a:pt x="1033" y="1198"/>
                </a:cubicBezTo>
                <a:cubicBezTo>
                  <a:pt x="1170" y="1114"/>
                  <a:pt x="1268" y="973"/>
                  <a:pt x="1291" y="807"/>
                </a:cubicBezTo>
                <a:close/>
                <a:moveTo>
                  <a:pt x="704" y="0"/>
                </a:moveTo>
                <a:cubicBezTo>
                  <a:pt x="1075" y="0"/>
                  <a:pt x="1379" y="287"/>
                  <a:pt x="1405" y="651"/>
                </a:cubicBezTo>
                <a:cubicBezTo>
                  <a:pt x="1453" y="651"/>
                  <a:pt x="1453" y="651"/>
                  <a:pt x="1453" y="651"/>
                </a:cubicBezTo>
                <a:cubicBezTo>
                  <a:pt x="1453" y="729"/>
                  <a:pt x="1453" y="729"/>
                  <a:pt x="1453" y="729"/>
                </a:cubicBezTo>
                <a:cubicBezTo>
                  <a:pt x="1453" y="1070"/>
                  <a:pt x="1245" y="1283"/>
                  <a:pt x="953" y="1407"/>
                </a:cubicBezTo>
                <a:cubicBezTo>
                  <a:pt x="935" y="1366"/>
                  <a:pt x="935" y="1366"/>
                  <a:pt x="935" y="1366"/>
                </a:cubicBezTo>
                <a:cubicBezTo>
                  <a:pt x="864" y="1392"/>
                  <a:pt x="792" y="1407"/>
                  <a:pt x="704" y="1407"/>
                </a:cubicBezTo>
                <a:cubicBezTo>
                  <a:pt x="315" y="1407"/>
                  <a:pt x="0" y="1092"/>
                  <a:pt x="0" y="703"/>
                </a:cubicBezTo>
                <a:cubicBezTo>
                  <a:pt x="0" y="315"/>
                  <a:pt x="315" y="0"/>
                  <a:pt x="704" y="0"/>
                </a:cubicBezTo>
                <a:close/>
                <a:moveTo>
                  <a:pt x="1249" y="651"/>
                </a:moveTo>
                <a:cubicBezTo>
                  <a:pt x="1223" y="373"/>
                  <a:pt x="989" y="156"/>
                  <a:pt x="704" y="156"/>
                </a:cubicBezTo>
                <a:cubicBezTo>
                  <a:pt x="401" y="156"/>
                  <a:pt x="156" y="401"/>
                  <a:pt x="156" y="703"/>
                </a:cubicBezTo>
                <a:cubicBezTo>
                  <a:pt x="156" y="1006"/>
                  <a:pt x="401" y="1251"/>
                  <a:pt x="704" y="1251"/>
                </a:cubicBezTo>
                <a:cubicBezTo>
                  <a:pt x="763" y="1251"/>
                  <a:pt x="821" y="1242"/>
                  <a:pt x="875" y="1224"/>
                </a:cubicBezTo>
                <a:cubicBezTo>
                  <a:pt x="631" y="651"/>
                  <a:pt x="631" y="651"/>
                  <a:pt x="631" y="651"/>
                </a:cubicBezTo>
                <a:cubicBezTo>
                  <a:pt x="1249" y="651"/>
                  <a:pt x="1249" y="651"/>
                  <a:pt x="1249" y="6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101" tIns="39551" rIns="79101" bIns="39551" numCol="1" anchor="t" anchorCtr="0" compatLnSpc="1">
            <a:prstTxWarp prst="textNoShape">
              <a:avLst/>
            </a:prstTxWarp>
          </a:bodyPr>
          <a:lstStyle/>
          <a:p>
            <a:pPr defTabSz="878727"/>
            <a:endParaRPr lang="en-US" sz="1537" kern="0">
              <a:solidFill>
                <a:sysClr val="windowText" lastClr="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89" name="Picture 39" descr="C:\Users\sakuu\Documents\Ballmer WPC\PNGS\Tim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901990" y="3407949"/>
            <a:ext cx="542081" cy="816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227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42" presetClass="path" presetSubtype="0" decel="100000" fill="hold" grpId="1" nodeType="withEffect">
                                  <p:stCondLst>
                                    <p:cond delay="500"/>
                                  </p:stCondLst>
                                  <p:childTnLst>
                                    <p:animMotion origin="layout" path="M -1.8892E-7 -2.98684E-6 L -1.8892E-7 -0.05447 " pathEditMode="relative" rAng="0" ptsTypes="AA">
                                      <p:cBhvr>
                                        <p:cTn id="9" dur="500" spd="-100000" fill="hold"/>
                                        <p:tgtEl>
                                          <p:spTgt spid="52"/>
                                        </p:tgtEl>
                                        <p:attrNameLst>
                                          <p:attrName>ppt_x</p:attrName>
                                          <p:attrName>ppt_y</p:attrName>
                                        </p:attrNameLst>
                                      </p:cBhvr>
                                      <p:rCtr x="0" y="-2724"/>
                                    </p:animMotion>
                                  </p:childTnLst>
                                </p:cTn>
                              </p:par>
                              <p:par>
                                <p:cTn id="10" presetID="10" presetClass="entr" presetSubtype="0" fill="hold" grpId="0" nodeType="with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decel="100000" fill="hold" grpId="1" nodeType="withEffect">
                                  <p:stCondLst>
                                    <p:cond delay="500"/>
                                  </p:stCondLst>
                                  <p:childTnLst>
                                    <p:animMotion origin="layout" path="M 3.50013E-6 3.60872E-6 L 3.50013E-6 -0.05447 " pathEditMode="relative" rAng="0" ptsTypes="AA">
                                      <p:cBhvr>
                                        <p:cTn id="14" dur="500" spd="-100000" fill="hold"/>
                                        <p:tgtEl>
                                          <p:spTgt spid="54"/>
                                        </p:tgtEl>
                                        <p:attrNameLst>
                                          <p:attrName>ppt_x</p:attrName>
                                          <p:attrName>ppt_y</p:attrName>
                                        </p:attrNameLst>
                                      </p:cBhvr>
                                      <p:rCtr x="0" y="-2724"/>
                                    </p:animMotion>
                                  </p:childTnLst>
                                </p:cTn>
                              </p:par>
                              <p:par>
                                <p:cTn id="15" presetID="10" presetClass="entr" presetSubtype="0" fill="hold" grpId="0" nodeType="withEffect">
                                  <p:stCondLst>
                                    <p:cond delay="50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500"/>
                                        <p:tgtEl>
                                          <p:spTgt spid="86"/>
                                        </p:tgtEl>
                                      </p:cBhvr>
                                    </p:animEffect>
                                  </p:childTnLst>
                                </p:cTn>
                              </p:par>
                              <p:par>
                                <p:cTn id="18" presetID="42" presetClass="path" presetSubtype="0" decel="100000" fill="hold" grpId="1" nodeType="withEffect">
                                  <p:stCondLst>
                                    <p:cond delay="500"/>
                                  </p:stCondLst>
                                  <p:childTnLst>
                                    <p:animMotion origin="layout" path="M -1.8892E-7 -2.98684E-6 L -1.8892E-7 -0.05447 " pathEditMode="relative" rAng="0" ptsTypes="AA">
                                      <p:cBhvr>
                                        <p:cTn id="19" dur="500" spd="-100000" fill="hold"/>
                                        <p:tgtEl>
                                          <p:spTgt spid="86"/>
                                        </p:tgtEl>
                                        <p:attrNameLst>
                                          <p:attrName>ppt_x</p:attrName>
                                          <p:attrName>ppt_y</p:attrName>
                                        </p:attrNameLst>
                                      </p:cBhvr>
                                      <p:rCtr x="0" y="-2724"/>
                                    </p:animMotion>
                                  </p:childTnLst>
                                </p:cTn>
                              </p:par>
                              <p:par>
                                <p:cTn id="20" presetID="10" presetClass="entr" presetSubtype="0" fill="hold" grpId="0" nodeType="withEffect">
                                  <p:stCondLst>
                                    <p:cond delay="50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42" presetClass="path" presetSubtype="0" decel="100000" fill="hold" grpId="1" nodeType="withEffect">
                                  <p:stCondLst>
                                    <p:cond delay="500"/>
                                  </p:stCondLst>
                                  <p:childTnLst>
                                    <p:animMotion origin="layout" path="M -1.8892E-7 -2.98684E-6 L -1.8892E-7 -0.05447 " pathEditMode="relative" rAng="0" ptsTypes="AA">
                                      <p:cBhvr>
                                        <p:cTn id="24" dur="500" spd="-100000" fill="hold"/>
                                        <p:tgtEl>
                                          <p:spTgt spid="87"/>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2" grpId="1"/>
      <p:bldP spid="54" grpId="0"/>
      <p:bldP spid="54" grpId="1"/>
      <p:bldP spid="86" grpId="0"/>
      <p:bldP spid="86" grpId="1"/>
      <p:bldP spid="87" grpId="0"/>
      <p:bldP spid="87" grpId="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t="-2"/>
          <a:stretch/>
        </p:blipFill>
        <p:spPr>
          <a:xfrm>
            <a:off x="5878287" y="1669611"/>
            <a:ext cx="5465062" cy="4482124"/>
          </a:xfrm>
          <a:prstGeom prst="rect">
            <a:avLst/>
          </a:prstGeom>
          <a:ln>
            <a:solidFill>
              <a:schemeClr val="bg2"/>
            </a:solidFill>
          </a:ln>
        </p:spPr>
      </p:pic>
      <p:sp>
        <p:nvSpPr>
          <p:cNvPr id="2" name="Title 1"/>
          <p:cNvSpPr>
            <a:spLocks noGrp="1"/>
          </p:cNvSpPr>
          <p:nvPr>
            <p:ph type="title"/>
          </p:nvPr>
        </p:nvSpPr>
        <p:spPr>
          <a:xfrm>
            <a:off x="243605" y="225953"/>
            <a:ext cx="9963077" cy="706100"/>
          </a:xfrm>
        </p:spPr>
        <p:txBody>
          <a:bodyPr/>
          <a:lstStyle/>
          <a:p>
            <a:pPr>
              <a:defRPr/>
            </a:pPr>
            <a:r>
              <a:rPr kumimoji="1" lang="ko-KR" altLang="en-US" b="1" dirty="0"/>
              <a:t>손쉬운 배포와 관리</a:t>
            </a:r>
            <a:endParaRPr kumimoji="1" lang="en-US" b="1" dirty="0"/>
          </a:p>
        </p:txBody>
      </p:sp>
      <p:sp>
        <p:nvSpPr>
          <p:cNvPr id="3" name="Title 1"/>
          <p:cNvSpPr txBox="1">
            <a:spLocks/>
          </p:cNvSpPr>
          <p:nvPr/>
        </p:nvSpPr>
        <p:spPr>
          <a:xfrm>
            <a:off x="1013099" y="1959112"/>
            <a:ext cx="4865188" cy="461437"/>
          </a:xfrm>
          <a:prstGeom prst="rect">
            <a:avLst/>
          </a:prstGeom>
        </p:spPr>
        <p:txBody>
          <a:bodyPr vert="horz" wrap="square" lIns="179285" tIns="89642" rIns="143428" bIns="89642"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sz="2353" dirty="0">
                <a:solidFill>
                  <a:srgbClr val="0072C6"/>
                </a:solidFill>
                <a:latin typeface="Segoe UI Semilight" panose="020B0402040204020203" pitchFamily="34" charset="0"/>
                <a:ea typeface="서울남산체 L" panose="02020603020101020101" pitchFamily="18" charset="-127"/>
                <a:cs typeface="Segoe UI Semilight" panose="020B0402040204020203" pitchFamily="34" charset="0"/>
              </a:rPr>
              <a:t>Azure</a:t>
            </a:r>
            <a:r>
              <a:rPr lang="ko-KR" altLang="en-US" sz="2353" dirty="0">
                <a:solidFill>
                  <a:srgbClr val="0072C6"/>
                </a:solidFill>
                <a:latin typeface="Segoe UI Semilight" panose="020B0402040204020203" pitchFamily="34" charset="0"/>
                <a:ea typeface="서울남산체 L" panose="02020603020101020101" pitchFamily="18" charset="-127"/>
                <a:cs typeface="Segoe UI Semilight" panose="020B0402040204020203" pitchFamily="34" charset="0"/>
              </a:rPr>
              <a:t>를 빠르고 쉽게 시작</a:t>
            </a:r>
            <a:endParaRPr sz="2353" dirty="0">
              <a:solidFill>
                <a:srgbClr val="0072C6"/>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8" name="Freeform 9"/>
          <p:cNvSpPr>
            <a:spLocks noEditPoints="1"/>
          </p:cNvSpPr>
          <p:nvPr/>
        </p:nvSpPr>
        <p:spPr bwMode="black">
          <a:xfrm>
            <a:off x="801974" y="3115727"/>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0" name="Freeform 9"/>
          <p:cNvSpPr>
            <a:spLocks noEditPoints="1"/>
          </p:cNvSpPr>
          <p:nvPr/>
        </p:nvSpPr>
        <p:spPr bwMode="black">
          <a:xfrm>
            <a:off x="801974" y="3835267"/>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1" name="Freeform 9"/>
          <p:cNvSpPr>
            <a:spLocks noEditPoints="1"/>
          </p:cNvSpPr>
          <p:nvPr/>
        </p:nvSpPr>
        <p:spPr bwMode="black">
          <a:xfrm>
            <a:off x="801974" y="4519785"/>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TextBox 66"/>
          <p:cNvSpPr txBox="1"/>
          <p:nvPr/>
        </p:nvSpPr>
        <p:spPr>
          <a:xfrm>
            <a:off x="1319561" y="3092379"/>
            <a:ext cx="3669452" cy="3213306"/>
          </a:xfrm>
          <a:prstGeom prst="rect">
            <a:avLst/>
          </a:prstGeom>
          <a:noFill/>
        </p:spPr>
        <p:txBody>
          <a:bodyPr wrap="square" lIns="0" tIns="0" rIns="0" bIns="0" rtlCol="0" anchor="t" anchorCtr="0">
            <a:noAutofit/>
          </a:bodyPr>
          <a:lstStyle/>
          <a:p>
            <a:pPr defTabSz="914367">
              <a:spcAft>
                <a:spcPts val="2353"/>
              </a:spcAft>
            </a:pPr>
            <a:r>
              <a:rPr 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Azure</a:t>
            </a:r>
            <a:r>
              <a:rPr lang="ko-KR" alt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의 즉각적인 인프라 가용성으로 빠르게 앱을 배포하고 구성</a:t>
            </a:r>
            <a:r>
              <a:rPr 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a:p>
            <a:pPr defTabSz="914367">
              <a:spcAft>
                <a:spcPts val="2353"/>
              </a:spcAft>
            </a:pPr>
            <a:r>
              <a:rPr lang="ko-KR" alt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사전 구성된 이미지 템플릿을 사용하여 쉽게 구동 및 실행</a:t>
            </a:r>
            <a:endParaRPr 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367">
              <a:spcAft>
                <a:spcPts val="2353"/>
              </a:spcAft>
            </a:pPr>
            <a:r>
              <a:rPr lang="ko-KR" alt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사용하기 쉬운 포털과 대시보드로 </a:t>
            </a:r>
            <a:r>
              <a:rPr lang="en-US" altLang="ko-KR"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Azure </a:t>
            </a:r>
            <a:r>
              <a:rPr lang="ko-KR" alt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리소스 </a:t>
            </a:r>
            <a:r>
              <a:rPr lang="en-US" altLang="ko-KR"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consumption</a:t>
            </a:r>
            <a:r>
              <a:rPr lang="ko-KR" alt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을 추적할 수 있음</a:t>
            </a:r>
            <a:endParaRPr 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367">
              <a:spcAft>
                <a:spcPts val="2353"/>
              </a:spcAft>
            </a:pPr>
            <a:r>
              <a:rPr 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Azure Active Directory</a:t>
            </a:r>
            <a:r>
              <a:rPr lang="ko-KR" alt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와 </a:t>
            </a:r>
            <a:r>
              <a:rPr 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Azure Active Direction Domain Services</a:t>
            </a:r>
            <a:r>
              <a:rPr lang="ko-KR" alt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로 액세스 제어를 단순화</a:t>
            </a:r>
            <a:endParaRPr lang="en-US" sz="1372" dirty="0">
              <a:gradFill>
                <a:gsLst>
                  <a:gs pos="2917">
                    <a:srgbClr val="505050"/>
                  </a:gs>
                  <a:gs pos="30000">
                    <a:srgbClr val="505050"/>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1" name="Freeform 9"/>
          <p:cNvSpPr>
            <a:spLocks noEditPoints="1"/>
          </p:cNvSpPr>
          <p:nvPr/>
        </p:nvSpPr>
        <p:spPr bwMode="black">
          <a:xfrm>
            <a:off x="801973" y="5267658"/>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81692118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7" name="Freeform 80"/>
          <p:cNvSpPr>
            <a:spLocks/>
          </p:cNvSpPr>
          <p:nvPr/>
        </p:nvSpPr>
        <p:spPr bwMode="auto">
          <a:xfrm>
            <a:off x="8196038" y="2342911"/>
            <a:ext cx="2698568" cy="1574927"/>
          </a:xfrm>
          <a:custGeom>
            <a:avLst/>
            <a:gdLst>
              <a:gd name="T0" fmla="*/ 0 w 439"/>
              <a:gd name="T1" fmla="*/ 188 h 253"/>
              <a:gd name="T2" fmla="*/ 65 w 439"/>
              <a:gd name="T3" fmla="*/ 122 h 253"/>
              <a:gd name="T4" fmla="*/ 78 w 439"/>
              <a:gd name="T5" fmla="*/ 123 h 253"/>
              <a:gd name="T6" fmla="*/ 204 w 439"/>
              <a:gd name="T7" fmla="*/ 0 h 253"/>
              <a:gd name="T8" fmla="*/ 315 w 439"/>
              <a:gd name="T9" fmla="*/ 65 h 253"/>
              <a:gd name="T10" fmla="*/ 343 w 439"/>
              <a:gd name="T11" fmla="*/ 61 h 253"/>
              <a:gd name="T12" fmla="*/ 439 w 439"/>
              <a:gd name="T13" fmla="*/ 157 h 253"/>
              <a:gd name="T14" fmla="*/ 352 w 439"/>
              <a:gd name="T15" fmla="*/ 252 h 253"/>
              <a:gd name="T16" fmla="*/ 346 w 439"/>
              <a:gd name="T17" fmla="*/ 253 h 253"/>
              <a:gd name="T18" fmla="*/ 64 w 439"/>
              <a:gd name="T19" fmla="*/ 253 h 253"/>
              <a:gd name="T20" fmla="*/ 60 w 439"/>
              <a:gd name="T21" fmla="*/ 253 h 253"/>
              <a:gd name="T22" fmla="*/ 0 w 439"/>
              <a:gd name="T23" fmla="*/ 18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53">
                <a:moveTo>
                  <a:pt x="0" y="188"/>
                </a:moveTo>
                <a:cubicBezTo>
                  <a:pt x="0" y="151"/>
                  <a:pt x="29" y="122"/>
                  <a:pt x="65" y="122"/>
                </a:cubicBezTo>
                <a:cubicBezTo>
                  <a:pt x="69" y="122"/>
                  <a:pt x="74" y="123"/>
                  <a:pt x="78" y="123"/>
                </a:cubicBezTo>
                <a:cubicBezTo>
                  <a:pt x="79" y="55"/>
                  <a:pt x="135" y="0"/>
                  <a:pt x="204" y="0"/>
                </a:cubicBezTo>
                <a:cubicBezTo>
                  <a:pt x="252" y="0"/>
                  <a:pt x="294" y="26"/>
                  <a:pt x="315" y="65"/>
                </a:cubicBezTo>
                <a:cubicBezTo>
                  <a:pt x="324" y="63"/>
                  <a:pt x="333" y="61"/>
                  <a:pt x="343" y="61"/>
                </a:cubicBezTo>
                <a:cubicBezTo>
                  <a:pt x="396" y="61"/>
                  <a:pt x="439" y="104"/>
                  <a:pt x="439" y="157"/>
                </a:cubicBezTo>
                <a:cubicBezTo>
                  <a:pt x="439" y="207"/>
                  <a:pt x="400" y="248"/>
                  <a:pt x="352" y="252"/>
                </a:cubicBezTo>
                <a:cubicBezTo>
                  <a:pt x="350" y="253"/>
                  <a:pt x="348" y="253"/>
                  <a:pt x="346" y="253"/>
                </a:cubicBezTo>
                <a:cubicBezTo>
                  <a:pt x="64" y="253"/>
                  <a:pt x="64" y="253"/>
                  <a:pt x="64" y="253"/>
                </a:cubicBezTo>
                <a:cubicBezTo>
                  <a:pt x="63" y="253"/>
                  <a:pt x="61" y="253"/>
                  <a:pt x="60" y="253"/>
                </a:cubicBezTo>
                <a:cubicBezTo>
                  <a:pt x="26" y="250"/>
                  <a:pt x="0" y="222"/>
                  <a:pt x="0" y="188"/>
                </a:cubicBez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914192"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 name="Right Arrow 6"/>
          <p:cNvSpPr/>
          <p:nvPr/>
        </p:nvSpPr>
        <p:spPr bwMode="auto">
          <a:xfrm rot="16200000">
            <a:off x="8616311" y="4454260"/>
            <a:ext cx="1882886" cy="810043"/>
          </a:xfrm>
          <a:prstGeom prst="rightArrow">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7" name="Freeform 11"/>
          <p:cNvSpPr>
            <a:spLocks/>
          </p:cNvSpPr>
          <p:nvPr/>
        </p:nvSpPr>
        <p:spPr bwMode="auto">
          <a:xfrm>
            <a:off x="4529281" y="6235549"/>
            <a:ext cx="3585866" cy="628326"/>
          </a:xfrm>
          <a:custGeom>
            <a:avLst/>
            <a:gdLst>
              <a:gd name="T0" fmla="*/ 408 w 661"/>
              <a:gd name="T1" fmla="*/ 25 h 155"/>
              <a:gd name="T2" fmla="*/ 408 w 661"/>
              <a:gd name="T3" fmla="*/ 25 h 155"/>
              <a:gd name="T4" fmla="*/ 0 w 661"/>
              <a:gd name="T5" fmla="*/ 155 h 155"/>
              <a:gd name="T6" fmla="*/ 234 w 661"/>
              <a:gd name="T7" fmla="*/ 155 h 155"/>
              <a:gd name="T8" fmla="*/ 661 w 661"/>
              <a:gd name="T9" fmla="*/ 155 h 155"/>
              <a:gd name="T10" fmla="*/ 408 w 661"/>
              <a:gd name="T11" fmla="*/ 25 h 155"/>
            </a:gdLst>
            <a:ahLst/>
            <a:cxnLst>
              <a:cxn ang="0">
                <a:pos x="T0" y="T1"/>
              </a:cxn>
              <a:cxn ang="0">
                <a:pos x="T2" y="T3"/>
              </a:cxn>
              <a:cxn ang="0">
                <a:pos x="T4" y="T5"/>
              </a:cxn>
              <a:cxn ang="0">
                <a:pos x="T6" y="T7"/>
              </a:cxn>
              <a:cxn ang="0">
                <a:pos x="T8" y="T9"/>
              </a:cxn>
              <a:cxn ang="0">
                <a:pos x="T10" y="T11"/>
              </a:cxn>
            </a:cxnLst>
            <a:rect l="0" t="0" r="r" b="b"/>
            <a:pathLst>
              <a:path w="661" h="155">
                <a:moveTo>
                  <a:pt x="408" y="25"/>
                </a:moveTo>
                <a:cubicBezTo>
                  <a:pt x="408" y="25"/>
                  <a:pt x="408" y="25"/>
                  <a:pt x="408" y="25"/>
                </a:cubicBezTo>
                <a:cubicBezTo>
                  <a:pt x="264" y="0"/>
                  <a:pt x="111" y="44"/>
                  <a:pt x="0" y="155"/>
                </a:cubicBezTo>
                <a:cubicBezTo>
                  <a:pt x="234" y="155"/>
                  <a:pt x="234" y="155"/>
                  <a:pt x="234" y="155"/>
                </a:cubicBezTo>
                <a:cubicBezTo>
                  <a:pt x="661" y="155"/>
                  <a:pt x="661" y="155"/>
                  <a:pt x="661" y="155"/>
                </a:cubicBezTo>
                <a:cubicBezTo>
                  <a:pt x="589" y="84"/>
                  <a:pt x="501" y="40"/>
                  <a:pt x="408" y="25"/>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latinLnBrk="0">
              <a:defRPr/>
            </a:pPr>
            <a:endParaRPr lang="en-US" sz="1765" kern="0" dirty="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8" name="Freeform 14"/>
          <p:cNvSpPr>
            <a:spLocks/>
          </p:cNvSpPr>
          <p:nvPr/>
        </p:nvSpPr>
        <p:spPr bwMode="auto">
          <a:xfrm>
            <a:off x="5321551" y="6249470"/>
            <a:ext cx="60407" cy="221780"/>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latinLnBrk="0">
              <a:defRPr/>
            </a:pPr>
            <a:endParaRPr lang="en-US" sz="1765" kern="0" dirty="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9" name="Freeform 15"/>
          <p:cNvSpPr>
            <a:spLocks/>
          </p:cNvSpPr>
          <p:nvPr/>
        </p:nvSpPr>
        <p:spPr bwMode="auto">
          <a:xfrm>
            <a:off x="5203325" y="6054440"/>
            <a:ext cx="293407" cy="29513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latinLnBrk="0">
              <a:defRPr/>
            </a:pPr>
            <a:endParaRPr lang="en-US" sz="1765" kern="0" dirty="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0" name="Freeform 16"/>
          <p:cNvSpPr>
            <a:spLocks/>
          </p:cNvSpPr>
          <p:nvPr/>
        </p:nvSpPr>
        <p:spPr bwMode="auto">
          <a:xfrm>
            <a:off x="5242159" y="5928924"/>
            <a:ext cx="214877" cy="215740"/>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latinLnBrk="0">
              <a:defRPr/>
            </a:pPr>
            <a:endParaRPr lang="en-US" sz="1765" kern="0" dirty="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1" name="Freeform 14"/>
          <p:cNvSpPr>
            <a:spLocks/>
          </p:cNvSpPr>
          <p:nvPr/>
        </p:nvSpPr>
        <p:spPr bwMode="auto">
          <a:xfrm>
            <a:off x="5670257" y="6147016"/>
            <a:ext cx="60407" cy="221780"/>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latinLnBrk="0">
              <a:defRPr/>
            </a:pPr>
            <a:endParaRPr lang="en-US" sz="1765" kern="0" dirty="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2" name="Freeform 15"/>
          <p:cNvSpPr>
            <a:spLocks/>
          </p:cNvSpPr>
          <p:nvPr/>
        </p:nvSpPr>
        <p:spPr bwMode="auto">
          <a:xfrm>
            <a:off x="5552032" y="5951986"/>
            <a:ext cx="293407" cy="29513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latinLnBrk="0">
              <a:defRPr/>
            </a:pPr>
            <a:endParaRPr lang="en-US" sz="1765" kern="0" dirty="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3" name="Freeform 16"/>
          <p:cNvSpPr>
            <a:spLocks/>
          </p:cNvSpPr>
          <p:nvPr/>
        </p:nvSpPr>
        <p:spPr bwMode="auto">
          <a:xfrm>
            <a:off x="5590866" y="5800105"/>
            <a:ext cx="214877" cy="215740"/>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latinLnBrk="0">
              <a:defRPr/>
            </a:pPr>
            <a:endParaRPr lang="en-US" sz="1765" kern="0" dirty="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94" name="Freeform 29"/>
          <p:cNvSpPr>
            <a:spLocks/>
          </p:cNvSpPr>
          <p:nvPr/>
        </p:nvSpPr>
        <p:spPr bwMode="auto">
          <a:xfrm>
            <a:off x="6858292" y="5957153"/>
            <a:ext cx="4301148" cy="905290"/>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5944" latinLnBrk="0">
              <a:defRPr/>
            </a:pPr>
            <a:endParaRPr lang="en-US" sz="1765" kern="0" dirty="0">
              <a:solidFill>
                <a:srgbClr val="00000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텍스트 개체 틀 12">
            <a:extLst>
              <a:ext uri="{FF2B5EF4-FFF2-40B4-BE49-F238E27FC236}">
                <a16:creationId xmlns:a16="http://schemas.microsoft.com/office/drawing/2014/main" id="{8E364A7C-D561-4AE0-B45C-7EB474948203}"/>
              </a:ext>
            </a:extLst>
          </p:cNvPr>
          <p:cNvSpPr>
            <a:spLocks noGrp="1"/>
          </p:cNvSpPr>
          <p:nvPr>
            <p:ph type="body" sz="quarter" idx="10"/>
          </p:nvPr>
        </p:nvSpPr>
        <p:spPr/>
        <p:txBody>
          <a:bodyPr>
            <a:normAutofit fontScale="92500" lnSpcReduction="20000"/>
          </a:bodyPr>
          <a:lstStyle/>
          <a:p>
            <a:pPr>
              <a:spcBef>
                <a:spcPct val="0"/>
              </a:spcBef>
              <a:defRPr/>
            </a:pPr>
            <a:r>
              <a:rPr kumimoji="1" lang="ko-KR" altLang="en-US" sz="4000" b="1" dirty="0">
                <a:solidFill>
                  <a:schemeClr val="tx1"/>
                </a:solidFill>
                <a:latin typeface="+mj-lt"/>
                <a:ea typeface="+mj-ea"/>
                <a:cs typeface="+mj-cs"/>
              </a:rPr>
              <a:t>백업과 재해 복구</a:t>
            </a:r>
          </a:p>
        </p:txBody>
      </p:sp>
      <p:sp>
        <p:nvSpPr>
          <p:cNvPr id="4" name="Text Placeholder 3"/>
          <p:cNvSpPr>
            <a:spLocks noGrp="1"/>
          </p:cNvSpPr>
          <p:nvPr>
            <p:ph type="body" sz="quarter" idx="11"/>
          </p:nvPr>
        </p:nvSpPr>
        <p:spPr/>
        <p:txBody>
          <a:bodyPr>
            <a:noAutofit/>
          </a:bodyPr>
          <a:lstStyle/>
          <a:p>
            <a:r>
              <a:rPr lang="en-US" sz="2745" dirty="0">
                <a:solidFill>
                  <a:schemeClr val="accent1"/>
                </a:solidFill>
                <a:latin typeface="Segoe UI Semibold" panose="020B0702040204020203" pitchFamily="34" charset="0"/>
                <a:ea typeface="서울남산체 B" panose="02020603020101020101" pitchFamily="18" charset="-127"/>
                <a:cs typeface="Segoe UI Semibold" panose="020B0702040204020203" pitchFamily="34" charset="0"/>
              </a:rPr>
              <a:t>VM</a:t>
            </a:r>
            <a:r>
              <a:rPr lang="ko-KR" altLang="en-US" sz="2745" dirty="0">
                <a:solidFill>
                  <a:schemeClr val="accent1"/>
                </a:solidFill>
                <a:latin typeface="Segoe UI Semibold" panose="020B0702040204020203" pitchFamily="34" charset="0"/>
                <a:ea typeface="서울남산체 B" panose="02020603020101020101" pitchFamily="18" charset="-127"/>
                <a:cs typeface="Segoe UI Semibold" panose="020B0702040204020203" pitchFamily="34" charset="0"/>
              </a:rPr>
              <a:t>과 데이터를 </a:t>
            </a:r>
            <a:r>
              <a:rPr lang="en-US" altLang="ko-KR" sz="2745" dirty="0">
                <a:solidFill>
                  <a:schemeClr val="accent1"/>
                </a:solidFill>
                <a:latin typeface="Segoe UI Semibold" panose="020B0702040204020203" pitchFamily="34" charset="0"/>
                <a:ea typeface="서울남산체 B" panose="02020603020101020101" pitchFamily="18" charset="-127"/>
                <a:cs typeface="Segoe UI Semibold" panose="020B0702040204020203" pitchFamily="34" charset="0"/>
              </a:rPr>
              <a:t>Azure </a:t>
            </a:r>
            <a:r>
              <a:rPr lang="ko-KR" altLang="en-US" sz="2745" dirty="0">
                <a:solidFill>
                  <a:schemeClr val="accent1"/>
                </a:solidFill>
                <a:latin typeface="Segoe UI Semibold" panose="020B0702040204020203" pitchFamily="34" charset="0"/>
                <a:ea typeface="서울남산체 B" panose="02020603020101020101" pitchFamily="18" charset="-127"/>
                <a:cs typeface="Segoe UI Semibold" panose="020B0702040204020203" pitchFamily="34" charset="0"/>
              </a:rPr>
              <a:t>저장소에 손쉽게 백업하고 복구를 조율</a:t>
            </a:r>
            <a:endParaRPr lang="en-US" sz="2745" dirty="0">
              <a:solidFill>
                <a:schemeClr val="accent1"/>
              </a:solidFill>
              <a:latin typeface="Segoe UI Semibold" panose="020B0702040204020203" pitchFamily="34" charset="0"/>
              <a:ea typeface="서울남산체 B" panose="02020603020101020101" pitchFamily="18" charset="-127"/>
              <a:cs typeface="Segoe UI Semibold" panose="020B0702040204020203" pitchFamily="34" charset="0"/>
            </a:endParaRPr>
          </a:p>
          <a:p>
            <a:endParaRPr lang="en-US" sz="2745" dirty="0">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8" name="Text Placeholder 2"/>
          <p:cNvSpPr txBox="1">
            <a:spLocks/>
          </p:cNvSpPr>
          <p:nvPr/>
        </p:nvSpPr>
        <p:spPr>
          <a:xfrm>
            <a:off x="449944" y="1865472"/>
            <a:ext cx="11330693" cy="36572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defRPr/>
            </a:pPr>
            <a:endParaRPr lang="en-US" sz="2353" dirty="0">
              <a:gradFill>
                <a:gsLst>
                  <a:gs pos="1250">
                    <a:srgbClr val="505050"/>
                  </a:gs>
                  <a:gs pos="100000">
                    <a:srgbClr val="505050"/>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p:txBody>
      </p:sp>
      <p:sp>
        <p:nvSpPr>
          <p:cNvPr id="10" name="TextBox 9"/>
          <p:cNvSpPr txBox="1"/>
          <p:nvPr/>
        </p:nvSpPr>
        <p:spPr>
          <a:xfrm>
            <a:off x="8143224" y="3117132"/>
            <a:ext cx="2776078" cy="609828"/>
          </a:xfrm>
          <a:prstGeom prst="rect">
            <a:avLst/>
          </a:prstGeom>
          <a:noFill/>
        </p:spPr>
        <p:txBody>
          <a:bodyPr wrap="square" lIns="175761" tIns="140609" rIns="175761" bIns="140609" rtlCol="0">
            <a:spAutoFit/>
          </a:bodyPr>
          <a:lstStyle/>
          <a:p>
            <a:pPr algn="ctr" defTabSz="896354" latinLnBrk="0">
              <a:lnSpc>
                <a:spcPct val="90000"/>
              </a:lnSpc>
              <a:spcAft>
                <a:spcPts val="576"/>
              </a:spcAft>
              <a:defRPr/>
            </a:pPr>
            <a:r>
              <a:rPr lang="en-US" sz="2353"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Azure </a:t>
            </a:r>
            <a:r>
              <a:rPr lang="ko-KR" altLang="en-US" sz="2353"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rPr>
              <a:t>저장소</a:t>
            </a:r>
            <a:endParaRPr lang="en-US" sz="2353"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 name="Freeform 15"/>
          <p:cNvSpPr>
            <a:spLocks/>
          </p:cNvSpPr>
          <p:nvPr/>
        </p:nvSpPr>
        <p:spPr bwMode="auto">
          <a:xfrm>
            <a:off x="10077445" y="4340846"/>
            <a:ext cx="54203" cy="6130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127" name="Group 126"/>
          <p:cNvGrpSpPr/>
          <p:nvPr/>
        </p:nvGrpSpPr>
        <p:grpSpPr>
          <a:xfrm>
            <a:off x="9874396" y="4726747"/>
            <a:ext cx="509359" cy="563298"/>
            <a:chOff x="5741988" y="5004836"/>
            <a:chExt cx="477838" cy="581025"/>
          </a:xfrm>
          <a:solidFill>
            <a:schemeClr val="bg2"/>
          </a:solidFill>
        </p:grpSpPr>
        <p:sp>
          <p:nvSpPr>
            <p:cNvPr id="128" name="Freeform 5"/>
            <p:cNvSpPr>
              <a:spLocks/>
            </p:cNvSpPr>
            <p:nvPr/>
          </p:nvSpPr>
          <p:spPr bwMode="auto">
            <a:xfrm>
              <a:off x="5741988" y="5087386"/>
              <a:ext cx="477838" cy="182563"/>
            </a:xfrm>
            <a:custGeom>
              <a:avLst/>
              <a:gdLst>
                <a:gd name="T0" fmla="*/ 142 w 283"/>
                <a:gd name="T1" fmla="*/ 36 h 108"/>
                <a:gd name="T2" fmla="*/ 2 w 283"/>
                <a:gd name="T3" fmla="*/ 0 h 108"/>
                <a:gd name="T4" fmla="*/ 0 w 283"/>
                <a:gd name="T5" fmla="*/ 6 h 108"/>
                <a:gd name="T6" fmla="*/ 0 w 283"/>
                <a:gd name="T7" fmla="*/ 66 h 108"/>
                <a:gd name="T8" fmla="*/ 142 w 283"/>
                <a:gd name="T9" fmla="*/ 108 h 108"/>
                <a:gd name="T10" fmla="*/ 283 w 283"/>
                <a:gd name="T11" fmla="*/ 66 h 108"/>
                <a:gd name="T12" fmla="*/ 283 w 283"/>
                <a:gd name="T13" fmla="*/ 6 h 108"/>
                <a:gd name="T14" fmla="*/ 282 w 283"/>
                <a:gd name="T15" fmla="*/ 0 h 108"/>
                <a:gd name="T16" fmla="*/ 142 w 283"/>
                <a:gd name="T17"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08">
                  <a:moveTo>
                    <a:pt x="142" y="36"/>
                  </a:moveTo>
                  <a:cubicBezTo>
                    <a:pt x="70" y="36"/>
                    <a:pt x="11" y="20"/>
                    <a:pt x="2" y="0"/>
                  </a:cubicBezTo>
                  <a:cubicBezTo>
                    <a:pt x="1" y="2"/>
                    <a:pt x="0" y="4"/>
                    <a:pt x="0" y="6"/>
                  </a:cubicBezTo>
                  <a:cubicBezTo>
                    <a:pt x="0" y="66"/>
                    <a:pt x="0" y="66"/>
                    <a:pt x="0" y="66"/>
                  </a:cubicBezTo>
                  <a:cubicBezTo>
                    <a:pt x="0" y="89"/>
                    <a:pt x="64" y="108"/>
                    <a:pt x="142" y="108"/>
                  </a:cubicBezTo>
                  <a:cubicBezTo>
                    <a:pt x="220" y="108"/>
                    <a:pt x="283" y="89"/>
                    <a:pt x="283" y="66"/>
                  </a:cubicBezTo>
                  <a:cubicBezTo>
                    <a:pt x="283" y="6"/>
                    <a:pt x="283" y="6"/>
                    <a:pt x="283" y="6"/>
                  </a:cubicBezTo>
                  <a:cubicBezTo>
                    <a:pt x="283" y="4"/>
                    <a:pt x="282" y="2"/>
                    <a:pt x="282" y="0"/>
                  </a:cubicBezTo>
                  <a:cubicBezTo>
                    <a:pt x="272" y="20"/>
                    <a:pt x="213" y="36"/>
                    <a:pt x="14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29" name="Oval 6"/>
            <p:cNvSpPr>
              <a:spLocks noChangeArrowheads="1"/>
            </p:cNvSpPr>
            <p:nvPr/>
          </p:nvSpPr>
          <p:spPr bwMode="auto">
            <a:xfrm>
              <a:off x="5757863" y="5004836"/>
              <a:ext cx="444500" cy="107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0" name="Freeform 7"/>
            <p:cNvSpPr>
              <a:spLocks/>
            </p:cNvSpPr>
            <p:nvPr/>
          </p:nvSpPr>
          <p:spPr bwMode="auto">
            <a:xfrm>
              <a:off x="5741988" y="5244548"/>
              <a:ext cx="477838" cy="182563"/>
            </a:xfrm>
            <a:custGeom>
              <a:avLst/>
              <a:gdLst>
                <a:gd name="T0" fmla="*/ 142 w 283"/>
                <a:gd name="T1" fmla="*/ 37 h 108"/>
                <a:gd name="T2" fmla="*/ 2 w 283"/>
                <a:gd name="T3" fmla="*/ 0 h 108"/>
                <a:gd name="T4" fmla="*/ 0 w 283"/>
                <a:gd name="T5" fmla="*/ 6 h 108"/>
                <a:gd name="T6" fmla="*/ 0 w 283"/>
                <a:gd name="T7" fmla="*/ 66 h 108"/>
                <a:gd name="T8" fmla="*/ 142 w 283"/>
                <a:gd name="T9" fmla="*/ 108 h 108"/>
                <a:gd name="T10" fmla="*/ 283 w 283"/>
                <a:gd name="T11" fmla="*/ 66 h 108"/>
                <a:gd name="T12" fmla="*/ 283 w 283"/>
                <a:gd name="T13" fmla="*/ 6 h 108"/>
                <a:gd name="T14" fmla="*/ 282 w 283"/>
                <a:gd name="T15" fmla="*/ 0 h 108"/>
                <a:gd name="T16" fmla="*/ 142 w 283"/>
                <a:gd name="T17" fmla="*/ 3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08">
                  <a:moveTo>
                    <a:pt x="142" y="37"/>
                  </a:moveTo>
                  <a:cubicBezTo>
                    <a:pt x="70" y="37"/>
                    <a:pt x="11" y="21"/>
                    <a:pt x="2" y="0"/>
                  </a:cubicBezTo>
                  <a:cubicBezTo>
                    <a:pt x="1" y="2"/>
                    <a:pt x="0" y="4"/>
                    <a:pt x="0" y="6"/>
                  </a:cubicBezTo>
                  <a:cubicBezTo>
                    <a:pt x="0" y="66"/>
                    <a:pt x="0" y="66"/>
                    <a:pt x="0" y="66"/>
                  </a:cubicBezTo>
                  <a:cubicBezTo>
                    <a:pt x="0" y="89"/>
                    <a:pt x="64" y="108"/>
                    <a:pt x="142" y="108"/>
                  </a:cubicBezTo>
                  <a:cubicBezTo>
                    <a:pt x="220" y="108"/>
                    <a:pt x="283" y="89"/>
                    <a:pt x="283" y="66"/>
                  </a:cubicBezTo>
                  <a:cubicBezTo>
                    <a:pt x="283" y="6"/>
                    <a:pt x="283" y="6"/>
                    <a:pt x="283" y="6"/>
                  </a:cubicBezTo>
                  <a:cubicBezTo>
                    <a:pt x="283" y="4"/>
                    <a:pt x="282" y="2"/>
                    <a:pt x="282" y="0"/>
                  </a:cubicBezTo>
                  <a:cubicBezTo>
                    <a:pt x="272" y="21"/>
                    <a:pt x="213" y="37"/>
                    <a:pt x="14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1" name="Freeform 8"/>
            <p:cNvSpPr>
              <a:spLocks/>
            </p:cNvSpPr>
            <p:nvPr/>
          </p:nvSpPr>
          <p:spPr bwMode="auto">
            <a:xfrm>
              <a:off x="5741988" y="5401711"/>
              <a:ext cx="477838" cy="184150"/>
            </a:xfrm>
            <a:custGeom>
              <a:avLst/>
              <a:gdLst>
                <a:gd name="T0" fmla="*/ 142 w 283"/>
                <a:gd name="T1" fmla="*/ 37 h 109"/>
                <a:gd name="T2" fmla="*/ 2 w 283"/>
                <a:gd name="T3" fmla="*/ 0 h 109"/>
                <a:gd name="T4" fmla="*/ 0 w 283"/>
                <a:gd name="T5" fmla="*/ 6 h 109"/>
                <a:gd name="T6" fmla="*/ 0 w 283"/>
                <a:gd name="T7" fmla="*/ 66 h 109"/>
                <a:gd name="T8" fmla="*/ 142 w 283"/>
                <a:gd name="T9" fmla="*/ 109 h 109"/>
                <a:gd name="T10" fmla="*/ 283 w 283"/>
                <a:gd name="T11" fmla="*/ 66 h 109"/>
                <a:gd name="T12" fmla="*/ 283 w 283"/>
                <a:gd name="T13" fmla="*/ 6 h 109"/>
                <a:gd name="T14" fmla="*/ 282 w 283"/>
                <a:gd name="T15" fmla="*/ 0 h 109"/>
                <a:gd name="T16" fmla="*/ 142 w 283"/>
                <a:gd name="T17" fmla="*/ 3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09">
                  <a:moveTo>
                    <a:pt x="142" y="37"/>
                  </a:moveTo>
                  <a:cubicBezTo>
                    <a:pt x="70" y="37"/>
                    <a:pt x="11" y="21"/>
                    <a:pt x="2" y="0"/>
                  </a:cubicBezTo>
                  <a:cubicBezTo>
                    <a:pt x="1" y="2"/>
                    <a:pt x="0" y="4"/>
                    <a:pt x="0" y="6"/>
                  </a:cubicBezTo>
                  <a:cubicBezTo>
                    <a:pt x="0" y="66"/>
                    <a:pt x="0" y="66"/>
                    <a:pt x="0" y="66"/>
                  </a:cubicBezTo>
                  <a:cubicBezTo>
                    <a:pt x="0" y="89"/>
                    <a:pt x="64" y="109"/>
                    <a:pt x="142" y="109"/>
                  </a:cubicBezTo>
                  <a:cubicBezTo>
                    <a:pt x="220" y="109"/>
                    <a:pt x="283" y="89"/>
                    <a:pt x="283" y="66"/>
                  </a:cubicBezTo>
                  <a:cubicBezTo>
                    <a:pt x="283" y="6"/>
                    <a:pt x="283" y="6"/>
                    <a:pt x="283" y="6"/>
                  </a:cubicBezTo>
                  <a:cubicBezTo>
                    <a:pt x="283" y="4"/>
                    <a:pt x="282" y="2"/>
                    <a:pt x="282" y="0"/>
                  </a:cubicBezTo>
                  <a:cubicBezTo>
                    <a:pt x="272" y="21"/>
                    <a:pt x="213" y="37"/>
                    <a:pt x="14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132" name="Group 131"/>
          <p:cNvGrpSpPr/>
          <p:nvPr/>
        </p:nvGrpSpPr>
        <p:grpSpPr>
          <a:xfrm>
            <a:off x="10515459" y="4721481"/>
            <a:ext cx="509359" cy="563298"/>
            <a:chOff x="5741988" y="5004836"/>
            <a:chExt cx="477838" cy="581025"/>
          </a:xfrm>
          <a:solidFill>
            <a:schemeClr val="bg1">
              <a:lumMod val="75000"/>
            </a:schemeClr>
          </a:solidFill>
        </p:grpSpPr>
        <p:sp>
          <p:nvSpPr>
            <p:cNvPr id="133" name="Freeform 5"/>
            <p:cNvSpPr>
              <a:spLocks/>
            </p:cNvSpPr>
            <p:nvPr/>
          </p:nvSpPr>
          <p:spPr bwMode="auto">
            <a:xfrm>
              <a:off x="5741988" y="5087386"/>
              <a:ext cx="477838" cy="182563"/>
            </a:xfrm>
            <a:custGeom>
              <a:avLst/>
              <a:gdLst>
                <a:gd name="T0" fmla="*/ 142 w 283"/>
                <a:gd name="T1" fmla="*/ 36 h 108"/>
                <a:gd name="T2" fmla="*/ 2 w 283"/>
                <a:gd name="T3" fmla="*/ 0 h 108"/>
                <a:gd name="T4" fmla="*/ 0 w 283"/>
                <a:gd name="T5" fmla="*/ 6 h 108"/>
                <a:gd name="T6" fmla="*/ 0 w 283"/>
                <a:gd name="T7" fmla="*/ 66 h 108"/>
                <a:gd name="T8" fmla="*/ 142 w 283"/>
                <a:gd name="T9" fmla="*/ 108 h 108"/>
                <a:gd name="T10" fmla="*/ 283 w 283"/>
                <a:gd name="T11" fmla="*/ 66 h 108"/>
                <a:gd name="T12" fmla="*/ 283 w 283"/>
                <a:gd name="T13" fmla="*/ 6 h 108"/>
                <a:gd name="T14" fmla="*/ 282 w 283"/>
                <a:gd name="T15" fmla="*/ 0 h 108"/>
                <a:gd name="T16" fmla="*/ 142 w 283"/>
                <a:gd name="T17"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08">
                  <a:moveTo>
                    <a:pt x="142" y="36"/>
                  </a:moveTo>
                  <a:cubicBezTo>
                    <a:pt x="70" y="36"/>
                    <a:pt x="11" y="20"/>
                    <a:pt x="2" y="0"/>
                  </a:cubicBezTo>
                  <a:cubicBezTo>
                    <a:pt x="1" y="2"/>
                    <a:pt x="0" y="4"/>
                    <a:pt x="0" y="6"/>
                  </a:cubicBezTo>
                  <a:cubicBezTo>
                    <a:pt x="0" y="66"/>
                    <a:pt x="0" y="66"/>
                    <a:pt x="0" y="66"/>
                  </a:cubicBezTo>
                  <a:cubicBezTo>
                    <a:pt x="0" y="89"/>
                    <a:pt x="64" y="108"/>
                    <a:pt x="142" y="108"/>
                  </a:cubicBezTo>
                  <a:cubicBezTo>
                    <a:pt x="220" y="108"/>
                    <a:pt x="283" y="89"/>
                    <a:pt x="283" y="66"/>
                  </a:cubicBezTo>
                  <a:cubicBezTo>
                    <a:pt x="283" y="6"/>
                    <a:pt x="283" y="6"/>
                    <a:pt x="283" y="6"/>
                  </a:cubicBezTo>
                  <a:cubicBezTo>
                    <a:pt x="283" y="4"/>
                    <a:pt x="282" y="2"/>
                    <a:pt x="282" y="0"/>
                  </a:cubicBezTo>
                  <a:cubicBezTo>
                    <a:pt x="272" y="20"/>
                    <a:pt x="213" y="36"/>
                    <a:pt x="14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4" name="Oval 6"/>
            <p:cNvSpPr>
              <a:spLocks noChangeArrowheads="1"/>
            </p:cNvSpPr>
            <p:nvPr/>
          </p:nvSpPr>
          <p:spPr bwMode="auto">
            <a:xfrm>
              <a:off x="5757863" y="5004836"/>
              <a:ext cx="444500" cy="107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5" name="Freeform 7"/>
            <p:cNvSpPr>
              <a:spLocks/>
            </p:cNvSpPr>
            <p:nvPr/>
          </p:nvSpPr>
          <p:spPr bwMode="auto">
            <a:xfrm>
              <a:off x="5741988" y="5244548"/>
              <a:ext cx="477838" cy="182563"/>
            </a:xfrm>
            <a:custGeom>
              <a:avLst/>
              <a:gdLst>
                <a:gd name="T0" fmla="*/ 142 w 283"/>
                <a:gd name="T1" fmla="*/ 37 h 108"/>
                <a:gd name="T2" fmla="*/ 2 w 283"/>
                <a:gd name="T3" fmla="*/ 0 h 108"/>
                <a:gd name="T4" fmla="*/ 0 w 283"/>
                <a:gd name="T5" fmla="*/ 6 h 108"/>
                <a:gd name="T6" fmla="*/ 0 w 283"/>
                <a:gd name="T7" fmla="*/ 66 h 108"/>
                <a:gd name="T8" fmla="*/ 142 w 283"/>
                <a:gd name="T9" fmla="*/ 108 h 108"/>
                <a:gd name="T10" fmla="*/ 283 w 283"/>
                <a:gd name="T11" fmla="*/ 66 h 108"/>
                <a:gd name="T12" fmla="*/ 283 w 283"/>
                <a:gd name="T13" fmla="*/ 6 h 108"/>
                <a:gd name="T14" fmla="*/ 282 w 283"/>
                <a:gd name="T15" fmla="*/ 0 h 108"/>
                <a:gd name="T16" fmla="*/ 142 w 283"/>
                <a:gd name="T17" fmla="*/ 3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08">
                  <a:moveTo>
                    <a:pt x="142" y="37"/>
                  </a:moveTo>
                  <a:cubicBezTo>
                    <a:pt x="70" y="37"/>
                    <a:pt x="11" y="21"/>
                    <a:pt x="2" y="0"/>
                  </a:cubicBezTo>
                  <a:cubicBezTo>
                    <a:pt x="1" y="2"/>
                    <a:pt x="0" y="4"/>
                    <a:pt x="0" y="6"/>
                  </a:cubicBezTo>
                  <a:cubicBezTo>
                    <a:pt x="0" y="66"/>
                    <a:pt x="0" y="66"/>
                    <a:pt x="0" y="66"/>
                  </a:cubicBezTo>
                  <a:cubicBezTo>
                    <a:pt x="0" y="89"/>
                    <a:pt x="64" y="108"/>
                    <a:pt x="142" y="108"/>
                  </a:cubicBezTo>
                  <a:cubicBezTo>
                    <a:pt x="220" y="108"/>
                    <a:pt x="283" y="89"/>
                    <a:pt x="283" y="66"/>
                  </a:cubicBezTo>
                  <a:cubicBezTo>
                    <a:pt x="283" y="6"/>
                    <a:pt x="283" y="6"/>
                    <a:pt x="283" y="6"/>
                  </a:cubicBezTo>
                  <a:cubicBezTo>
                    <a:pt x="283" y="4"/>
                    <a:pt x="282" y="2"/>
                    <a:pt x="282" y="0"/>
                  </a:cubicBezTo>
                  <a:cubicBezTo>
                    <a:pt x="272" y="21"/>
                    <a:pt x="213" y="37"/>
                    <a:pt x="14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6" name="Freeform 8"/>
            <p:cNvSpPr>
              <a:spLocks/>
            </p:cNvSpPr>
            <p:nvPr/>
          </p:nvSpPr>
          <p:spPr bwMode="auto">
            <a:xfrm>
              <a:off x="5741988" y="5401711"/>
              <a:ext cx="477838" cy="184150"/>
            </a:xfrm>
            <a:custGeom>
              <a:avLst/>
              <a:gdLst>
                <a:gd name="T0" fmla="*/ 142 w 283"/>
                <a:gd name="T1" fmla="*/ 37 h 109"/>
                <a:gd name="T2" fmla="*/ 2 w 283"/>
                <a:gd name="T3" fmla="*/ 0 h 109"/>
                <a:gd name="T4" fmla="*/ 0 w 283"/>
                <a:gd name="T5" fmla="*/ 6 h 109"/>
                <a:gd name="T6" fmla="*/ 0 w 283"/>
                <a:gd name="T7" fmla="*/ 66 h 109"/>
                <a:gd name="T8" fmla="*/ 142 w 283"/>
                <a:gd name="T9" fmla="*/ 109 h 109"/>
                <a:gd name="T10" fmla="*/ 283 w 283"/>
                <a:gd name="T11" fmla="*/ 66 h 109"/>
                <a:gd name="T12" fmla="*/ 283 w 283"/>
                <a:gd name="T13" fmla="*/ 6 h 109"/>
                <a:gd name="T14" fmla="*/ 282 w 283"/>
                <a:gd name="T15" fmla="*/ 0 h 109"/>
                <a:gd name="T16" fmla="*/ 142 w 283"/>
                <a:gd name="T17" fmla="*/ 3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09">
                  <a:moveTo>
                    <a:pt x="142" y="37"/>
                  </a:moveTo>
                  <a:cubicBezTo>
                    <a:pt x="70" y="37"/>
                    <a:pt x="11" y="21"/>
                    <a:pt x="2" y="0"/>
                  </a:cubicBezTo>
                  <a:cubicBezTo>
                    <a:pt x="1" y="2"/>
                    <a:pt x="0" y="4"/>
                    <a:pt x="0" y="6"/>
                  </a:cubicBezTo>
                  <a:cubicBezTo>
                    <a:pt x="0" y="66"/>
                    <a:pt x="0" y="66"/>
                    <a:pt x="0" y="66"/>
                  </a:cubicBezTo>
                  <a:cubicBezTo>
                    <a:pt x="0" y="89"/>
                    <a:pt x="64" y="109"/>
                    <a:pt x="142" y="109"/>
                  </a:cubicBezTo>
                  <a:cubicBezTo>
                    <a:pt x="220" y="109"/>
                    <a:pt x="283" y="89"/>
                    <a:pt x="283" y="66"/>
                  </a:cubicBezTo>
                  <a:cubicBezTo>
                    <a:pt x="283" y="6"/>
                    <a:pt x="283" y="6"/>
                    <a:pt x="283" y="6"/>
                  </a:cubicBezTo>
                  <a:cubicBezTo>
                    <a:pt x="283" y="4"/>
                    <a:pt x="282" y="2"/>
                    <a:pt x="282" y="0"/>
                  </a:cubicBezTo>
                  <a:cubicBezTo>
                    <a:pt x="272" y="21"/>
                    <a:pt x="213" y="37"/>
                    <a:pt x="142"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139" name="TextBox 138"/>
          <p:cNvSpPr txBox="1"/>
          <p:nvPr/>
        </p:nvSpPr>
        <p:spPr>
          <a:xfrm>
            <a:off x="7479275" y="3874555"/>
            <a:ext cx="1510020" cy="495172"/>
          </a:xfrm>
          <a:prstGeom prst="rect">
            <a:avLst/>
          </a:prstGeom>
          <a:noFill/>
        </p:spPr>
        <p:txBody>
          <a:bodyPr wrap="square" lIns="175761" tIns="140609" rIns="175761" bIns="140609" rtlCol="0">
            <a:spAutoFit/>
          </a:bodyPr>
          <a:lstStyle/>
          <a:p>
            <a:pPr algn="ctr" defTabSz="896354" latinLnBrk="0">
              <a:defRPr/>
            </a:pPr>
            <a:r>
              <a:rPr lang="en-US" sz="1372" b="1" dirty="0">
                <a:solidFill>
                  <a:srgbClr val="0072C6"/>
                </a:solidFill>
                <a:latin typeface="Segoe UI Semilight" panose="020B0402040204020203" pitchFamily="34" charset="0"/>
                <a:ea typeface="서울남산체 L" panose="02020603020101020101" pitchFamily="18" charset="-127"/>
                <a:cs typeface="Segoe UI Semilight" panose="020B0402040204020203" pitchFamily="34" charset="0"/>
              </a:rPr>
              <a:t>OMS Suite</a:t>
            </a:r>
          </a:p>
        </p:txBody>
      </p:sp>
      <p:sp>
        <p:nvSpPr>
          <p:cNvPr id="390" name="Rectangle 27"/>
          <p:cNvSpPr>
            <a:spLocks noChangeArrowheads="1"/>
          </p:cNvSpPr>
          <p:nvPr/>
        </p:nvSpPr>
        <p:spPr bwMode="auto">
          <a:xfrm>
            <a:off x="8704334" y="5741949"/>
            <a:ext cx="124465" cy="152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5" name="Freeform 64"/>
          <p:cNvSpPr>
            <a:spLocks/>
          </p:cNvSpPr>
          <p:nvPr/>
        </p:nvSpPr>
        <p:spPr bwMode="auto">
          <a:xfrm>
            <a:off x="9993239" y="5936242"/>
            <a:ext cx="5018" cy="132893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27" name="Freeform 66"/>
          <p:cNvSpPr>
            <a:spLocks noEditPoints="1"/>
          </p:cNvSpPr>
          <p:nvPr/>
        </p:nvSpPr>
        <p:spPr bwMode="auto">
          <a:xfrm>
            <a:off x="9265517" y="5936242"/>
            <a:ext cx="732741" cy="132893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7" name="Rectangle 96"/>
          <p:cNvSpPr>
            <a:spLocks noChangeArrowheads="1"/>
          </p:cNvSpPr>
          <p:nvPr/>
        </p:nvSpPr>
        <p:spPr bwMode="auto">
          <a:xfrm>
            <a:off x="7987653" y="5102479"/>
            <a:ext cx="809026" cy="2162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9" name="Freeform 98"/>
          <p:cNvSpPr>
            <a:spLocks/>
          </p:cNvSpPr>
          <p:nvPr/>
        </p:nvSpPr>
        <p:spPr bwMode="auto">
          <a:xfrm>
            <a:off x="8424370" y="5936242"/>
            <a:ext cx="809026" cy="132893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3" name="Group 2"/>
          <p:cNvGrpSpPr/>
          <p:nvPr/>
        </p:nvGrpSpPr>
        <p:grpSpPr>
          <a:xfrm>
            <a:off x="8011547" y="4214156"/>
            <a:ext cx="1223131" cy="1265911"/>
            <a:chOff x="7669380" y="3294850"/>
            <a:chExt cx="1247657" cy="1291295"/>
          </a:xfrm>
        </p:grpSpPr>
        <p:sp>
          <p:nvSpPr>
            <p:cNvPr id="552" name="Rectangle 551"/>
            <p:cNvSpPr/>
            <p:nvPr/>
          </p:nvSpPr>
          <p:spPr bwMode="auto">
            <a:xfrm>
              <a:off x="7953688" y="3361909"/>
              <a:ext cx="848130" cy="12004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500" name="Picture 499"/>
            <p:cNvPicPr>
              <a:picLocks noChangeAspect="1"/>
            </p:cNvPicPr>
            <p:nvPr/>
          </p:nvPicPr>
          <p:blipFill>
            <a:blip r:embed="rId3"/>
            <a:stretch>
              <a:fillRect/>
            </a:stretch>
          </p:blipFill>
          <p:spPr>
            <a:xfrm>
              <a:off x="8008573" y="3785181"/>
              <a:ext cx="675410" cy="800964"/>
            </a:xfrm>
            <a:prstGeom prst="rect">
              <a:avLst/>
            </a:prstGeom>
          </p:spPr>
        </p:pic>
        <p:sp>
          <p:nvSpPr>
            <p:cNvPr id="501" name="TextBox 500"/>
            <p:cNvSpPr txBox="1"/>
            <p:nvPr/>
          </p:nvSpPr>
          <p:spPr>
            <a:xfrm>
              <a:off x="7669380" y="3294850"/>
              <a:ext cx="1247657" cy="658989"/>
            </a:xfrm>
            <a:prstGeom prst="rect">
              <a:avLst/>
            </a:prstGeom>
            <a:noFill/>
          </p:spPr>
          <p:txBody>
            <a:bodyPr wrap="square" lIns="175761" tIns="140609" rIns="175761" bIns="140609" rtlCol="0">
              <a:spAutoFit/>
            </a:bodyPr>
            <a:lstStyle/>
            <a:p>
              <a:pPr algn="ctr" defTabSz="896354" latinLnBrk="0">
                <a:defRPr/>
              </a:pPr>
              <a:r>
                <a:rPr lang="en-US" sz="1176" b="1"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rPr>
                <a:t>Azure Site</a:t>
              </a:r>
            </a:p>
            <a:p>
              <a:pPr algn="ctr" defTabSz="896354" latinLnBrk="0">
                <a:defRPr/>
              </a:pPr>
              <a:r>
                <a:rPr lang="en-US" sz="1176" b="1"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rPr>
                <a:t>Recovery</a:t>
              </a:r>
            </a:p>
          </p:txBody>
        </p:sp>
      </p:grpSp>
      <p:grpSp>
        <p:nvGrpSpPr>
          <p:cNvPr id="2" name="Group 1"/>
          <p:cNvGrpSpPr/>
          <p:nvPr/>
        </p:nvGrpSpPr>
        <p:grpSpPr>
          <a:xfrm>
            <a:off x="7341471" y="4202041"/>
            <a:ext cx="981567" cy="1199596"/>
            <a:chOff x="6529191" y="3251483"/>
            <a:chExt cx="1001249" cy="1223650"/>
          </a:xfrm>
        </p:grpSpPr>
        <p:sp>
          <p:nvSpPr>
            <p:cNvPr id="551" name="Rectangle 550"/>
            <p:cNvSpPr/>
            <p:nvPr/>
          </p:nvSpPr>
          <p:spPr bwMode="auto">
            <a:xfrm>
              <a:off x="6625341" y="3294851"/>
              <a:ext cx="848130" cy="11802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3" name="TextBox 502"/>
            <p:cNvSpPr txBox="1"/>
            <p:nvPr/>
          </p:nvSpPr>
          <p:spPr>
            <a:xfrm>
              <a:off x="6529191" y="3251483"/>
              <a:ext cx="1001249" cy="658989"/>
            </a:xfrm>
            <a:prstGeom prst="rect">
              <a:avLst/>
            </a:prstGeom>
            <a:noFill/>
          </p:spPr>
          <p:txBody>
            <a:bodyPr wrap="square" lIns="175761" tIns="140609" rIns="175761" bIns="140609" rtlCol="0">
              <a:spAutoFit/>
            </a:bodyPr>
            <a:lstStyle/>
            <a:p>
              <a:pPr algn="ctr" defTabSz="896354" latinLnBrk="0">
                <a:defRPr/>
              </a:pPr>
              <a:r>
                <a:rPr lang="en-US" sz="1176" b="1"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rPr>
                <a:t>Azure</a:t>
              </a:r>
            </a:p>
            <a:p>
              <a:pPr algn="ctr" defTabSz="896354" latinLnBrk="0">
                <a:defRPr/>
              </a:pPr>
              <a:r>
                <a:rPr lang="en-US" sz="1176" b="1"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rPr>
                <a:t>Backup</a:t>
              </a:r>
            </a:p>
          </p:txBody>
        </p:sp>
        <p:grpSp>
          <p:nvGrpSpPr>
            <p:cNvPr id="504" name="Group 4"/>
            <p:cNvGrpSpPr>
              <a:grpSpLocks noChangeAspect="1"/>
            </p:cNvGrpSpPr>
            <p:nvPr/>
          </p:nvGrpSpPr>
          <p:grpSpPr bwMode="auto">
            <a:xfrm>
              <a:off x="6795297" y="3848642"/>
              <a:ext cx="506325" cy="578506"/>
              <a:chOff x="3521" y="2489"/>
              <a:chExt cx="301" cy="366"/>
            </a:xfrm>
          </p:grpSpPr>
          <p:sp>
            <p:nvSpPr>
              <p:cNvPr id="505" name="Freeform 5"/>
              <p:cNvSpPr>
                <a:spLocks/>
              </p:cNvSpPr>
              <p:nvPr/>
            </p:nvSpPr>
            <p:spPr bwMode="auto">
              <a:xfrm>
                <a:off x="3521" y="2541"/>
                <a:ext cx="301" cy="115"/>
              </a:xfrm>
              <a:custGeom>
                <a:avLst/>
                <a:gdLst>
                  <a:gd name="T0" fmla="*/ 142 w 283"/>
                  <a:gd name="T1" fmla="*/ 36 h 108"/>
                  <a:gd name="T2" fmla="*/ 2 w 283"/>
                  <a:gd name="T3" fmla="*/ 0 h 108"/>
                  <a:gd name="T4" fmla="*/ 0 w 283"/>
                  <a:gd name="T5" fmla="*/ 6 h 108"/>
                  <a:gd name="T6" fmla="*/ 0 w 283"/>
                  <a:gd name="T7" fmla="*/ 66 h 108"/>
                  <a:gd name="T8" fmla="*/ 142 w 283"/>
                  <a:gd name="T9" fmla="*/ 108 h 108"/>
                  <a:gd name="T10" fmla="*/ 283 w 283"/>
                  <a:gd name="T11" fmla="*/ 66 h 108"/>
                  <a:gd name="T12" fmla="*/ 283 w 283"/>
                  <a:gd name="T13" fmla="*/ 6 h 108"/>
                  <a:gd name="T14" fmla="*/ 282 w 283"/>
                  <a:gd name="T15" fmla="*/ 0 h 108"/>
                  <a:gd name="T16" fmla="*/ 142 w 283"/>
                  <a:gd name="T17"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08">
                    <a:moveTo>
                      <a:pt x="142" y="36"/>
                    </a:moveTo>
                    <a:cubicBezTo>
                      <a:pt x="70" y="36"/>
                      <a:pt x="11" y="20"/>
                      <a:pt x="2" y="0"/>
                    </a:cubicBezTo>
                    <a:cubicBezTo>
                      <a:pt x="1" y="2"/>
                      <a:pt x="0" y="4"/>
                      <a:pt x="0" y="6"/>
                    </a:cubicBezTo>
                    <a:cubicBezTo>
                      <a:pt x="0" y="66"/>
                      <a:pt x="0" y="66"/>
                      <a:pt x="0" y="66"/>
                    </a:cubicBezTo>
                    <a:cubicBezTo>
                      <a:pt x="0" y="89"/>
                      <a:pt x="64" y="108"/>
                      <a:pt x="142" y="108"/>
                    </a:cubicBezTo>
                    <a:cubicBezTo>
                      <a:pt x="220" y="108"/>
                      <a:pt x="283" y="89"/>
                      <a:pt x="283" y="66"/>
                    </a:cubicBezTo>
                    <a:cubicBezTo>
                      <a:pt x="283" y="6"/>
                      <a:pt x="283" y="6"/>
                      <a:pt x="283" y="6"/>
                    </a:cubicBezTo>
                    <a:cubicBezTo>
                      <a:pt x="283" y="4"/>
                      <a:pt x="282" y="2"/>
                      <a:pt x="282" y="0"/>
                    </a:cubicBezTo>
                    <a:cubicBezTo>
                      <a:pt x="272" y="20"/>
                      <a:pt x="213" y="36"/>
                      <a:pt x="142" y="36"/>
                    </a:cubicBezTo>
                    <a:close/>
                  </a:path>
                </a:pathLst>
              </a:custGeom>
              <a:solidFill>
                <a:srgbClr val="4B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6" name="Oval 6"/>
              <p:cNvSpPr>
                <a:spLocks noChangeArrowheads="1"/>
              </p:cNvSpPr>
              <p:nvPr/>
            </p:nvSpPr>
            <p:spPr bwMode="auto">
              <a:xfrm>
                <a:off x="3531" y="2489"/>
                <a:ext cx="280" cy="68"/>
              </a:xfrm>
              <a:prstGeom prst="ellipse">
                <a:avLst/>
              </a:prstGeom>
              <a:solidFill>
                <a:srgbClr val="4B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7" name="Freeform 7"/>
              <p:cNvSpPr>
                <a:spLocks/>
              </p:cNvSpPr>
              <p:nvPr/>
            </p:nvSpPr>
            <p:spPr bwMode="auto">
              <a:xfrm>
                <a:off x="3521" y="2640"/>
                <a:ext cx="301" cy="115"/>
              </a:xfrm>
              <a:custGeom>
                <a:avLst/>
                <a:gdLst>
                  <a:gd name="T0" fmla="*/ 142 w 283"/>
                  <a:gd name="T1" fmla="*/ 37 h 108"/>
                  <a:gd name="T2" fmla="*/ 2 w 283"/>
                  <a:gd name="T3" fmla="*/ 0 h 108"/>
                  <a:gd name="T4" fmla="*/ 0 w 283"/>
                  <a:gd name="T5" fmla="*/ 6 h 108"/>
                  <a:gd name="T6" fmla="*/ 0 w 283"/>
                  <a:gd name="T7" fmla="*/ 66 h 108"/>
                  <a:gd name="T8" fmla="*/ 142 w 283"/>
                  <a:gd name="T9" fmla="*/ 108 h 108"/>
                  <a:gd name="T10" fmla="*/ 283 w 283"/>
                  <a:gd name="T11" fmla="*/ 66 h 108"/>
                  <a:gd name="T12" fmla="*/ 283 w 283"/>
                  <a:gd name="T13" fmla="*/ 6 h 108"/>
                  <a:gd name="T14" fmla="*/ 282 w 283"/>
                  <a:gd name="T15" fmla="*/ 0 h 108"/>
                  <a:gd name="T16" fmla="*/ 142 w 283"/>
                  <a:gd name="T17" fmla="*/ 3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08">
                    <a:moveTo>
                      <a:pt x="142" y="37"/>
                    </a:moveTo>
                    <a:cubicBezTo>
                      <a:pt x="70" y="37"/>
                      <a:pt x="11" y="21"/>
                      <a:pt x="2" y="0"/>
                    </a:cubicBezTo>
                    <a:cubicBezTo>
                      <a:pt x="1" y="2"/>
                      <a:pt x="0" y="4"/>
                      <a:pt x="0" y="6"/>
                    </a:cubicBezTo>
                    <a:cubicBezTo>
                      <a:pt x="0" y="66"/>
                      <a:pt x="0" y="66"/>
                      <a:pt x="0" y="66"/>
                    </a:cubicBezTo>
                    <a:cubicBezTo>
                      <a:pt x="0" y="89"/>
                      <a:pt x="64" y="108"/>
                      <a:pt x="142" y="108"/>
                    </a:cubicBezTo>
                    <a:cubicBezTo>
                      <a:pt x="220" y="108"/>
                      <a:pt x="283" y="89"/>
                      <a:pt x="283" y="66"/>
                    </a:cubicBezTo>
                    <a:cubicBezTo>
                      <a:pt x="283" y="6"/>
                      <a:pt x="283" y="6"/>
                      <a:pt x="283" y="6"/>
                    </a:cubicBezTo>
                    <a:cubicBezTo>
                      <a:pt x="283" y="4"/>
                      <a:pt x="282" y="2"/>
                      <a:pt x="282" y="0"/>
                    </a:cubicBezTo>
                    <a:cubicBezTo>
                      <a:pt x="272" y="21"/>
                      <a:pt x="213" y="37"/>
                      <a:pt x="142" y="37"/>
                    </a:cubicBezTo>
                    <a:close/>
                  </a:path>
                </a:pathLst>
              </a:custGeom>
              <a:solidFill>
                <a:srgbClr val="4B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8" name="Freeform 8"/>
              <p:cNvSpPr>
                <a:spLocks/>
              </p:cNvSpPr>
              <p:nvPr/>
            </p:nvSpPr>
            <p:spPr bwMode="auto">
              <a:xfrm>
                <a:off x="3521" y="2739"/>
                <a:ext cx="301" cy="116"/>
              </a:xfrm>
              <a:custGeom>
                <a:avLst/>
                <a:gdLst>
                  <a:gd name="T0" fmla="*/ 142 w 283"/>
                  <a:gd name="T1" fmla="*/ 37 h 109"/>
                  <a:gd name="T2" fmla="*/ 2 w 283"/>
                  <a:gd name="T3" fmla="*/ 0 h 109"/>
                  <a:gd name="T4" fmla="*/ 0 w 283"/>
                  <a:gd name="T5" fmla="*/ 6 h 109"/>
                  <a:gd name="T6" fmla="*/ 0 w 283"/>
                  <a:gd name="T7" fmla="*/ 66 h 109"/>
                  <a:gd name="T8" fmla="*/ 142 w 283"/>
                  <a:gd name="T9" fmla="*/ 109 h 109"/>
                  <a:gd name="T10" fmla="*/ 283 w 283"/>
                  <a:gd name="T11" fmla="*/ 66 h 109"/>
                  <a:gd name="T12" fmla="*/ 283 w 283"/>
                  <a:gd name="T13" fmla="*/ 6 h 109"/>
                  <a:gd name="T14" fmla="*/ 282 w 283"/>
                  <a:gd name="T15" fmla="*/ 0 h 109"/>
                  <a:gd name="T16" fmla="*/ 142 w 283"/>
                  <a:gd name="T17" fmla="*/ 3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3" h="109">
                    <a:moveTo>
                      <a:pt x="142" y="37"/>
                    </a:moveTo>
                    <a:cubicBezTo>
                      <a:pt x="70" y="37"/>
                      <a:pt x="11" y="21"/>
                      <a:pt x="2" y="0"/>
                    </a:cubicBezTo>
                    <a:cubicBezTo>
                      <a:pt x="1" y="2"/>
                      <a:pt x="0" y="4"/>
                      <a:pt x="0" y="6"/>
                    </a:cubicBezTo>
                    <a:cubicBezTo>
                      <a:pt x="0" y="66"/>
                      <a:pt x="0" y="66"/>
                      <a:pt x="0" y="66"/>
                    </a:cubicBezTo>
                    <a:cubicBezTo>
                      <a:pt x="0" y="89"/>
                      <a:pt x="64" y="109"/>
                      <a:pt x="142" y="109"/>
                    </a:cubicBezTo>
                    <a:cubicBezTo>
                      <a:pt x="220" y="109"/>
                      <a:pt x="283" y="89"/>
                      <a:pt x="283" y="66"/>
                    </a:cubicBezTo>
                    <a:cubicBezTo>
                      <a:pt x="283" y="6"/>
                      <a:pt x="283" y="6"/>
                      <a:pt x="283" y="6"/>
                    </a:cubicBezTo>
                    <a:cubicBezTo>
                      <a:pt x="283" y="4"/>
                      <a:pt x="282" y="2"/>
                      <a:pt x="282" y="0"/>
                    </a:cubicBezTo>
                    <a:cubicBezTo>
                      <a:pt x="272" y="21"/>
                      <a:pt x="213" y="37"/>
                      <a:pt x="142" y="37"/>
                    </a:cubicBezTo>
                    <a:close/>
                  </a:path>
                </a:pathLst>
              </a:custGeom>
              <a:solidFill>
                <a:srgbClr val="4BC0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latinLnBrk="0">
                  <a:defRPr/>
                </a:pPr>
                <a:endParaRPr lang="en-US" sz="1765">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sp>
        <p:nvSpPr>
          <p:cNvPr id="535" name="TextBox 534"/>
          <p:cNvSpPr txBox="1"/>
          <p:nvPr/>
        </p:nvSpPr>
        <p:spPr>
          <a:xfrm>
            <a:off x="9618016" y="4295291"/>
            <a:ext cx="990882" cy="446896"/>
          </a:xfrm>
          <a:prstGeom prst="rect">
            <a:avLst/>
          </a:prstGeom>
          <a:noFill/>
        </p:spPr>
        <p:txBody>
          <a:bodyPr wrap="square" lIns="175761" tIns="140609" rIns="175761" bIns="140609" rtlCol="0">
            <a:spAutoFit/>
          </a:bodyPr>
          <a:lstStyle/>
          <a:p>
            <a:pPr algn="ctr" defTabSz="896354" latinLnBrk="0">
              <a:lnSpc>
                <a:spcPct val="90000"/>
              </a:lnSpc>
              <a:spcAft>
                <a:spcPts val="576"/>
              </a:spcAft>
              <a:defRPr/>
            </a:pPr>
            <a:r>
              <a:rPr lang="en-US" sz="1176" b="1" dirty="0">
                <a:solidFill>
                  <a:srgbClr val="FFFFFF">
                    <a:lumMod val="90000"/>
                  </a:srgbClr>
                </a:solidFill>
                <a:latin typeface="Segoe UI Semilight" panose="020B0402040204020203" pitchFamily="34" charset="0"/>
                <a:ea typeface="서울남산체 L" panose="02020603020101020101" pitchFamily="18" charset="-127"/>
                <a:cs typeface="Segoe UI Semilight" panose="020B0402040204020203" pitchFamily="34" charset="0"/>
              </a:rPr>
              <a:t>WS 2012</a:t>
            </a:r>
          </a:p>
        </p:txBody>
      </p:sp>
      <p:sp>
        <p:nvSpPr>
          <p:cNvPr id="536" name="Rectangle 535"/>
          <p:cNvSpPr/>
          <p:nvPr/>
        </p:nvSpPr>
        <p:spPr>
          <a:xfrm>
            <a:off x="10445565" y="4398684"/>
            <a:ext cx="761747" cy="255198"/>
          </a:xfrm>
          <a:prstGeom prst="rect">
            <a:avLst/>
          </a:prstGeom>
        </p:spPr>
        <p:txBody>
          <a:bodyPr wrap="none">
            <a:spAutoFit/>
          </a:bodyPr>
          <a:lstStyle/>
          <a:p>
            <a:pPr algn="ctr" defTabSz="896354" latinLnBrk="0">
              <a:lnSpc>
                <a:spcPct val="90000"/>
              </a:lnSpc>
              <a:spcAft>
                <a:spcPts val="576"/>
              </a:spcAft>
              <a:defRPr/>
            </a:pPr>
            <a:r>
              <a:rPr lang="en-US" sz="1176" b="1" dirty="0">
                <a:solidFill>
                  <a:srgbClr val="FFFFFF">
                    <a:lumMod val="90000"/>
                  </a:srgbClr>
                </a:solidFill>
                <a:latin typeface="Segoe UI Semilight" panose="020B0402040204020203" pitchFamily="34" charset="0"/>
                <a:ea typeface="서울남산체 L" panose="02020603020101020101" pitchFamily="18" charset="-127"/>
                <a:cs typeface="Segoe UI Semilight" panose="020B0402040204020203" pitchFamily="34" charset="0"/>
              </a:rPr>
              <a:t>SC/DPM</a:t>
            </a:r>
          </a:p>
        </p:txBody>
      </p:sp>
      <p:sp>
        <p:nvSpPr>
          <p:cNvPr id="567" name="Freeform 566"/>
          <p:cNvSpPr>
            <a:spLocks noEditPoints="1"/>
          </p:cNvSpPr>
          <p:nvPr/>
        </p:nvSpPr>
        <p:spPr bwMode="black">
          <a:xfrm>
            <a:off x="540865" y="294006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961"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8" name="Freeform 567"/>
          <p:cNvSpPr>
            <a:spLocks noEditPoints="1"/>
          </p:cNvSpPr>
          <p:nvPr/>
        </p:nvSpPr>
        <p:spPr bwMode="black">
          <a:xfrm>
            <a:off x="540865" y="3982430"/>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961"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69" name="Freeform 568"/>
          <p:cNvSpPr>
            <a:spLocks noEditPoints="1"/>
          </p:cNvSpPr>
          <p:nvPr/>
        </p:nvSpPr>
        <p:spPr bwMode="black">
          <a:xfrm>
            <a:off x="540865" y="4876013"/>
            <a:ext cx="453350" cy="45519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961"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2" name="Content Placeholder 2"/>
          <p:cNvSpPr txBox="1">
            <a:spLocks/>
          </p:cNvSpPr>
          <p:nvPr/>
        </p:nvSpPr>
        <p:spPr>
          <a:xfrm>
            <a:off x="1141632" y="2874163"/>
            <a:ext cx="3829914" cy="2813699"/>
          </a:xfrm>
          <a:prstGeom prst="rect">
            <a:avLst/>
          </a:prstGeom>
        </p:spPr>
        <p:txBody>
          <a:bodyPr vert="horz" lIns="89642" tIns="44821" rIns="89642" bIns="44821" rtlCol="0" anchor="t">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spcBef>
                <a:spcPts val="1568"/>
              </a:spcBef>
              <a:defRPr/>
            </a:pPr>
            <a:r>
              <a:rPr lang="ko-KR" altLang="en-US"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rPr>
              <a:t>중요한 데이터를 </a:t>
            </a:r>
            <a:r>
              <a:rPr lang="en-US" altLang="ko-KR"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rPr>
              <a:t>Azure </a:t>
            </a:r>
            <a:r>
              <a:rPr lang="ko-KR" altLang="en-US"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rPr>
              <a:t>저장소로 자동화된 백업으로 보호</a:t>
            </a:r>
            <a:endParaRPr lang="en-US" altLang="ko-KR"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367">
              <a:spcBef>
                <a:spcPts val="1568"/>
              </a:spcBef>
              <a:defRPr/>
            </a:pPr>
            <a:endParaRPr lang="en-US" altLang="ko-KR"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367">
              <a:spcBef>
                <a:spcPts val="1568"/>
              </a:spcBef>
              <a:defRPr/>
            </a:pPr>
            <a:r>
              <a:rPr lang="ko-KR" altLang="en-US"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rPr>
              <a:t>자동화된 복구로 비즈니스 연속성을 보장</a:t>
            </a:r>
            <a:endParaRPr lang="en-US"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367">
              <a:spcBef>
                <a:spcPts val="1568"/>
              </a:spcBef>
              <a:defRPr/>
            </a:pPr>
            <a:endParaRPr lang="en-US" altLang="ko-KR"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367">
              <a:spcBef>
                <a:spcPts val="1568"/>
              </a:spcBef>
              <a:defRPr/>
            </a:pPr>
            <a:r>
              <a:rPr lang="ko-KR" altLang="en-US"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rPr>
              <a:t>로컬 디스크나 </a:t>
            </a:r>
            <a:r>
              <a:rPr lang="en-US" altLang="ko-KR"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rPr>
              <a:t>Azure </a:t>
            </a:r>
            <a:r>
              <a:rPr lang="ko-KR" altLang="en-US"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rPr>
              <a:t>저장소로 백업과 복구를 할 수 있는 일관적인 도구 사용</a:t>
            </a:r>
            <a:endParaRPr lang="en-US" sz="1568" dirty="0">
              <a:solidFill>
                <a:srgbClr val="505050"/>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126" name="Picture 125"/>
          <p:cNvPicPr>
            <a:picLocks noChangeAspect="1"/>
          </p:cNvPicPr>
          <p:nvPr/>
        </p:nvPicPr>
        <p:blipFill>
          <a:blip r:embed="rId4"/>
          <a:stretch>
            <a:fillRect/>
          </a:stretch>
        </p:blipFill>
        <p:spPr>
          <a:xfrm>
            <a:off x="8196038" y="4188457"/>
            <a:ext cx="2460430" cy="2460430"/>
          </a:xfrm>
          <a:prstGeom prst="rect">
            <a:avLst/>
          </a:prstGeom>
        </p:spPr>
      </p:pic>
      <p:sp>
        <p:nvSpPr>
          <p:cNvPr id="5" name="Oval 4"/>
          <p:cNvSpPr/>
          <p:nvPr/>
        </p:nvSpPr>
        <p:spPr bwMode="auto">
          <a:xfrm>
            <a:off x="7253482" y="3765130"/>
            <a:ext cx="1972310" cy="1973552"/>
          </a:xfrm>
          <a:prstGeom prst="ellipse">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latinLnBrk="0">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7" name="Freeform 56"/>
          <p:cNvSpPr>
            <a:spLocks/>
          </p:cNvSpPr>
          <p:nvPr/>
        </p:nvSpPr>
        <p:spPr bwMode="auto">
          <a:xfrm flipH="1">
            <a:off x="7821059" y="2425563"/>
            <a:ext cx="1185146" cy="778688"/>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chemeClr val="accent1">
              <a:lumMod val="60000"/>
              <a:lumOff val="40000"/>
            </a:schemeClr>
          </a:solidFill>
          <a:ln>
            <a:noFill/>
          </a:ln>
        </p:spPr>
        <p:txBody>
          <a:bodyPr vert="horz" wrap="square" lIns="179285" tIns="179285" rIns="179285" bIns="179285" numCol="1" anchor="ctr"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sz="1176"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5" name="Rectangle 54"/>
          <p:cNvSpPr/>
          <p:nvPr/>
        </p:nvSpPr>
        <p:spPr bwMode="auto">
          <a:xfrm>
            <a:off x="8136082" y="2646660"/>
            <a:ext cx="897308" cy="35623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304740" tIns="44814" rIns="0" bIns="140589" numCol="1" spcCol="0" rtlCol="0" fromWordArt="0" anchor="t" anchorCtr="0" forceAA="0" compatLnSpc="1">
            <a:prstTxWarp prst="textNoShape">
              <a:avLst/>
            </a:prstTxWarp>
            <a:noAutofit/>
          </a:bodyPr>
          <a:lstStyle/>
          <a:p>
            <a:pPr defTabSz="895751" fontAlgn="base" latinLnBrk="0">
              <a:lnSpc>
                <a:spcPct val="90000"/>
              </a:lnSpc>
              <a:defRPr/>
            </a:pPr>
            <a:r>
              <a:rPr lang="en-US" sz="1176"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BLOB </a:t>
            </a:r>
            <a:r>
              <a:rPr lang="ko-KR" altLang="en-US" sz="1176"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저장소</a:t>
            </a:r>
            <a:endParaRPr lang="en-US" sz="1176"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pic>
        <p:nvPicPr>
          <p:cNvPr id="56" name="Picture 55" descr="Storage blob.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019472" y="2656735"/>
            <a:ext cx="392119" cy="392121"/>
          </a:xfrm>
          <a:prstGeom prst="rect">
            <a:avLst/>
          </a:prstGeom>
          <a:noFill/>
        </p:spPr>
      </p:pic>
    </p:spTree>
    <p:extLst>
      <p:ext uri="{BB962C8B-B14F-4D97-AF65-F5344CB8AC3E}">
        <p14:creationId xmlns:p14="http://schemas.microsoft.com/office/powerpoint/2010/main" val="4232331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err="1" smtClean="0"/>
              <a:t>IoT</a:t>
            </a:r>
            <a:r>
              <a:rPr lang="en-US" altLang="ko-KR" dirty="0" smtClean="0"/>
              <a:t> project</a:t>
            </a:r>
            <a:endParaRPr lang="ko-KR" altLang="en-US" dirty="0"/>
          </a:p>
        </p:txBody>
      </p:sp>
      <p:sp>
        <p:nvSpPr>
          <p:cNvPr id="5" name="내용 개체 틀 4"/>
          <p:cNvSpPr>
            <a:spLocks noGrp="1"/>
          </p:cNvSpPr>
          <p:nvPr>
            <p:ph sz="quarter" idx="13"/>
          </p:nvPr>
        </p:nvSpPr>
        <p:spPr/>
        <p:txBody>
          <a:bodyPr/>
          <a:lstStyle/>
          <a:p>
            <a:pPr marL="342900" indent="-342900">
              <a:buFont typeface="Wingdings" panose="05000000000000000000" pitchFamily="2" charset="2"/>
              <a:buChar char="Ø"/>
            </a:pPr>
            <a:endParaRPr lang="ko-KR" altLang="en-US" dirty="0"/>
          </a:p>
        </p:txBody>
      </p:sp>
    </p:spTree>
    <p:extLst>
      <p:ext uri="{BB962C8B-B14F-4D97-AF65-F5344CB8AC3E}">
        <p14:creationId xmlns:p14="http://schemas.microsoft.com/office/powerpoint/2010/main" val="9826090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모서리가 둥근 직사각형 4096"/>
          <p:cNvSpPr/>
          <p:nvPr/>
        </p:nvSpPr>
        <p:spPr>
          <a:xfrm>
            <a:off x="2986644" y="3460622"/>
            <a:ext cx="3780409" cy="2452654"/>
          </a:xfrm>
          <a:prstGeom prst="roundRect">
            <a:avLst>
              <a:gd name="adj" fmla="val 2904"/>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5159897" y="6345325"/>
            <a:ext cx="2990755" cy="307777"/>
          </a:xfrm>
          <a:prstGeom prst="rect">
            <a:avLst/>
          </a:prstGeom>
          <a:noFill/>
        </p:spPr>
        <p:txBody>
          <a:bodyPr wrap="none" rtlCol="0">
            <a:spAutoFit/>
          </a:bodyPr>
          <a:lstStyle/>
          <a:p>
            <a:r>
              <a:rPr lang="en-US" altLang="ko-KR" sz="1400" dirty="0"/>
              <a:t>Structure Model (</a:t>
            </a:r>
            <a:r>
              <a:rPr lang="ko-KR" altLang="en-US" sz="1400" dirty="0"/>
              <a:t>데이터</a:t>
            </a:r>
            <a:r>
              <a:rPr lang="en-US" altLang="ko-KR" sz="1400" dirty="0"/>
              <a:t> </a:t>
            </a:r>
            <a:r>
              <a:rPr lang="ko-KR" altLang="en-US" sz="1400" dirty="0" err="1"/>
              <a:t>프로세싱</a:t>
            </a:r>
            <a:r>
              <a:rPr lang="en-US" altLang="ko-KR" sz="1400" dirty="0"/>
              <a:t>)</a:t>
            </a:r>
            <a:endParaRPr lang="ko-KR" altLang="en-US" sz="14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322227">
            <a:off x="1861658" y="3159786"/>
            <a:ext cx="547802" cy="37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690524" y="2138899"/>
            <a:ext cx="1296121" cy="1015663"/>
          </a:xfrm>
          <a:prstGeom prst="rect">
            <a:avLst/>
          </a:prstGeom>
          <a:noFill/>
        </p:spPr>
        <p:txBody>
          <a:bodyPr wrap="square" rtlCol="0">
            <a:spAutoFit/>
          </a:bodyPr>
          <a:lstStyle/>
          <a:p>
            <a:pPr marL="174625" indent="-174625">
              <a:buFont typeface="Arial" panose="020B0604020202020204" pitchFamily="34" charset="0"/>
              <a:buChar char="•"/>
            </a:pPr>
            <a:r>
              <a:rPr lang="ko-KR" altLang="en-US" sz="1200" b="1" dirty="0"/>
              <a:t>센서</a:t>
            </a:r>
            <a:endParaRPr lang="en-US" altLang="ko-KR" sz="1200" b="1" dirty="0"/>
          </a:p>
          <a:p>
            <a:pPr marL="452438" lvl="1" indent="-285750">
              <a:buFont typeface="Wingdings" panose="05000000000000000000" pitchFamily="2" charset="2"/>
              <a:buChar char="Ø"/>
            </a:pPr>
            <a:r>
              <a:rPr lang="ko-KR" altLang="en-US" sz="1200" dirty="0"/>
              <a:t>가공되지 않은 초기 데이터</a:t>
            </a:r>
          </a:p>
        </p:txBody>
      </p:sp>
      <p:grpSp>
        <p:nvGrpSpPr>
          <p:cNvPr id="7" name="그룹 64"/>
          <p:cNvGrpSpPr/>
          <p:nvPr/>
        </p:nvGrpSpPr>
        <p:grpSpPr>
          <a:xfrm>
            <a:off x="5304028" y="3587221"/>
            <a:ext cx="1044000" cy="504000"/>
            <a:chOff x="857224" y="1428736"/>
            <a:chExt cx="2928958" cy="357190"/>
          </a:xfrm>
          <a:effectLst>
            <a:outerShdw blurRad="50800" dist="25400" dir="5400000" algn="t" rotWithShape="0">
              <a:prstClr val="black">
                <a:alpha val="20000"/>
              </a:prstClr>
            </a:outerShdw>
          </a:effectLst>
        </p:grpSpPr>
        <p:sp>
          <p:nvSpPr>
            <p:cNvPr id="8" name="모서리가 둥근 직사각형 7"/>
            <p:cNvSpPr/>
            <p:nvPr/>
          </p:nvSpPr>
          <p:spPr>
            <a:xfrm>
              <a:off x="857224" y="1428736"/>
              <a:ext cx="2928958" cy="357190"/>
            </a:xfrm>
            <a:prstGeom prst="roundRect">
              <a:avLst>
                <a:gd name="adj" fmla="val 11335"/>
              </a:avLst>
            </a:prstGeom>
            <a:gradFill>
              <a:gsLst>
                <a:gs pos="0">
                  <a:srgbClr val="8DC2EA"/>
                </a:gs>
                <a:gs pos="84000">
                  <a:srgbClr val="3892D0"/>
                </a:gs>
                <a:gs pos="100000">
                  <a:srgbClr val="77B0D4"/>
                </a:gs>
              </a:gsLst>
              <a:lin ang="5400000" scaled="0"/>
            </a:gradFill>
            <a:ln w="25400" cap="flat" cmpd="sng" algn="ctr">
              <a:noFill/>
              <a:prstDash val="solid"/>
            </a:ln>
            <a:effectLst/>
            <a:scene3d>
              <a:camera prst="orthographicFront"/>
              <a:lightRig rig="threePt" dir="t"/>
            </a:scene3d>
            <a:sp3d contourW="12700" prstMaterial="dkEdge">
              <a:bevelT w="12700" h="44450"/>
              <a:bevelB w="0"/>
              <a:contourClr>
                <a:sysClr val="window" lastClr="FFFFFF">
                  <a:lumMod val="85000"/>
                </a:sysClr>
              </a:contourClr>
            </a:sp3d>
          </p:spPr>
          <p:txBody>
            <a:bodyPr rtlCol="0" anchor="ctr">
              <a:sp3d contourW="19050">
                <a:bevelT w="1270"/>
                <a:contourClr>
                  <a:srgbClr val="308CCA"/>
                </a:contourClr>
              </a:sp3d>
            </a:bodyPr>
            <a:lstStyle/>
            <a:p>
              <a:pPr algn="ctr" latinLnBrk="1"/>
              <a:r>
                <a:rPr lang="ko-KR" altLang="en-US" dirty="0" err="1">
                  <a:solidFill>
                    <a:schemeClr val="bg1"/>
                  </a:solidFill>
                  <a:effectLst>
                    <a:glow rad="101600">
                      <a:srgbClr val="437EBF">
                        <a:alpha val="60000"/>
                      </a:srgbClr>
                    </a:glow>
                  </a:effectLst>
                  <a:latin typeface="HY견고딕" panose="02030600000101010101" pitchFamily="18" charset="-127"/>
                  <a:ea typeface="HY견고딕" panose="02030600000101010101" pitchFamily="18" charset="-127"/>
                </a:rPr>
                <a:t>모바일</a:t>
              </a:r>
              <a:endParaRPr lang="en-US" altLang="ko-KR" dirty="0">
                <a:solidFill>
                  <a:schemeClr val="bg1"/>
                </a:solidFill>
                <a:effectLst>
                  <a:glow rad="101600">
                    <a:srgbClr val="437EBF">
                      <a:alpha val="60000"/>
                    </a:srgbClr>
                  </a:glow>
                </a:effectLst>
                <a:latin typeface="HY견고딕" panose="02030600000101010101" pitchFamily="18" charset="-127"/>
                <a:ea typeface="HY견고딕" panose="02030600000101010101" pitchFamily="18" charset="-127"/>
              </a:endParaRPr>
            </a:p>
            <a:p>
              <a:pPr algn="ctr" latinLnBrk="1"/>
              <a:r>
                <a:rPr lang="ko-KR" altLang="en-US" dirty="0" err="1">
                  <a:solidFill>
                    <a:schemeClr val="bg1"/>
                  </a:solidFill>
                  <a:effectLst>
                    <a:glow rad="101600">
                      <a:srgbClr val="437EBF">
                        <a:alpha val="60000"/>
                      </a:srgbClr>
                    </a:glow>
                  </a:effectLst>
                  <a:latin typeface="HY견고딕" panose="02030600000101010101" pitchFamily="18" charset="-127"/>
                  <a:ea typeface="HY견고딕" panose="02030600000101010101" pitchFamily="18" charset="-127"/>
                </a:rPr>
                <a:t>미들웨어</a:t>
              </a:r>
              <a:endParaRPr lang="en-US" altLang="ko-KR" dirty="0">
                <a:solidFill>
                  <a:schemeClr val="bg1"/>
                </a:solidFill>
                <a:effectLst>
                  <a:glow rad="101600">
                    <a:srgbClr val="437EBF">
                      <a:alpha val="60000"/>
                    </a:srgbClr>
                  </a:glow>
                </a:effectLst>
                <a:latin typeface="HY견고딕" panose="02030600000101010101" pitchFamily="18" charset="-127"/>
                <a:ea typeface="HY견고딕" panose="02030600000101010101" pitchFamily="18" charset="-127"/>
              </a:endParaRPr>
            </a:p>
          </p:txBody>
        </p:sp>
        <p:cxnSp>
          <p:nvCxnSpPr>
            <p:cNvPr id="9" name="직선 연결선 8"/>
            <p:cNvCxnSpPr/>
            <p:nvPr/>
          </p:nvCxnSpPr>
          <p:spPr>
            <a:xfrm>
              <a:off x="899703" y="1441508"/>
              <a:ext cx="2844000" cy="0"/>
            </a:xfrm>
            <a:prstGeom prst="line">
              <a:avLst/>
            </a:prstGeom>
            <a:noFill/>
            <a:ln w="9525" cap="flat" cmpd="sng" algn="ctr">
              <a:solidFill>
                <a:sysClr val="window" lastClr="FFFFFF">
                  <a:alpha val="40000"/>
                </a:sysClr>
              </a:solidFill>
              <a:prstDash val="solid"/>
            </a:ln>
            <a:effectLst/>
          </p:spPr>
        </p:cxnSp>
      </p:grpSp>
      <p:grpSp>
        <p:nvGrpSpPr>
          <p:cNvPr id="10" name="그룹 64"/>
          <p:cNvGrpSpPr/>
          <p:nvPr/>
        </p:nvGrpSpPr>
        <p:grpSpPr>
          <a:xfrm>
            <a:off x="7660354" y="2629188"/>
            <a:ext cx="1044000" cy="504000"/>
            <a:chOff x="857224" y="1428736"/>
            <a:chExt cx="2928958" cy="357190"/>
          </a:xfrm>
          <a:effectLst>
            <a:outerShdw blurRad="50800" dist="25400" dir="5400000" algn="t" rotWithShape="0">
              <a:prstClr val="black">
                <a:alpha val="20000"/>
              </a:prstClr>
            </a:outerShdw>
          </a:effectLst>
        </p:grpSpPr>
        <p:sp>
          <p:nvSpPr>
            <p:cNvPr id="11" name="모서리가 둥근 직사각형 10"/>
            <p:cNvSpPr/>
            <p:nvPr/>
          </p:nvSpPr>
          <p:spPr>
            <a:xfrm>
              <a:off x="857224" y="1428736"/>
              <a:ext cx="2928958" cy="357190"/>
            </a:xfrm>
            <a:prstGeom prst="roundRect">
              <a:avLst>
                <a:gd name="adj" fmla="val 11335"/>
              </a:avLst>
            </a:prstGeom>
            <a:gradFill>
              <a:gsLst>
                <a:gs pos="0">
                  <a:srgbClr val="8DC2EA"/>
                </a:gs>
                <a:gs pos="84000">
                  <a:srgbClr val="3892D0"/>
                </a:gs>
                <a:gs pos="100000">
                  <a:srgbClr val="77B0D4"/>
                </a:gs>
              </a:gsLst>
              <a:lin ang="5400000" scaled="0"/>
            </a:gradFill>
            <a:ln w="25400" cap="flat" cmpd="sng" algn="ctr">
              <a:noFill/>
              <a:prstDash val="solid"/>
            </a:ln>
            <a:effectLst/>
            <a:scene3d>
              <a:camera prst="orthographicFront"/>
              <a:lightRig rig="threePt" dir="t"/>
            </a:scene3d>
            <a:sp3d contourW="12700" prstMaterial="dkEdge">
              <a:bevelT w="12700" h="44450"/>
              <a:bevelB w="0"/>
              <a:contourClr>
                <a:sysClr val="window" lastClr="FFFFFF">
                  <a:lumMod val="85000"/>
                </a:sysClr>
              </a:contourClr>
            </a:sp3d>
          </p:spPr>
          <p:txBody>
            <a:bodyPr rtlCol="0" anchor="ctr">
              <a:sp3d contourW="19050">
                <a:bevelT w="1270"/>
                <a:contourClr>
                  <a:srgbClr val="308CCA"/>
                </a:contourClr>
              </a:sp3d>
            </a:bodyPr>
            <a:lstStyle/>
            <a:p>
              <a:pPr algn="ctr" latinLnBrk="1"/>
              <a:r>
                <a:rPr lang="ko-KR" altLang="en-US" dirty="0" err="1">
                  <a:solidFill>
                    <a:schemeClr val="bg1"/>
                  </a:solidFill>
                  <a:effectLst>
                    <a:glow rad="101600">
                      <a:srgbClr val="437EBF">
                        <a:alpha val="60000"/>
                      </a:srgbClr>
                    </a:glow>
                  </a:effectLst>
                  <a:latin typeface="HY견고딕" panose="02030600000101010101" pitchFamily="18" charset="-127"/>
                  <a:ea typeface="HY견고딕" panose="02030600000101010101" pitchFamily="18" charset="-127"/>
                </a:rPr>
                <a:t>미들웨어</a:t>
              </a:r>
              <a:endParaRPr lang="en-US" altLang="ko-KR" dirty="0">
                <a:solidFill>
                  <a:schemeClr val="bg1"/>
                </a:solidFill>
                <a:effectLst>
                  <a:glow rad="101600">
                    <a:srgbClr val="437EBF">
                      <a:alpha val="60000"/>
                    </a:srgbClr>
                  </a:glow>
                </a:effectLst>
                <a:latin typeface="HY견고딕" panose="02030600000101010101" pitchFamily="18" charset="-127"/>
                <a:ea typeface="HY견고딕" panose="02030600000101010101" pitchFamily="18" charset="-127"/>
              </a:endParaRPr>
            </a:p>
            <a:p>
              <a:pPr algn="ctr" latinLnBrk="1"/>
              <a:r>
                <a:rPr lang="ko-KR" altLang="en-US" dirty="0">
                  <a:solidFill>
                    <a:schemeClr val="bg1"/>
                  </a:solidFill>
                  <a:effectLst>
                    <a:glow rad="101600">
                      <a:srgbClr val="437EBF">
                        <a:alpha val="60000"/>
                      </a:srgbClr>
                    </a:glow>
                  </a:effectLst>
                  <a:latin typeface="HY견고딕" panose="02030600000101010101" pitchFamily="18" charset="-127"/>
                  <a:ea typeface="HY견고딕" panose="02030600000101010101" pitchFamily="18" charset="-127"/>
                </a:rPr>
                <a:t>서버</a:t>
              </a:r>
              <a:endParaRPr lang="en-US" altLang="ko-KR" dirty="0">
                <a:solidFill>
                  <a:schemeClr val="bg1"/>
                </a:solidFill>
                <a:effectLst>
                  <a:glow rad="101600">
                    <a:srgbClr val="437EBF">
                      <a:alpha val="60000"/>
                    </a:srgbClr>
                  </a:glow>
                </a:effectLst>
                <a:latin typeface="HY견고딕" panose="02030600000101010101" pitchFamily="18" charset="-127"/>
                <a:ea typeface="HY견고딕" panose="02030600000101010101" pitchFamily="18" charset="-127"/>
              </a:endParaRPr>
            </a:p>
          </p:txBody>
        </p:sp>
        <p:cxnSp>
          <p:nvCxnSpPr>
            <p:cNvPr id="12" name="직선 연결선 11"/>
            <p:cNvCxnSpPr/>
            <p:nvPr/>
          </p:nvCxnSpPr>
          <p:spPr>
            <a:xfrm>
              <a:off x="899703" y="1441508"/>
              <a:ext cx="2844000" cy="0"/>
            </a:xfrm>
            <a:prstGeom prst="line">
              <a:avLst/>
            </a:prstGeom>
            <a:noFill/>
            <a:ln w="9525" cap="flat" cmpd="sng" algn="ctr">
              <a:solidFill>
                <a:sysClr val="window" lastClr="FFFFFF">
                  <a:alpha val="40000"/>
                </a:sysClr>
              </a:solidFill>
              <a:prstDash val="solid"/>
            </a:ln>
            <a:effectLst/>
          </p:spPr>
        </p:cxnSp>
      </p:grpSp>
      <p:pic>
        <p:nvPicPr>
          <p:cNvPr id="13" name="Picture 4" descr="C:\Users\T\Documents\recursive\IoT\iphone6-plus-box-silver-201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495" r="19325"/>
          <a:stretch/>
        </p:blipFill>
        <p:spPr bwMode="auto">
          <a:xfrm>
            <a:off x="3817706" y="1771310"/>
            <a:ext cx="555952" cy="104411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460" t="25386" r="5708" b="25537"/>
          <a:stretch/>
        </p:blipFill>
        <p:spPr bwMode="auto">
          <a:xfrm>
            <a:off x="3086743" y="3617002"/>
            <a:ext cx="1954482" cy="762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3086744" y="4613443"/>
            <a:ext cx="2060141" cy="1015663"/>
          </a:xfrm>
          <a:prstGeom prst="rect">
            <a:avLst/>
          </a:prstGeom>
          <a:noFill/>
        </p:spPr>
        <p:txBody>
          <a:bodyPr wrap="square" rtlCol="0">
            <a:spAutoFit/>
          </a:bodyPr>
          <a:lstStyle/>
          <a:p>
            <a:pPr marL="174625" indent="-174625">
              <a:buFont typeface="Arial" panose="020B0604020202020204" pitchFamily="34" charset="0"/>
              <a:buChar char="•"/>
            </a:pPr>
            <a:r>
              <a:rPr lang="en-US" altLang="ko-KR" sz="1200" b="1" dirty="0"/>
              <a:t>CSR Mesh </a:t>
            </a:r>
            <a:r>
              <a:rPr lang="ko-KR" altLang="en-US" sz="1200" b="1" dirty="0"/>
              <a:t>모듈</a:t>
            </a:r>
            <a:endParaRPr lang="en-US" altLang="ko-KR" sz="1200" b="1" dirty="0"/>
          </a:p>
          <a:p>
            <a:pPr marL="452438" lvl="1" indent="-285750">
              <a:buFont typeface="Wingdings" panose="05000000000000000000" pitchFamily="2" charset="2"/>
              <a:buChar char="Ø"/>
            </a:pPr>
            <a:r>
              <a:rPr lang="ko-KR" altLang="en-US" sz="1200" dirty="0"/>
              <a:t>데이터 취합</a:t>
            </a:r>
            <a:endParaRPr lang="en-US" altLang="ko-KR" sz="1200" dirty="0"/>
          </a:p>
          <a:p>
            <a:pPr marL="174625" indent="-174625">
              <a:buFont typeface="Arial" panose="020B0604020202020204" pitchFamily="34" charset="0"/>
              <a:buChar char="•"/>
            </a:pPr>
            <a:r>
              <a:rPr lang="en-US" altLang="ko-KR" sz="1200" b="1" dirty="0"/>
              <a:t>LED </a:t>
            </a:r>
            <a:r>
              <a:rPr lang="ko-KR" altLang="en-US" sz="1200" b="1" dirty="0"/>
              <a:t>제어</a:t>
            </a:r>
            <a:r>
              <a:rPr lang="en-US" altLang="ko-KR" sz="1200" b="1" dirty="0"/>
              <a:t> </a:t>
            </a:r>
            <a:r>
              <a:rPr lang="ko-KR" altLang="en-US" sz="1200" b="1" dirty="0"/>
              <a:t>모듈</a:t>
            </a:r>
            <a:endParaRPr lang="en-US" altLang="ko-KR" sz="1200" b="1" dirty="0"/>
          </a:p>
          <a:p>
            <a:pPr marL="174625" indent="-174625">
              <a:buFont typeface="Arial" panose="020B0604020202020204" pitchFamily="34" charset="0"/>
              <a:buChar char="•"/>
            </a:pPr>
            <a:r>
              <a:rPr lang="ko-KR" altLang="en-US" sz="1200" b="1" dirty="0"/>
              <a:t>복합 </a:t>
            </a:r>
            <a:r>
              <a:rPr lang="ko-KR" altLang="en-US" sz="1200" b="1" dirty="0" err="1"/>
              <a:t>센싱</a:t>
            </a:r>
            <a:r>
              <a:rPr lang="ko-KR" altLang="en-US" sz="1200" b="1" dirty="0"/>
              <a:t> </a:t>
            </a:r>
            <a:r>
              <a:rPr lang="en-US" altLang="ko-KR" sz="1200" b="1" dirty="0"/>
              <a:t>3G </a:t>
            </a:r>
            <a:r>
              <a:rPr lang="ko-KR" altLang="en-US" sz="1200" b="1" dirty="0"/>
              <a:t>통신</a:t>
            </a:r>
            <a:r>
              <a:rPr lang="en-US" altLang="ko-KR" sz="1200" b="1" dirty="0"/>
              <a:t> </a:t>
            </a:r>
            <a:r>
              <a:rPr lang="ko-KR" altLang="en-US" sz="1200" b="1" dirty="0"/>
              <a:t>모듈</a:t>
            </a:r>
            <a:endParaRPr lang="en-US" altLang="ko-KR" sz="1200" b="1" dirty="0"/>
          </a:p>
          <a:p>
            <a:pPr marL="452438" lvl="1" indent="-285750">
              <a:buFont typeface="Wingdings" panose="05000000000000000000" pitchFamily="2" charset="2"/>
              <a:buChar char="Ø"/>
            </a:pPr>
            <a:r>
              <a:rPr lang="ko-KR" altLang="en-US" sz="1200" dirty="0"/>
              <a:t>서버로 데이터 전송</a:t>
            </a:r>
          </a:p>
        </p:txBody>
      </p:sp>
      <p:sp>
        <p:nvSpPr>
          <p:cNvPr id="17" name="TextBox 16"/>
          <p:cNvSpPr txBox="1"/>
          <p:nvPr/>
        </p:nvSpPr>
        <p:spPr>
          <a:xfrm>
            <a:off x="5146885" y="4117572"/>
            <a:ext cx="1620169" cy="830997"/>
          </a:xfrm>
          <a:prstGeom prst="rect">
            <a:avLst/>
          </a:prstGeom>
          <a:noFill/>
        </p:spPr>
        <p:txBody>
          <a:bodyPr wrap="square" rtlCol="0">
            <a:spAutoFit/>
          </a:bodyPr>
          <a:lstStyle/>
          <a:p>
            <a:pPr marL="174625" indent="-174625">
              <a:buFont typeface="Arial" panose="020B0604020202020204" pitchFamily="34" charset="0"/>
              <a:buChar char="•"/>
            </a:pPr>
            <a:r>
              <a:rPr lang="en-US" altLang="ko-KR" sz="1200" b="1" dirty="0"/>
              <a:t>Event Processing</a:t>
            </a:r>
          </a:p>
          <a:p>
            <a:pPr marL="452438" lvl="1" indent="-285750">
              <a:buFont typeface="Wingdings" panose="05000000000000000000" pitchFamily="2" charset="2"/>
              <a:buChar char="Ø"/>
            </a:pPr>
            <a:r>
              <a:rPr lang="ko-KR" altLang="en-US" sz="1200" dirty="0"/>
              <a:t>데이터 패턴</a:t>
            </a:r>
            <a:r>
              <a:rPr lang="en-US" altLang="ko-KR" sz="1200" dirty="0"/>
              <a:t> </a:t>
            </a:r>
            <a:r>
              <a:rPr lang="ko-KR" altLang="en-US" sz="1200" dirty="0"/>
              <a:t>감지 및 </a:t>
            </a:r>
            <a:r>
              <a:rPr lang="en-US" altLang="ko-KR" sz="1200" dirty="0"/>
              <a:t>1</a:t>
            </a:r>
            <a:r>
              <a:rPr lang="ko-KR" altLang="en-US" sz="1200" dirty="0"/>
              <a:t>차 처리</a:t>
            </a:r>
            <a:endParaRPr lang="en-US" altLang="ko-KR" sz="1200" dirty="0"/>
          </a:p>
        </p:txBody>
      </p:sp>
      <p:sp>
        <p:nvSpPr>
          <p:cNvPr id="18" name="TextBox 17"/>
          <p:cNvSpPr txBox="1"/>
          <p:nvPr/>
        </p:nvSpPr>
        <p:spPr>
          <a:xfrm>
            <a:off x="7375786" y="3460622"/>
            <a:ext cx="1790034" cy="1938992"/>
          </a:xfrm>
          <a:prstGeom prst="rect">
            <a:avLst/>
          </a:prstGeom>
          <a:noFill/>
        </p:spPr>
        <p:txBody>
          <a:bodyPr wrap="square" rtlCol="0">
            <a:spAutoFit/>
          </a:bodyPr>
          <a:lstStyle/>
          <a:p>
            <a:pPr marL="174625" indent="-174625">
              <a:buFont typeface="Arial" panose="020B0604020202020204" pitchFamily="34" charset="0"/>
              <a:buChar char="•"/>
            </a:pPr>
            <a:r>
              <a:rPr lang="en-US" altLang="ko-KR" sz="1200" b="1" dirty="0"/>
              <a:t>Messaging</a:t>
            </a:r>
          </a:p>
          <a:p>
            <a:pPr marL="452438" lvl="1" indent="-285750">
              <a:buFont typeface="Wingdings" panose="05000000000000000000" pitchFamily="2" charset="2"/>
              <a:buChar char="Ø"/>
            </a:pPr>
            <a:r>
              <a:rPr lang="ko-KR" altLang="en-US" sz="1200" dirty="0"/>
              <a:t>데이터 패턴</a:t>
            </a:r>
            <a:r>
              <a:rPr lang="en-US" altLang="ko-KR" sz="1200" dirty="0"/>
              <a:t> </a:t>
            </a:r>
            <a:r>
              <a:rPr lang="ko-KR" altLang="en-US" sz="1200" dirty="0"/>
              <a:t>감지 및 </a:t>
            </a:r>
            <a:r>
              <a:rPr lang="en-US" altLang="ko-KR" sz="1200" dirty="0"/>
              <a:t>2</a:t>
            </a:r>
            <a:r>
              <a:rPr lang="ko-KR" altLang="en-US" sz="1200" dirty="0"/>
              <a:t>차 처리</a:t>
            </a:r>
            <a:endParaRPr lang="en-US" altLang="ko-KR" sz="1200" dirty="0"/>
          </a:p>
          <a:p>
            <a:pPr marL="452438" lvl="1" indent="-285750">
              <a:buFont typeface="Wingdings" panose="05000000000000000000" pitchFamily="2" charset="2"/>
              <a:buChar char="Ø"/>
            </a:pPr>
            <a:r>
              <a:rPr lang="ko-KR" altLang="en-US" sz="1200" dirty="0"/>
              <a:t>데이터의</a:t>
            </a:r>
            <a:r>
              <a:rPr lang="en-US" altLang="ko-KR" sz="1200" dirty="0"/>
              <a:t> </a:t>
            </a:r>
            <a:r>
              <a:rPr lang="ko-KR" altLang="en-US" sz="1200" dirty="0"/>
              <a:t>안정적인 전송</a:t>
            </a:r>
            <a:endParaRPr lang="en-US" altLang="ko-KR" sz="1200" dirty="0"/>
          </a:p>
          <a:p>
            <a:pPr marL="452438" lvl="1" indent="-285750">
              <a:buFont typeface="Wingdings" panose="05000000000000000000" pitchFamily="2" charset="2"/>
              <a:buChar char="Ø"/>
            </a:pPr>
            <a:r>
              <a:rPr lang="ko-KR" altLang="en-US" sz="1200" dirty="0"/>
              <a:t>데이터 </a:t>
            </a:r>
            <a:r>
              <a:rPr lang="en-US" altLang="ko-KR" sz="1200" dirty="0"/>
              <a:t>Enrichment</a:t>
            </a:r>
          </a:p>
          <a:p>
            <a:pPr marL="452438" lvl="1" indent="-285750">
              <a:buFont typeface="Wingdings" panose="05000000000000000000" pitchFamily="2" charset="2"/>
              <a:buChar char="Ø"/>
            </a:pPr>
            <a:r>
              <a:rPr lang="ko-KR" altLang="en-US" sz="1200" dirty="0">
                <a:solidFill>
                  <a:srgbClr val="FF0000"/>
                </a:solidFill>
              </a:rPr>
              <a:t>가로등</a:t>
            </a:r>
            <a:r>
              <a:rPr lang="en-US" altLang="ko-KR" sz="1200" dirty="0">
                <a:solidFill>
                  <a:srgbClr val="FF0000"/>
                </a:solidFill>
              </a:rPr>
              <a:t>(</a:t>
            </a:r>
            <a:r>
              <a:rPr lang="ko-KR" altLang="en-US" sz="1200" dirty="0">
                <a:solidFill>
                  <a:srgbClr val="FF0000"/>
                </a:solidFill>
              </a:rPr>
              <a:t>연결센서포함</a:t>
            </a:r>
            <a:r>
              <a:rPr lang="en-US" altLang="ko-KR" sz="1200" dirty="0">
                <a:solidFill>
                  <a:srgbClr val="FF0000"/>
                </a:solidFill>
              </a:rPr>
              <a:t>) </a:t>
            </a:r>
            <a:r>
              <a:rPr lang="ko-KR" altLang="en-US" sz="1200" dirty="0">
                <a:solidFill>
                  <a:srgbClr val="FF0000"/>
                </a:solidFill>
              </a:rPr>
              <a:t>등록 제어 정보</a:t>
            </a:r>
            <a:endParaRPr lang="en-US" altLang="ko-KR" sz="1200" dirty="0">
              <a:solidFill>
                <a:srgbClr val="FF0000"/>
              </a:solidFill>
            </a:endParaRPr>
          </a:p>
        </p:txBody>
      </p:sp>
      <p:pic>
        <p:nvPicPr>
          <p:cNvPr id="1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99497" y="3399928"/>
            <a:ext cx="1272162" cy="979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3" descr="C:\Users\T\Documents\recursive\IoT\256px-Cloud_computing_icon_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16391" y="1606733"/>
            <a:ext cx="1338724" cy="86405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9516392" y="4515508"/>
            <a:ext cx="1620169" cy="461665"/>
          </a:xfrm>
          <a:prstGeom prst="rect">
            <a:avLst/>
          </a:prstGeom>
          <a:noFill/>
        </p:spPr>
        <p:txBody>
          <a:bodyPr wrap="square" rtlCol="0">
            <a:spAutoFit/>
          </a:bodyPr>
          <a:lstStyle/>
          <a:p>
            <a:pPr marL="174625" indent="-174625">
              <a:buFont typeface="Arial" panose="020B0604020202020204" pitchFamily="34" charset="0"/>
              <a:buChar char="•"/>
            </a:pPr>
            <a:r>
              <a:rPr lang="ko-KR" altLang="en-US" sz="1200" b="1" dirty="0"/>
              <a:t>정보</a:t>
            </a:r>
            <a:r>
              <a:rPr lang="en-US" altLang="ko-KR" sz="1200" b="1" dirty="0"/>
              <a:t> </a:t>
            </a:r>
            <a:r>
              <a:rPr lang="ko-KR" altLang="en-US" sz="1200" b="1" dirty="0"/>
              <a:t>표출</a:t>
            </a:r>
            <a:endParaRPr lang="en-US" altLang="ko-KR" sz="1200" b="1" dirty="0"/>
          </a:p>
          <a:p>
            <a:pPr marL="452438" lvl="1" indent="-285750">
              <a:buFont typeface="Wingdings" panose="05000000000000000000" pitchFamily="2" charset="2"/>
              <a:buChar char="Ø"/>
            </a:pPr>
            <a:r>
              <a:rPr lang="ko-KR" altLang="en-US" sz="1200" dirty="0"/>
              <a:t>정보 시각화</a:t>
            </a:r>
            <a:endParaRPr lang="en-US" altLang="ko-KR" sz="1200" dirty="0"/>
          </a:p>
        </p:txBody>
      </p:sp>
      <p:cxnSp>
        <p:nvCxnSpPr>
          <p:cNvPr id="16" name="직선 화살표 연결선 15"/>
          <p:cNvCxnSpPr/>
          <p:nvPr/>
        </p:nvCxnSpPr>
        <p:spPr>
          <a:xfrm flipV="1">
            <a:off x="8882866" y="2341065"/>
            <a:ext cx="565909" cy="335820"/>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직선 화살표 연결선 27"/>
          <p:cNvCxnSpPr/>
          <p:nvPr/>
        </p:nvCxnSpPr>
        <p:spPr>
          <a:xfrm>
            <a:off x="8950482" y="3133188"/>
            <a:ext cx="651600" cy="327434"/>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직선 화살표 연결선 29"/>
          <p:cNvCxnSpPr/>
          <p:nvPr/>
        </p:nvCxnSpPr>
        <p:spPr>
          <a:xfrm>
            <a:off x="10555017" y="2676886"/>
            <a:ext cx="0" cy="608099"/>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직선 화살표 연결선 33"/>
          <p:cNvCxnSpPr/>
          <p:nvPr/>
        </p:nvCxnSpPr>
        <p:spPr>
          <a:xfrm>
            <a:off x="2551911" y="3623416"/>
            <a:ext cx="698623" cy="266284"/>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8" name="직선 화살표 연결선 37"/>
          <p:cNvCxnSpPr/>
          <p:nvPr/>
        </p:nvCxnSpPr>
        <p:spPr>
          <a:xfrm flipV="1">
            <a:off x="6384032" y="3177690"/>
            <a:ext cx="1276322" cy="501629"/>
          </a:xfrm>
          <a:prstGeom prst="straightConnector1">
            <a:avLst/>
          </a:prstGeom>
          <a:ln w="25400" cmpd="sng">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683768" y="1009034"/>
            <a:ext cx="1285415" cy="461665"/>
          </a:xfrm>
          <a:prstGeom prst="rect">
            <a:avLst/>
          </a:prstGeom>
          <a:noFill/>
        </p:spPr>
        <p:txBody>
          <a:bodyPr wrap="square" rtlCol="0">
            <a:spAutoFit/>
          </a:bodyPr>
          <a:lstStyle/>
          <a:p>
            <a:pPr marL="174625" indent="-174625">
              <a:buFont typeface="Arial" panose="020B0604020202020204" pitchFamily="34" charset="0"/>
              <a:buChar char="•"/>
            </a:pPr>
            <a:r>
              <a:rPr lang="ko-KR" altLang="en-US" sz="1200" b="1" dirty="0"/>
              <a:t>서버</a:t>
            </a:r>
            <a:endParaRPr lang="en-US" altLang="ko-KR" sz="1200" b="1" dirty="0"/>
          </a:p>
          <a:p>
            <a:pPr marL="263525" lvl="1" indent="-174625">
              <a:buFont typeface="Wingdings" panose="05000000000000000000" pitchFamily="2" charset="2"/>
              <a:buChar char="Ø"/>
            </a:pPr>
            <a:r>
              <a:rPr lang="ko-KR" altLang="en-US" sz="1200" b="1" dirty="0"/>
              <a:t>데이터 저장</a:t>
            </a:r>
            <a:endParaRPr lang="en-US" altLang="ko-KR" sz="1200" dirty="0"/>
          </a:p>
        </p:txBody>
      </p:sp>
      <p:sp>
        <p:nvSpPr>
          <p:cNvPr id="51" name="TextBox 50"/>
          <p:cNvSpPr txBox="1"/>
          <p:nvPr/>
        </p:nvSpPr>
        <p:spPr>
          <a:xfrm>
            <a:off x="6034823" y="2178870"/>
            <a:ext cx="1591723" cy="461665"/>
          </a:xfrm>
          <a:prstGeom prst="rect">
            <a:avLst/>
          </a:prstGeom>
          <a:noFill/>
        </p:spPr>
        <p:txBody>
          <a:bodyPr wrap="square" rtlCol="0">
            <a:spAutoFit/>
          </a:bodyPr>
          <a:lstStyle/>
          <a:p>
            <a:pPr marL="174625" indent="-174625">
              <a:buFont typeface="Arial" panose="020B0604020202020204" pitchFamily="34" charset="0"/>
              <a:buChar char="•"/>
            </a:pPr>
            <a:r>
              <a:rPr lang="ko-KR" altLang="en-US" sz="1200" dirty="0">
                <a:solidFill>
                  <a:srgbClr val="FF0000"/>
                </a:solidFill>
              </a:rPr>
              <a:t>장치등록정보</a:t>
            </a:r>
            <a:endParaRPr lang="en-US" altLang="ko-KR" sz="1200" dirty="0">
              <a:solidFill>
                <a:srgbClr val="FF0000"/>
              </a:solidFill>
            </a:endParaRPr>
          </a:p>
          <a:p>
            <a:pPr marL="174625" indent="-174625">
              <a:buFont typeface="Arial" panose="020B0604020202020204" pitchFamily="34" charset="0"/>
              <a:buChar char="•"/>
            </a:pPr>
            <a:r>
              <a:rPr lang="ko-KR" altLang="en-US" sz="1200" dirty="0">
                <a:solidFill>
                  <a:srgbClr val="FF0000"/>
                </a:solidFill>
              </a:rPr>
              <a:t>센싱 데이터</a:t>
            </a:r>
            <a:endParaRPr lang="en-US" altLang="ko-KR" sz="1200" dirty="0">
              <a:solidFill>
                <a:srgbClr val="FF0000"/>
              </a:solidFill>
            </a:endParaRPr>
          </a:p>
        </p:txBody>
      </p:sp>
      <p:sp>
        <p:nvSpPr>
          <p:cNvPr id="52" name="TextBox 51"/>
          <p:cNvSpPr txBox="1"/>
          <p:nvPr/>
        </p:nvSpPr>
        <p:spPr>
          <a:xfrm>
            <a:off x="9767477" y="2058128"/>
            <a:ext cx="836552" cy="276999"/>
          </a:xfrm>
          <a:prstGeom prst="rect">
            <a:avLst/>
          </a:prstGeom>
          <a:solidFill>
            <a:schemeClr val="tx2">
              <a:lumMod val="60000"/>
              <a:lumOff val="40000"/>
            </a:schemeClr>
          </a:solidFill>
        </p:spPr>
        <p:txBody>
          <a:bodyPr wrap="square" rtlCol="0">
            <a:spAutoFit/>
          </a:bodyPr>
          <a:lstStyle/>
          <a:p>
            <a:pPr algn="ctr"/>
            <a:r>
              <a:rPr lang="ko-KR" altLang="en-US" sz="1200" b="1" dirty="0" err="1"/>
              <a:t>클라우드</a:t>
            </a:r>
            <a:endParaRPr lang="en-US" altLang="ko-KR" sz="1200" b="1" dirty="0"/>
          </a:p>
        </p:txBody>
      </p:sp>
      <p:pic>
        <p:nvPicPr>
          <p:cNvPr id="53" name="Picture 4" descr="C:\Users\T\Documents\recursive\IoT\iphone6-plus-box-silver-2014.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495" r="19325"/>
          <a:stretch/>
        </p:blipFill>
        <p:spPr bwMode="auto">
          <a:xfrm>
            <a:off x="4116893" y="1621985"/>
            <a:ext cx="555952" cy="1044116"/>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직선 화살표 연결선 53"/>
          <p:cNvCxnSpPr/>
          <p:nvPr/>
        </p:nvCxnSpPr>
        <p:spPr>
          <a:xfrm>
            <a:off x="9372364" y="1016733"/>
            <a:ext cx="229718" cy="864097"/>
          </a:xfrm>
          <a:prstGeom prst="straightConnector1">
            <a:avLst/>
          </a:prstGeom>
          <a:ln w="25400" cmpd="sng">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917302" y="4074889"/>
            <a:ext cx="836552" cy="276999"/>
          </a:xfrm>
          <a:prstGeom prst="rect">
            <a:avLst/>
          </a:prstGeom>
          <a:solidFill>
            <a:schemeClr val="tx2">
              <a:lumMod val="60000"/>
              <a:lumOff val="40000"/>
            </a:schemeClr>
          </a:solidFill>
        </p:spPr>
        <p:txBody>
          <a:bodyPr wrap="square" rtlCol="0">
            <a:spAutoFit/>
          </a:bodyPr>
          <a:lstStyle/>
          <a:p>
            <a:pPr algn="ctr"/>
            <a:r>
              <a:rPr lang="ko-KR" altLang="en-US" sz="1200" b="1" dirty="0"/>
              <a:t>관제 </a:t>
            </a:r>
            <a:r>
              <a:rPr lang="en-US" altLang="ko-KR" sz="1200" b="1" dirty="0"/>
              <a:t>SW</a:t>
            </a:r>
          </a:p>
        </p:txBody>
      </p:sp>
      <p:pic>
        <p:nvPicPr>
          <p:cNvPr id="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322227">
            <a:off x="1954345" y="4424931"/>
            <a:ext cx="547802" cy="377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 name="TextBox 58"/>
          <p:cNvSpPr txBox="1"/>
          <p:nvPr/>
        </p:nvSpPr>
        <p:spPr>
          <a:xfrm>
            <a:off x="1919560" y="3840523"/>
            <a:ext cx="216000" cy="307777"/>
          </a:xfrm>
          <a:prstGeom prst="rect">
            <a:avLst/>
          </a:prstGeom>
          <a:noFill/>
        </p:spPr>
        <p:txBody>
          <a:bodyPr wrap="square" rtlCol="0">
            <a:spAutoFit/>
          </a:bodyPr>
          <a:lstStyle/>
          <a:p>
            <a:r>
              <a:rPr lang="en-US" altLang="ko-KR" sz="1400" b="1" dirty="0"/>
              <a:t>:</a:t>
            </a:r>
          </a:p>
        </p:txBody>
      </p:sp>
      <p:cxnSp>
        <p:nvCxnSpPr>
          <p:cNvPr id="60" name="직선 화살표 연결선 59"/>
          <p:cNvCxnSpPr/>
          <p:nvPr/>
        </p:nvCxnSpPr>
        <p:spPr>
          <a:xfrm flipV="1">
            <a:off x="2553067" y="4279917"/>
            <a:ext cx="574913" cy="131910"/>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65" name="그룹 64"/>
          <p:cNvGrpSpPr/>
          <p:nvPr/>
        </p:nvGrpSpPr>
        <p:grpSpPr>
          <a:xfrm>
            <a:off x="3701670" y="4238913"/>
            <a:ext cx="1188000" cy="360000"/>
            <a:chOff x="857224" y="1428736"/>
            <a:chExt cx="2928958" cy="357190"/>
          </a:xfrm>
          <a:effectLst>
            <a:outerShdw blurRad="50800" dist="25400" dir="5400000" algn="t" rotWithShape="0">
              <a:prstClr val="black">
                <a:alpha val="20000"/>
              </a:prstClr>
            </a:outerShdw>
          </a:effectLst>
        </p:grpSpPr>
        <p:sp>
          <p:nvSpPr>
            <p:cNvPr id="66" name="모서리가 둥근 직사각형 65"/>
            <p:cNvSpPr/>
            <p:nvPr/>
          </p:nvSpPr>
          <p:spPr>
            <a:xfrm>
              <a:off x="857224" y="1428736"/>
              <a:ext cx="2928958" cy="357190"/>
            </a:xfrm>
            <a:prstGeom prst="roundRect">
              <a:avLst>
                <a:gd name="adj" fmla="val 11335"/>
              </a:avLst>
            </a:prstGeom>
            <a:gradFill>
              <a:gsLst>
                <a:gs pos="0">
                  <a:srgbClr val="8DC2EA"/>
                </a:gs>
                <a:gs pos="84000">
                  <a:srgbClr val="3892D0"/>
                </a:gs>
                <a:gs pos="100000">
                  <a:srgbClr val="77B0D4"/>
                </a:gs>
              </a:gsLst>
              <a:lin ang="5400000" scaled="0"/>
            </a:gradFill>
            <a:ln w="25400" cap="flat" cmpd="sng" algn="ctr">
              <a:noFill/>
              <a:prstDash val="solid"/>
            </a:ln>
            <a:effectLst/>
            <a:scene3d>
              <a:camera prst="orthographicFront"/>
              <a:lightRig rig="threePt" dir="t"/>
            </a:scene3d>
            <a:sp3d contourW="12700" prstMaterial="dkEdge">
              <a:bevelT w="12700" h="44450"/>
              <a:bevelB w="0"/>
              <a:contourClr>
                <a:sysClr val="window" lastClr="FFFFFF">
                  <a:lumMod val="85000"/>
                </a:sysClr>
              </a:contourClr>
            </a:sp3d>
          </p:spPr>
          <p:txBody>
            <a:bodyPr rtlCol="0" anchor="ctr">
              <a:sp3d contourW="19050">
                <a:bevelT w="1270"/>
                <a:contourClr>
                  <a:srgbClr val="308CCA"/>
                </a:contourClr>
              </a:sp3d>
            </a:bodyPr>
            <a:lstStyle/>
            <a:p>
              <a:pPr algn="ctr" latinLnBrk="1"/>
              <a:r>
                <a:rPr lang="ko-KR" altLang="en-US" sz="1200" dirty="0">
                  <a:solidFill>
                    <a:schemeClr val="bg1"/>
                  </a:solidFill>
                  <a:effectLst>
                    <a:glow rad="101600">
                      <a:srgbClr val="437EBF">
                        <a:alpha val="60000"/>
                      </a:srgbClr>
                    </a:glow>
                  </a:effectLst>
                  <a:latin typeface="HY견고딕" panose="02030600000101010101" pitchFamily="18" charset="-127"/>
                  <a:ea typeface="HY견고딕" panose="02030600000101010101" pitchFamily="18" charset="-127"/>
                </a:rPr>
                <a:t>스마트가로등</a:t>
              </a:r>
              <a:endParaRPr lang="en-US" altLang="ko-KR" sz="1200" dirty="0">
                <a:solidFill>
                  <a:schemeClr val="bg1"/>
                </a:solidFill>
                <a:effectLst>
                  <a:glow rad="101600">
                    <a:srgbClr val="437EBF">
                      <a:alpha val="60000"/>
                    </a:srgbClr>
                  </a:glow>
                </a:effectLst>
                <a:latin typeface="HY견고딕" panose="02030600000101010101" pitchFamily="18" charset="-127"/>
                <a:ea typeface="HY견고딕" panose="02030600000101010101" pitchFamily="18" charset="-127"/>
              </a:endParaRPr>
            </a:p>
          </p:txBody>
        </p:sp>
        <p:cxnSp>
          <p:nvCxnSpPr>
            <p:cNvPr id="67" name="직선 연결선 66"/>
            <p:cNvCxnSpPr/>
            <p:nvPr/>
          </p:nvCxnSpPr>
          <p:spPr>
            <a:xfrm>
              <a:off x="899703" y="1441508"/>
              <a:ext cx="2844000" cy="0"/>
            </a:xfrm>
            <a:prstGeom prst="line">
              <a:avLst/>
            </a:prstGeom>
            <a:noFill/>
            <a:ln w="9525" cap="flat" cmpd="sng" algn="ctr">
              <a:solidFill>
                <a:sysClr val="window" lastClr="FFFFFF">
                  <a:alpha val="40000"/>
                </a:sysClr>
              </a:solidFill>
              <a:prstDash val="solid"/>
            </a:ln>
            <a:effectLst/>
          </p:spPr>
        </p:cxnSp>
      </p:grpSp>
      <p:sp>
        <p:nvSpPr>
          <p:cNvPr id="71" name="TextBox 70"/>
          <p:cNvSpPr txBox="1"/>
          <p:nvPr/>
        </p:nvSpPr>
        <p:spPr>
          <a:xfrm>
            <a:off x="5162804" y="4977173"/>
            <a:ext cx="1694368" cy="830997"/>
          </a:xfrm>
          <a:prstGeom prst="rect">
            <a:avLst/>
          </a:prstGeom>
          <a:noFill/>
        </p:spPr>
        <p:txBody>
          <a:bodyPr wrap="square" rtlCol="0">
            <a:spAutoFit/>
          </a:bodyPr>
          <a:lstStyle/>
          <a:p>
            <a:pPr marL="174625" indent="-174625">
              <a:buFont typeface="Arial" panose="020B0604020202020204" pitchFamily="34" charset="0"/>
              <a:buChar char="•"/>
            </a:pPr>
            <a:r>
              <a:rPr lang="ko-KR" altLang="en-US" sz="1200" b="1" dirty="0"/>
              <a:t>복합 </a:t>
            </a:r>
            <a:r>
              <a:rPr lang="ko-KR" altLang="en-US" sz="1200" b="1" dirty="0" err="1"/>
              <a:t>센싱</a:t>
            </a:r>
            <a:r>
              <a:rPr lang="ko-KR" altLang="en-US" sz="1200" b="1" dirty="0"/>
              <a:t> </a:t>
            </a:r>
            <a:r>
              <a:rPr lang="en-US" altLang="ko-KR" sz="1200" b="1" dirty="0"/>
              <a:t>3G </a:t>
            </a:r>
            <a:r>
              <a:rPr lang="ko-KR" altLang="en-US" sz="1200" b="1" dirty="0"/>
              <a:t>통신</a:t>
            </a:r>
            <a:r>
              <a:rPr lang="en-US" altLang="ko-KR" sz="1200" b="1" dirty="0"/>
              <a:t> </a:t>
            </a:r>
            <a:r>
              <a:rPr lang="ko-KR" altLang="en-US" sz="1200" b="1" dirty="0"/>
              <a:t>모듈</a:t>
            </a:r>
            <a:endParaRPr lang="en-US" altLang="ko-KR" sz="1200" b="1" dirty="0"/>
          </a:p>
          <a:p>
            <a:pPr marL="452438" lvl="1" indent="-285750">
              <a:buFont typeface="Wingdings" panose="05000000000000000000" pitchFamily="2" charset="2"/>
              <a:buChar char="Ø"/>
            </a:pPr>
            <a:r>
              <a:rPr lang="ko-KR" altLang="en-US" sz="1200" dirty="0"/>
              <a:t>서버로 데이터 전송</a:t>
            </a:r>
          </a:p>
        </p:txBody>
      </p:sp>
      <p:cxnSp>
        <p:nvCxnSpPr>
          <p:cNvPr id="4101" name="직선 연결선 4100"/>
          <p:cNvCxnSpPr/>
          <p:nvPr/>
        </p:nvCxnSpPr>
        <p:spPr>
          <a:xfrm flipV="1">
            <a:off x="5159896" y="3897052"/>
            <a:ext cx="0" cy="1722718"/>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4" name="직선 연결선 73"/>
          <p:cNvCxnSpPr/>
          <p:nvPr/>
        </p:nvCxnSpPr>
        <p:spPr>
          <a:xfrm>
            <a:off x="5266988" y="4941168"/>
            <a:ext cx="1405077"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flipH="1" flipV="1">
            <a:off x="2570196" y="3500327"/>
            <a:ext cx="610755" cy="249158"/>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직선 화살표 연결선 44"/>
          <p:cNvCxnSpPr/>
          <p:nvPr/>
        </p:nvCxnSpPr>
        <p:spPr>
          <a:xfrm flipH="1">
            <a:off x="2597385" y="4394001"/>
            <a:ext cx="512063" cy="115252"/>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463759" y="3686102"/>
            <a:ext cx="827964" cy="646331"/>
          </a:xfrm>
          <a:prstGeom prst="rect">
            <a:avLst/>
          </a:prstGeom>
          <a:noFill/>
        </p:spPr>
        <p:txBody>
          <a:bodyPr wrap="square" rtlCol="0">
            <a:spAutoFit/>
          </a:bodyPr>
          <a:lstStyle/>
          <a:p>
            <a:r>
              <a:rPr lang="ko-KR" altLang="en-US" sz="1200" dirty="0" err="1">
                <a:solidFill>
                  <a:srgbClr val="FF0000"/>
                </a:solidFill>
              </a:rPr>
              <a:t>센싱</a:t>
            </a:r>
            <a:r>
              <a:rPr lang="en-US" altLang="ko-KR" sz="1200" dirty="0">
                <a:solidFill>
                  <a:srgbClr val="FF0000"/>
                </a:solidFill>
              </a:rPr>
              <a:t/>
            </a:r>
            <a:br>
              <a:rPr lang="en-US" altLang="ko-KR" sz="1200" dirty="0">
                <a:solidFill>
                  <a:srgbClr val="FF0000"/>
                </a:solidFill>
              </a:rPr>
            </a:br>
            <a:r>
              <a:rPr lang="ko-KR" altLang="en-US" sz="1200" dirty="0">
                <a:solidFill>
                  <a:srgbClr val="FF0000"/>
                </a:solidFill>
              </a:rPr>
              <a:t>데이터 수집</a:t>
            </a:r>
            <a:endParaRPr lang="en-US" altLang="ko-KR" sz="1200" dirty="0">
              <a:solidFill>
                <a:srgbClr val="FF0000"/>
              </a:solidFill>
            </a:endParaRPr>
          </a:p>
        </p:txBody>
      </p:sp>
      <p:sp>
        <p:nvSpPr>
          <p:cNvPr id="49" name="TextBox 48"/>
          <p:cNvSpPr txBox="1"/>
          <p:nvPr/>
        </p:nvSpPr>
        <p:spPr>
          <a:xfrm>
            <a:off x="2587866" y="3262853"/>
            <a:ext cx="951058" cy="276999"/>
          </a:xfrm>
          <a:prstGeom prst="rect">
            <a:avLst/>
          </a:prstGeom>
          <a:noFill/>
        </p:spPr>
        <p:txBody>
          <a:bodyPr wrap="square" rtlCol="0">
            <a:spAutoFit/>
          </a:bodyPr>
          <a:lstStyle/>
          <a:p>
            <a:r>
              <a:rPr lang="ko-KR" altLang="en-US" sz="1200" dirty="0">
                <a:solidFill>
                  <a:srgbClr val="FF0000"/>
                </a:solidFill>
              </a:rPr>
              <a:t>센서 제어</a:t>
            </a:r>
            <a:endParaRPr lang="en-US" altLang="ko-KR" sz="1200" dirty="0">
              <a:solidFill>
                <a:srgbClr val="FF0000"/>
              </a:solidFill>
            </a:endParaRPr>
          </a:p>
        </p:txBody>
      </p:sp>
      <p:sp>
        <p:nvSpPr>
          <p:cNvPr id="55" name="TextBox 54"/>
          <p:cNvSpPr txBox="1"/>
          <p:nvPr/>
        </p:nvSpPr>
        <p:spPr>
          <a:xfrm>
            <a:off x="2521094" y="4519677"/>
            <a:ext cx="951058" cy="276999"/>
          </a:xfrm>
          <a:prstGeom prst="rect">
            <a:avLst/>
          </a:prstGeom>
          <a:noFill/>
        </p:spPr>
        <p:txBody>
          <a:bodyPr wrap="square" rtlCol="0">
            <a:spAutoFit/>
          </a:bodyPr>
          <a:lstStyle/>
          <a:p>
            <a:r>
              <a:rPr lang="ko-KR" altLang="en-US" sz="1200" dirty="0">
                <a:solidFill>
                  <a:srgbClr val="FF0000"/>
                </a:solidFill>
              </a:rPr>
              <a:t>센서 제어</a:t>
            </a:r>
            <a:endParaRPr lang="en-US" altLang="ko-KR" sz="1200" dirty="0">
              <a:solidFill>
                <a:srgbClr val="FF0000"/>
              </a:solidFill>
            </a:endParaRPr>
          </a:p>
        </p:txBody>
      </p:sp>
      <p:cxnSp>
        <p:nvCxnSpPr>
          <p:cNvPr id="56" name="직선 화살표 연결선 55"/>
          <p:cNvCxnSpPr/>
          <p:nvPr/>
        </p:nvCxnSpPr>
        <p:spPr>
          <a:xfrm>
            <a:off x="4904412" y="2469259"/>
            <a:ext cx="2703467" cy="454208"/>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1" name="직선 화살표 연결선 60"/>
          <p:cNvCxnSpPr/>
          <p:nvPr/>
        </p:nvCxnSpPr>
        <p:spPr>
          <a:xfrm flipH="1" flipV="1">
            <a:off x="4862481" y="2344947"/>
            <a:ext cx="2741380" cy="463670"/>
          </a:xfrm>
          <a:prstGeom prst="straightConnector1">
            <a:avLst/>
          </a:prstGeom>
          <a:ln w="25400" cmpd="sng">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426186" y="2686434"/>
            <a:ext cx="1591723" cy="276999"/>
          </a:xfrm>
          <a:prstGeom prst="rect">
            <a:avLst/>
          </a:prstGeom>
          <a:noFill/>
        </p:spPr>
        <p:txBody>
          <a:bodyPr wrap="square" rtlCol="0">
            <a:spAutoFit/>
          </a:bodyPr>
          <a:lstStyle/>
          <a:p>
            <a:pPr marL="174625" indent="-174625">
              <a:buFont typeface="Arial" panose="020B0604020202020204" pitchFamily="34" charset="0"/>
              <a:buChar char="•"/>
            </a:pPr>
            <a:r>
              <a:rPr lang="ko-KR" altLang="en-US" sz="1200" dirty="0">
                <a:solidFill>
                  <a:srgbClr val="FF0000"/>
                </a:solidFill>
              </a:rPr>
              <a:t>장치제어</a:t>
            </a:r>
            <a:endParaRPr lang="en-US" altLang="ko-KR" sz="1200" dirty="0">
              <a:solidFill>
                <a:srgbClr val="FF0000"/>
              </a:solidFill>
            </a:endParaRPr>
          </a:p>
        </p:txBody>
      </p:sp>
      <p:sp>
        <p:nvSpPr>
          <p:cNvPr id="68" name="TextBox 67"/>
          <p:cNvSpPr txBox="1"/>
          <p:nvPr/>
        </p:nvSpPr>
        <p:spPr>
          <a:xfrm>
            <a:off x="8587906" y="437518"/>
            <a:ext cx="2260438" cy="276999"/>
          </a:xfrm>
          <a:prstGeom prst="rect">
            <a:avLst/>
          </a:prstGeom>
          <a:noFill/>
        </p:spPr>
        <p:txBody>
          <a:bodyPr wrap="square" rtlCol="0">
            <a:spAutoFit/>
          </a:bodyPr>
          <a:lstStyle/>
          <a:p>
            <a:pPr marL="174625" indent="-174625">
              <a:buFont typeface="Arial" panose="020B0604020202020204" pitchFamily="34" charset="0"/>
              <a:buChar char="•"/>
            </a:pPr>
            <a:r>
              <a:rPr lang="ko-KR" altLang="en-US" sz="1200" dirty="0">
                <a:solidFill>
                  <a:srgbClr val="FF0000"/>
                </a:solidFill>
              </a:rPr>
              <a:t>응용 서비스 </a:t>
            </a:r>
            <a:r>
              <a:rPr lang="en-US" altLang="ko-KR" sz="1200" dirty="0">
                <a:solidFill>
                  <a:srgbClr val="FF0000"/>
                </a:solidFill>
              </a:rPr>
              <a:t>(</a:t>
            </a:r>
            <a:r>
              <a:rPr lang="ko-KR" altLang="en-US" sz="1200" dirty="0">
                <a:solidFill>
                  <a:srgbClr val="FF0000"/>
                </a:solidFill>
              </a:rPr>
              <a:t>웹</a:t>
            </a:r>
            <a:r>
              <a:rPr lang="en-US" altLang="ko-KR" sz="1200" dirty="0">
                <a:solidFill>
                  <a:srgbClr val="FF0000"/>
                </a:solidFill>
              </a:rPr>
              <a:t>)</a:t>
            </a:r>
          </a:p>
        </p:txBody>
      </p:sp>
    </p:spTree>
    <p:extLst>
      <p:ext uri="{BB962C8B-B14F-4D97-AF65-F5344CB8AC3E}">
        <p14:creationId xmlns:p14="http://schemas.microsoft.com/office/powerpoint/2010/main" val="38772498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1842436" y="811677"/>
            <a:ext cx="7833912" cy="5865176"/>
            <a:chOff x="1883532" y="143857"/>
            <a:chExt cx="7833912" cy="5865176"/>
          </a:xfrm>
        </p:grpSpPr>
        <p:pic>
          <p:nvPicPr>
            <p:cNvPr id="1030" name="Picture 6" descr="C:\국책사업2017\부산정보산업진흥원\클라우드.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426" y="143857"/>
              <a:ext cx="144780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국책사업2017\부산정보산업진흥원\센서보드.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0344" y="2257230"/>
              <a:ext cx="294445" cy="49507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국책사업2017\부산정보산업진흥원\기상청.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55385" y="1371855"/>
              <a:ext cx="576065" cy="5960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83532" y="2781334"/>
              <a:ext cx="648071" cy="369332"/>
            </a:xfrm>
            <a:prstGeom prst="rect">
              <a:avLst/>
            </a:prstGeom>
            <a:noFill/>
          </p:spPr>
          <p:txBody>
            <a:bodyPr wrap="square" rtlCol="0">
              <a:spAutoFit/>
            </a:bodyPr>
            <a:lstStyle/>
            <a:p>
              <a:r>
                <a:rPr lang="ko-KR" altLang="en-US" sz="900" dirty="0"/>
                <a:t>센서모듈</a:t>
              </a:r>
              <a:endParaRPr lang="en-US" altLang="ko-KR" sz="900" dirty="0"/>
            </a:p>
            <a:p>
              <a:r>
                <a:rPr lang="ko-KR" altLang="en-US" sz="900" dirty="0"/>
                <a:t>상가</a:t>
              </a:r>
              <a:r>
                <a:rPr lang="en-US" altLang="ko-KR" sz="900" dirty="0"/>
                <a:t>1 </a:t>
              </a:r>
              <a:endParaRPr lang="ko-KR" altLang="en-US" sz="900" dirty="0"/>
            </a:p>
          </p:txBody>
        </p:sp>
        <p:pic>
          <p:nvPicPr>
            <p:cNvPr id="12" name="Picture 2" descr="C:\국책사업2017\부산정보산업진흥원\센서보드.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7283" y="3284985"/>
              <a:ext cx="294445" cy="4950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국책사업2017\부산정보산업진흥원\센서보드.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1166" y="2253992"/>
              <a:ext cx="294445" cy="4950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215647" y="3695418"/>
              <a:ext cx="648071" cy="369332"/>
            </a:xfrm>
            <a:prstGeom prst="rect">
              <a:avLst/>
            </a:prstGeom>
            <a:noFill/>
          </p:spPr>
          <p:txBody>
            <a:bodyPr wrap="square" rtlCol="0">
              <a:spAutoFit/>
            </a:bodyPr>
            <a:lstStyle/>
            <a:p>
              <a:r>
                <a:rPr lang="ko-KR" altLang="en-US" sz="900" dirty="0"/>
                <a:t>센서모듈</a:t>
              </a:r>
              <a:endParaRPr lang="en-US" altLang="ko-KR" sz="900" dirty="0"/>
            </a:p>
            <a:p>
              <a:r>
                <a:rPr lang="ko-KR" altLang="en-US" sz="900" dirty="0"/>
                <a:t>상가</a:t>
              </a:r>
              <a:r>
                <a:rPr lang="en-US" altLang="ko-KR" sz="900" dirty="0"/>
                <a:t>3 </a:t>
              </a:r>
              <a:endParaRPr lang="ko-KR" altLang="en-US" sz="900" dirty="0"/>
            </a:p>
          </p:txBody>
        </p:sp>
        <p:sp>
          <p:nvSpPr>
            <p:cNvPr id="15" name="TextBox 14"/>
            <p:cNvSpPr txBox="1"/>
            <p:nvPr/>
          </p:nvSpPr>
          <p:spPr>
            <a:xfrm>
              <a:off x="2652137" y="2749068"/>
              <a:ext cx="648071" cy="369332"/>
            </a:xfrm>
            <a:prstGeom prst="rect">
              <a:avLst/>
            </a:prstGeom>
            <a:noFill/>
          </p:spPr>
          <p:txBody>
            <a:bodyPr wrap="square" rtlCol="0">
              <a:spAutoFit/>
            </a:bodyPr>
            <a:lstStyle/>
            <a:p>
              <a:r>
                <a:rPr lang="ko-KR" altLang="en-US" sz="900" dirty="0"/>
                <a:t>센서모듈</a:t>
              </a:r>
              <a:endParaRPr lang="en-US" altLang="ko-KR" sz="900" dirty="0"/>
            </a:p>
            <a:p>
              <a:r>
                <a:rPr lang="ko-KR" altLang="en-US" sz="900" dirty="0"/>
                <a:t>상가</a:t>
              </a:r>
              <a:r>
                <a:rPr lang="en-US" altLang="ko-KR" sz="900" dirty="0"/>
                <a:t>2 </a:t>
              </a:r>
              <a:endParaRPr lang="ko-KR" altLang="en-US" sz="900" dirty="0"/>
            </a:p>
          </p:txBody>
        </p:sp>
        <p:cxnSp>
          <p:nvCxnSpPr>
            <p:cNvPr id="11" name="꺾인 연결선 10"/>
            <p:cNvCxnSpPr/>
            <p:nvPr/>
          </p:nvCxnSpPr>
          <p:spPr>
            <a:xfrm>
              <a:off x="2531603" y="2501529"/>
              <a:ext cx="150125" cy="1270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0" name="직사각형 19"/>
            <p:cNvSpPr/>
            <p:nvPr/>
          </p:nvSpPr>
          <p:spPr>
            <a:xfrm>
              <a:off x="4099697" y="1925908"/>
              <a:ext cx="2125713" cy="41426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err="1">
                  <a:solidFill>
                    <a:schemeClr val="tx1"/>
                  </a:solidFill>
                </a:rPr>
                <a:t>스마트시티픞랫폼</a:t>
              </a:r>
              <a:endParaRPr lang="en-US" altLang="ko-KR" sz="1200" dirty="0">
                <a:solidFill>
                  <a:schemeClr val="tx1"/>
                </a:solidFill>
              </a:endParaRPr>
            </a:p>
            <a:p>
              <a:pPr algn="ctr"/>
              <a:r>
                <a:rPr lang="en-US" altLang="ko-KR" sz="1200" dirty="0">
                  <a:solidFill>
                    <a:schemeClr val="tx1"/>
                  </a:solidFill>
                </a:rPr>
                <a:t>(http://data.k-smartcity.kr)</a:t>
              </a:r>
              <a:endParaRPr lang="ko-KR" altLang="en-US" sz="1200" dirty="0">
                <a:solidFill>
                  <a:schemeClr val="tx1"/>
                </a:solidFill>
              </a:endParaRPr>
            </a:p>
          </p:txBody>
        </p:sp>
        <p:sp>
          <p:nvSpPr>
            <p:cNvPr id="21" name="직사각형 20"/>
            <p:cNvSpPr/>
            <p:nvPr/>
          </p:nvSpPr>
          <p:spPr>
            <a:xfrm>
              <a:off x="6456041" y="1272324"/>
              <a:ext cx="1759385" cy="86071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기상청</a:t>
              </a:r>
              <a:r>
                <a:rPr lang="en-US" altLang="ko-KR" sz="1200" dirty="0">
                  <a:solidFill>
                    <a:schemeClr val="tx1"/>
                  </a:solidFill>
                </a:rPr>
                <a:t>(AWS)  DB</a:t>
              </a:r>
            </a:p>
            <a:p>
              <a:pPr algn="ctr"/>
              <a:r>
                <a:rPr lang="en-US" altLang="ko-KR" sz="1200" dirty="0">
                  <a:solidFill>
                    <a:schemeClr val="tx1"/>
                  </a:solidFill>
                </a:rPr>
                <a:t>-</a:t>
              </a:r>
              <a:r>
                <a:rPr lang="ko-KR" altLang="en-US" sz="1200" dirty="0">
                  <a:solidFill>
                    <a:schemeClr val="tx1"/>
                  </a:solidFill>
                </a:rPr>
                <a:t>지역별</a:t>
              </a:r>
              <a:r>
                <a:rPr lang="en-US" altLang="ko-KR" sz="1200" dirty="0">
                  <a:solidFill>
                    <a:schemeClr val="tx1"/>
                  </a:solidFill>
                </a:rPr>
                <a:t> </a:t>
              </a:r>
              <a:r>
                <a:rPr lang="ko-KR" altLang="en-US" sz="1200" dirty="0">
                  <a:solidFill>
                    <a:schemeClr val="tx1"/>
                  </a:solidFill>
                </a:rPr>
                <a:t>상세관측자료</a:t>
              </a:r>
              <a:endParaRPr lang="en-US" altLang="ko-KR" sz="1200" dirty="0">
                <a:solidFill>
                  <a:schemeClr val="tx1"/>
                </a:solidFill>
              </a:endParaRPr>
            </a:p>
            <a:p>
              <a:pPr algn="ctr"/>
              <a:r>
                <a:rPr lang="en-US" altLang="ko-KR" sz="1200" dirty="0">
                  <a:solidFill>
                    <a:schemeClr val="tx1"/>
                  </a:solidFill>
                </a:rPr>
                <a:t>-</a:t>
              </a:r>
              <a:r>
                <a:rPr lang="ko-KR" altLang="en-US" sz="1200" dirty="0">
                  <a:solidFill>
                    <a:schemeClr val="tx1"/>
                  </a:solidFill>
                </a:rPr>
                <a:t>강수량</a:t>
              </a:r>
              <a:r>
                <a:rPr lang="en-US" altLang="ko-KR" sz="1200" dirty="0">
                  <a:solidFill>
                    <a:schemeClr val="tx1"/>
                  </a:solidFill>
                </a:rPr>
                <a:t>, </a:t>
              </a:r>
              <a:r>
                <a:rPr lang="ko-KR" altLang="en-US" sz="1200" dirty="0">
                  <a:solidFill>
                    <a:schemeClr val="tx1"/>
                  </a:solidFill>
                </a:rPr>
                <a:t>강수확률</a:t>
              </a:r>
              <a:r>
                <a:rPr lang="en-US" altLang="ko-KR" sz="1200" dirty="0">
                  <a:solidFill>
                    <a:schemeClr val="tx1"/>
                  </a:solidFill>
                </a:rPr>
                <a:t>,</a:t>
              </a:r>
            </a:p>
            <a:p>
              <a:pPr algn="ctr"/>
              <a:r>
                <a:rPr lang="en-US" altLang="ko-KR" sz="1200" dirty="0">
                  <a:solidFill>
                    <a:schemeClr val="tx1"/>
                  </a:solidFill>
                </a:rPr>
                <a:t>-</a:t>
              </a:r>
              <a:r>
                <a:rPr lang="ko-KR" altLang="en-US" sz="1200" dirty="0">
                  <a:solidFill>
                    <a:schemeClr val="tx1"/>
                  </a:solidFill>
                </a:rPr>
                <a:t>습도</a:t>
              </a:r>
              <a:r>
                <a:rPr lang="en-US" altLang="ko-KR" sz="1200" dirty="0">
                  <a:solidFill>
                    <a:schemeClr val="tx1"/>
                  </a:solidFill>
                </a:rPr>
                <a:t>, </a:t>
              </a:r>
              <a:r>
                <a:rPr lang="ko-KR" altLang="en-US" sz="1200" dirty="0" err="1">
                  <a:solidFill>
                    <a:schemeClr val="tx1"/>
                  </a:solidFill>
                </a:rPr>
                <a:t>풍량</a:t>
              </a:r>
              <a:r>
                <a:rPr lang="en-US" altLang="ko-KR" sz="1200" dirty="0">
                  <a:solidFill>
                    <a:schemeClr val="tx1"/>
                  </a:solidFill>
                </a:rPr>
                <a:t>, </a:t>
              </a:r>
              <a:r>
                <a:rPr lang="ko-KR" altLang="en-US" sz="1200" dirty="0">
                  <a:solidFill>
                    <a:schemeClr val="tx1"/>
                  </a:solidFill>
                </a:rPr>
                <a:t>풍속</a:t>
              </a:r>
            </a:p>
          </p:txBody>
        </p:sp>
        <p:sp>
          <p:nvSpPr>
            <p:cNvPr id="22" name="직사각형 21"/>
            <p:cNvSpPr/>
            <p:nvPr/>
          </p:nvSpPr>
          <p:spPr>
            <a:xfrm>
              <a:off x="4099698" y="1272324"/>
              <a:ext cx="700159"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IoThub</a:t>
              </a:r>
              <a:endParaRPr lang="ko-KR" altLang="en-US" sz="1200" dirty="0">
                <a:solidFill>
                  <a:schemeClr val="tx1"/>
                </a:solidFill>
              </a:endParaRPr>
            </a:p>
          </p:txBody>
        </p:sp>
        <p:sp>
          <p:nvSpPr>
            <p:cNvPr id="23" name="직사각형 22"/>
            <p:cNvSpPr/>
            <p:nvPr/>
          </p:nvSpPr>
          <p:spPr>
            <a:xfrm>
              <a:off x="5218671" y="4009709"/>
              <a:ext cx="1131234"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시각화</a:t>
              </a:r>
            </a:p>
          </p:txBody>
        </p:sp>
        <p:sp>
          <p:nvSpPr>
            <p:cNvPr id="24" name="직사각형 23"/>
            <p:cNvSpPr/>
            <p:nvPr/>
          </p:nvSpPr>
          <p:spPr>
            <a:xfrm>
              <a:off x="4817479" y="1272324"/>
              <a:ext cx="700159"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err="1">
                  <a:solidFill>
                    <a:schemeClr val="tx1"/>
                  </a:solidFill>
                </a:rPr>
                <a:t>BloB</a:t>
              </a:r>
              <a:r>
                <a:rPr lang="en-US" altLang="ko-KR" sz="1200" dirty="0">
                  <a:solidFill>
                    <a:schemeClr val="tx1"/>
                  </a:solidFill>
                </a:rPr>
                <a:t>/</a:t>
              </a:r>
            </a:p>
            <a:p>
              <a:pPr algn="ctr"/>
              <a:r>
                <a:rPr lang="en-US" altLang="ko-KR" sz="1200" dirty="0">
                  <a:solidFill>
                    <a:schemeClr val="tx1"/>
                  </a:solidFill>
                </a:rPr>
                <a:t>DB</a:t>
              </a:r>
              <a:endParaRPr lang="ko-KR" altLang="en-US" sz="1200" dirty="0">
                <a:solidFill>
                  <a:schemeClr val="tx1"/>
                </a:solidFill>
              </a:endParaRPr>
            </a:p>
          </p:txBody>
        </p:sp>
        <p:sp>
          <p:nvSpPr>
            <p:cNvPr id="25" name="직사각형 24"/>
            <p:cNvSpPr/>
            <p:nvPr/>
          </p:nvSpPr>
          <p:spPr>
            <a:xfrm>
              <a:off x="5525252" y="1272324"/>
              <a:ext cx="700159"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Trigger </a:t>
              </a:r>
              <a:r>
                <a:rPr lang="en-US" altLang="ko-KR" sz="1200" dirty="0" err="1">
                  <a:solidFill>
                    <a:schemeClr val="tx1"/>
                  </a:solidFill>
                </a:rPr>
                <a:t>func</a:t>
              </a:r>
              <a:endParaRPr lang="ko-KR" altLang="en-US" sz="1200" dirty="0">
                <a:solidFill>
                  <a:schemeClr val="tx1"/>
                </a:solidFill>
              </a:endParaRPr>
            </a:p>
          </p:txBody>
        </p:sp>
        <p:cxnSp>
          <p:nvCxnSpPr>
            <p:cNvPr id="3" name="직선 화살표 연결선 2"/>
            <p:cNvCxnSpPr/>
            <p:nvPr/>
          </p:nvCxnSpPr>
          <p:spPr>
            <a:xfrm>
              <a:off x="5735960" y="1702682"/>
              <a:ext cx="0" cy="2232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 name="아래쪽 화살표 4"/>
            <p:cNvSpPr/>
            <p:nvPr/>
          </p:nvSpPr>
          <p:spPr>
            <a:xfrm>
              <a:off x="5735961" y="1691223"/>
              <a:ext cx="350079" cy="2160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 name="Picture 2" descr="C:\국책사업2017\부산정보산업진흥원\시각화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5608" y="5005375"/>
              <a:ext cx="719931" cy="899318"/>
            </a:xfrm>
            <a:prstGeom prst="rect">
              <a:avLst/>
            </a:prstGeom>
            <a:noFill/>
            <a:extLst>
              <a:ext uri="{909E8E84-426E-40DD-AFC4-6F175D3DCCD1}">
                <a14:hiddenFill xmlns:a14="http://schemas.microsoft.com/office/drawing/2010/main">
                  <a:solidFill>
                    <a:srgbClr val="FFFFFF"/>
                  </a:solidFill>
                </a14:hiddenFill>
              </a:ext>
            </a:extLst>
          </p:spPr>
        </p:pic>
        <p:sp>
          <p:nvSpPr>
            <p:cNvPr id="26" name="직사각형 25"/>
            <p:cNvSpPr/>
            <p:nvPr/>
          </p:nvSpPr>
          <p:spPr>
            <a:xfrm>
              <a:off x="6368929" y="4016616"/>
              <a:ext cx="1131234"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지능화</a:t>
              </a:r>
            </a:p>
          </p:txBody>
        </p:sp>
        <p:sp>
          <p:nvSpPr>
            <p:cNvPr id="27" name="직사각형 26"/>
            <p:cNvSpPr/>
            <p:nvPr/>
          </p:nvSpPr>
          <p:spPr>
            <a:xfrm>
              <a:off x="7512183" y="4009709"/>
              <a:ext cx="1131234" cy="8640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err="1">
                  <a:solidFill>
                    <a:schemeClr val="tx1"/>
                  </a:solidFill>
                </a:rPr>
                <a:t>콘텐츠</a:t>
              </a:r>
              <a:r>
                <a:rPr lang="ko-KR" altLang="en-US" sz="1200" dirty="0">
                  <a:solidFill>
                    <a:schemeClr val="tx1"/>
                  </a:solidFill>
                </a:rPr>
                <a:t> 서비스</a:t>
              </a:r>
            </a:p>
          </p:txBody>
        </p:sp>
        <p:pic>
          <p:nvPicPr>
            <p:cNvPr id="7" name="Picture 3" descr="C:\국책사업2017\부산정보산업진흥원\스마트폰.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20337" y="4042580"/>
              <a:ext cx="597107" cy="848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국책사업2017\부산정보산업진흥원\기지국.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9192" y="764705"/>
              <a:ext cx="512118" cy="67013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국책사업2017\부산정보산업진흥원\선.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7565" y="1689185"/>
              <a:ext cx="228600" cy="53459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5" descr="C:\국책사업2017\부산정보산업진흥원\선.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1310" y="1672125"/>
              <a:ext cx="228600" cy="53459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5" descr="C:\국책사업2017\부산정보산업진흥원\선.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36165" y="2749068"/>
              <a:ext cx="228600" cy="534594"/>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꺾인 연결선 33"/>
            <p:cNvCxnSpPr/>
            <p:nvPr/>
          </p:nvCxnSpPr>
          <p:spPr>
            <a:xfrm rot="16200000" flipH="1">
              <a:off x="4872344" y="2666388"/>
              <a:ext cx="1503905" cy="923487"/>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꺾인 연결선 38"/>
            <p:cNvCxnSpPr/>
            <p:nvPr/>
          </p:nvCxnSpPr>
          <p:spPr>
            <a:xfrm rot="5400000">
              <a:off x="6249432" y="2629354"/>
              <a:ext cx="1673364" cy="828098"/>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6" name="직사각형 45"/>
            <p:cNvSpPr/>
            <p:nvPr/>
          </p:nvSpPr>
          <p:spPr>
            <a:xfrm>
              <a:off x="7824193" y="5054926"/>
              <a:ext cx="1728192" cy="800219"/>
            </a:xfrm>
            <a:prstGeom prst="rect">
              <a:avLst/>
            </a:prstGeom>
          </p:spPr>
          <p:txBody>
            <a:bodyPr wrap="square">
              <a:spAutoFit/>
            </a:bodyPr>
            <a:lstStyle/>
            <a:p>
              <a:pPr marL="171450" indent="-82550">
                <a:spcBef>
                  <a:spcPct val="20000"/>
                </a:spcBef>
                <a:buFont typeface="Arial" panose="020B0604020202020204" pitchFamily="34" charset="0"/>
                <a:buChar char="•"/>
                <a:defRPr/>
              </a:pPr>
              <a:r>
                <a:rPr lang="ko-KR" altLang="en-US" sz="1000" b="1" dirty="0"/>
                <a:t>화재 경보</a:t>
              </a:r>
              <a:r>
                <a:rPr lang="en-US" altLang="ko-KR" sz="1000" b="1" dirty="0"/>
                <a:t>/</a:t>
              </a:r>
              <a:r>
                <a:rPr lang="ko-KR" altLang="en-US" sz="1000" b="1" dirty="0"/>
                <a:t>알림  등급별</a:t>
              </a:r>
              <a:endParaRPr lang="en-US" altLang="ko-KR" sz="1000" b="1" dirty="0"/>
            </a:p>
            <a:p>
              <a:pPr marL="171450" indent="-82550">
                <a:spcBef>
                  <a:spcPct val="20000"/>
                </a:spcBef>
                <a:buFont typeface="Arial" panose="020B0604020202020204" pitchFamily="34" charset="0"/>
                <a:buChar char="•"/>
                <a:defRPr/>
              </a:pPr>
              <a:r>
                <a:rPr lang="ko-KR" altLang="en-US" sz="1000" b="1" dirty="0"/>
                <a:t>습도</a:t>
              </a:r>
              <a:endParaRPr lang="en-US" altLang="ko-KR" sz="1000" b="1" dirty="0"/>
            </a:p>
            <a:p>
              <a:pPr marL="171450" indent="-82550">
                <a:spcBef>
                  <a:spcPct val="20000"/>
                </a:spcBef>
                <a:buFont typeface="Arial" panose="020B0604020202020204" pitchFamily="34" charset="0"/>
                <a:buChar char="•"/>
                <a:defRPr/>
              </a:pPr>
              <a:r>
                <a:rPr lang="ko-KR" altLang="en-US" sz="1000" b="1" dirty="0"/>
                <a:t>시장공기환경</a:t>
              </a:r>
              <a:r>
                <a:rPr lang="en-US" altLang="ko-KR" sz="1000" b="1" dirty="0"/>
                <a:t>, </a:t>
              </a:r>
              <a:r>
                <a:rPr lang="ko-KR" altLang="en-US" sz="1000" b="1" dirty="0"/>
                <a:t>미세먼지</a:t>
              </a:r>
              <a:endParaRPr lang="en-US" altLang="ko-KR" sz="1000" b="1" dirty="0"/>
            </a:p>
            <a:p>
              <a:pPr marL="171450" indent="-82550">
                <a:spcBef>
                  <a:spcPct val="20000"/>
                </a:spcBef>
                <a:buFont typeface="Arial" panose="020B0604020202020204" pitchFamily="34" charset="0"/>
                <a:buChar char="•"/>
                <a:defRPr/>
              </a:pPr>
              <a:r>
                <a:rPr lang="ko-KR" altLang="en-US" sz="1000" b="1" dirty="0"/>
                <a:t>실시간 기상정보 표출</a:t>
              </a:r>
              <a:endParaRPr lang="en-US" altLang="ko-KR" sz="1000" b="1" dirty="0"/>
            </a:p>
          </p:txBody>
        </p:sp>
        <p:sp>
          <p:nvSpPr>
            <p:cNvPr id="48" name="직사각형 47"/>
            <p:cNvSpPr/>
            <p:nvPr/>
          </p:nvSpPr>
          <p:spPr>
            <a:xfrm>
              <a:off x="6106943" y="5054926"/>
              <a:ext cx="1728192" cy="954107"/>
            </a:xfrm>
            <a:prstGeom prst="rect">
              <a:avLst/>
            </a:prstGeom>
          </p:spPr>
          <p:txBody>
            <a:bodyPr wrap="square">
              <a:spAutoFit/>
            </a:bodyPr>
            <a:lstStyle/>
            <a:p>
              <a:pPr marL="171450" indent="-82550">
                <a:spcBef>
                  <a:spcPct val="20000"/>
                </a:spcBef>
                <a:buFont typeface="Arial" panose="020B0604020202020204" pitchFamily="34" charset="0"/>
                <a:buChar char="•"/>
                <a:defRPr/>
              </a:pPr>
              <a:r>
                <a:rPr lang="ko-KR" altLang="en-US" sz="1000" b="1" dirty="0"/>
                <a:t>화재 확산 예측  및 대피로 안내 서비스</a:t>
              </a:r>
              <a:r>
                <a:rPr lang="en-US" altLang="ko-KR" sz="1000" b="1" dirty="0"/>
                <a:t>(??)</a:t>
              </a:r>
            </a:p>
            <a:p>
              <a:pPr marL="171450" indent="-82550">
                <a:spcBef>
                  <a:spcPct val="20000"/>
                </a:spcBef>
                <a:buFont typeface="Arial" panose="020B0604020202020204" pitchFamily="34" charset="0"/>
                <a:buChar char="•"/>
                <a:defRPr/>
              </a:pPr>
              <a:r>
                <a:rPr lang="ko-KR" altLang="en-US" sz="1000" b="1" dirty="0"/>
                <a:t>태풍 지역확산</a:t>
              </a:r>
              <a:endParaRPr lang="en-US" altLang="ko-KR" sz="1000" b="1" dirty="0"/>
            </a:p>
            <a:p>
              <a:pPr marL="171450" indent="-82550">
                <a:spcBef>
                  <a:spcPct val="20000"/>
                </a:spcBef>
                <a:buFont typeface="Arial" panose="020B0604020202020204" pitchFamily="34" charset="0"/>
                <a:buChar char="•"/>
                <a:defRPr/>
              </a:pPr>
              <a:r>
                <a:rPr lang="ko-KR" altLang="en-US" sz="1000" b="1" dirty="0"/>
                <a:t>시장공기환경</a:t>
              </a:r>
              <a:r>
                <a:rPr lang="en-US" altLang="ko-KR" sz="1000" b="1" dirty="0"/>
                <a:t>, </a:t>
              </a:r>
              <a:r>
                <a:rPr lang="ko-KR" altLang="en-US" sz="1000" b="1" dirty="0"/>
                <a:t>미세먼지</a:t>
              </a:r>
              <a:endParaRPr lang="en-US" altLang="ko-KR" sz="1000" b="1" dirty="0"/>
            </a:p>
            <a:p>
              <a:pPr marL="171450" indent="-82550">
                <a:spcBef>
                  <a:spcPct val="20000"/>
                </a:spcBef>
                <a:buFont typeface="Arial" panose="020B0604020202020204" pitchFamily="34" charset="0"/>
                <a:buChar char="•"/>
                <a:defRPr/>
              </a:pPr>
              <a:r>
                <a:rPr lang="ko-KR" altLang="en-US" sz="1000" b="1" dirty="0"/>
                <a:t>실시간 기상정보 표출</a:t>
              </a:r>
              <a:endParaRPr lang="en-US" altLang="ko-KR" sz="1000" b="1" dirty="0"/>
            </a:p>
          </p:txBody>
        </p:sp>
        <p:sp>
          <p:nvSpPr>
            <p:cNvPr id="49" name="직사각형 48"/>
            <p:cNvSpPr/>
            <p:nvPr/>
          </p:nvSpPr>
          <p:spPr>
            <a:xfrm>
              <a:off x="2091894" y="4230735"/>
              <a:ext cx="1158017"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1200" dirty="0">
                  <a:solidFill>
                    <a:schemeClr val="tx1"/>
                  </a:solidFill>
                </a:rPr>
                <a:t>재래시장</a:t>
              </a:r>
            </a:p>
          </p:txBody>
        </p:sp>
        <p:sp>
          <p:nvSpPr>
            <p:cNvPr id="50" name="직사각형 49"/>
            <p:cNvSpPr/>
            <p:nvPr/>
          </p:nvSpPr>
          <p:spPr>
            <a:xfrm>
              <a:off x="2299695" y="342660"/>
              <a:ext cx="1158017" cy="42204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SK_T </a:t>
              </a:r>
              <a:r>
                <a:rPr lang="en-US" altLang="ko-KR" sz="1200" dirty="0" err="1">
                  <a:solidFill>
                    <a:schemeClr val="tx1"/>
                  </a:solidFill>
                </a:rPr>
                <a:t>LoRa</a:t>
              </a:r>
              <a:r>
                <a:rPr lang="en-US" altLang="ko-KR" sz="1200" dirty="0">
                  <a:solidFill>
                    <a:schemeClr val="tx1"/>
                  </a:solidFill>
                </a:rPr>
                <a:t> </a:t>
              </a:r>
              <a:r>
                <a:rPr lang="ko-KR" altLang="en-US" sz="1200" dirty="0">
                  <a:solidFill>
                    <a:schemeClr val="tx1"/>
                  </a:solidFill>
                </a:rPr>
                <a:t>망</a:t>
              </a:r>
            </a:p>
          </p:txBody>
        </p:sp>
        <p:sp>
          <p:nvSpPr>
            <p:cNvPr id="53" name="TextBox 52"/>
            <p:cNvSpPr txBox="1"/>
            <p:nvPr/>
          </p:nvSpPr>
          <p:spPr>
            <a:xfrm>
              <a:off x="4303845" y="2676647"/>
              <a:ext cx="870751" cy="553998"/>
            </a:xfrm>
            <a:prstGeom prst="rect">
              <a:avLst/>
            </a:prstGeom>
            <a:noFill/>
          </p:spPr>
          <p:txBody>
            <a:bodyPr wrap="none" rtlCol="0">
              <a:spAutoFit/>
            </a:bodyPr>
            <a:lstStyle/>
            <a:p>
              <a:pPr algn="ctr"/>
              <a:r>
                <a:rPr lang="en-US" altLang="ko-KR" sz="1000" dirty="0"/>
                <a:t>http:</a:t>
              </a:r>
            </a:p>
            <a:p>
              <a:pPr algn="ctr"/>
              <a:r>
                <a:rPr lang="ko-KR" altLang="en-US" sz="1000" dirty="0"/>
                <a:t>스마트 방재</a:t>
              </a:r>
              <a:endParaRPr lang="en-US" altLang="ko-KR" sz="1000" dirty="0"/>
            </a:p>
            <a:p>
              <a:pPr algn="ctr"/>
              <a:r>
                <a:rPr lang="ko-KR" altLang="en-US" sz="1000" dirty="0"/>
                <a:t>공개 데이터</a:t>
              </a:r>
            </a:p>
          </p:txBody>
        </p:sp>
        <p:sp>
          <p:nvSpPr>
            <p:cNvPr id="54" name="TextBox 53"/>
            <p:cNvSpPr txBox="1"/>
            <p:nvPr/>
          </p:nvSpPr>
          <p:spPr>
            <a:xfrm>
              <a:off x="7674486" y="2676647"/>
              <a:ext cx="806631" cy="553998"/>
            </a:xfrm>
            <a:prstGeom prst="rect">
              <a:avLst/>
            </a:prstGeom>
            <a:noFill/>
          </p:spPr>
          <p:txBody>
            <a:bodyPr wrap="none" rtlCol="0">
              <a:spAutoFit/>
            </a:bodyPr>
            <a:lstStyle/>
            <a:p>
              <a:pPr algn="ctr"/>
              <a:r>
                <a:rPr lang="en-US" altLang="ko-KR" sz="1000" dirty="0"/>
                <a:t>http:</a:t>
              </a:r>
            </a:p>
            <a:p>
              <a:pPr algn="ctr"/>
              <a:r>
                <a:rPr lang="en-US" altLang="ko-KR" sz="1000" dirty="0"/>
                <a:t>AWS  </a:t>
              </a:r>
              <a:r>
                <a:rPr lang="ko-KR" altLang="en-US" sz="1000" dirty="0"/>
                <a:t>공개</a:t>
              </a:r>
              <a:endParaRPr lang="en-US" altLang="ko-KR" sz="1000" dirty="0"/>
            </a:p>
            <a:p>
              <a:pPr algn="ctr"/>
              <a:r>
                <a:rPr lang="ko-KR" altLang="en-US" sz="1000" dirty="0"/>
                <a:t>데이터</a:t>
              </a:r>
            </a:p>
          </p:txBody>
        </p:sp>
        <p:sp>
          <p:nvSpPr>
            <p:cNvPr id="56" name="직사각형 55"/>
            <p:cNvSpPr/>
            <p:nvPr/>
          </p:nvSpPr>
          <p:spPr>
            <a:xfrm>
              <a:off x="2878702" y="3150667"/>
              <a:ext cx="1220994" cy="984885"/>
            </a:xfrm>
            <a:prstGeom prst="rect">
              <a:avLst/>
            </a:prstGeom>
          </p:spPr>
          <p:txBody>
            <a:bodyPr wrap="square">
              <a:spAutoFit/>
            </a:bodyPr>
            <a:lstStyle/>
            <a:p>
              <a:pPr marL="171450" indent="-82550">
                <a:spcBef>
                  <a:spcPct val="20000"/>
                </a:spcBef>
                <a:buFont typeface="Arial" panose="020B0604020202020204" pitchFamily="34" charset="0"/>
                <a:buChar char="•"/>
                <a:defRPr/>
              </a:pPr>
              <a:r>
                <a:rPr lang="ko-KR" altLang="en-US" sz="1000" b="1" dirty="0"/>
                <a:t>불꽃센서</a:t>
              </a:r>
              <a:endParaRPr lang="en-US" altLang="ko-KR" sz="1000" b="1" dirty="0"/>
            </a:p>
            <a:p>
              <a:pPr marL="171450" indent="-82550">
                <a:spcBef>
                  <a:spcPct val="20000"/>
                </a:spcBef>
                <a:buFont typeface="Arial" panose="020B0604020202020204" pitchFamily="34" charset="0"/>
                <a:buChar char="•"/>
                <a:defRPr/>
              </a:pPr>
              <a:r>
                <a:rPr lang="ko-KR" altLang="en-US" sz="1000" b="1" dirty="0"/>
                <a:t>온도센서</a:t>
              </a:r>
              <a:endParaRPr lang="en-US" altLang="ko-KR" sz="1000" b="1" dirty="0"/>
            </a:p>
            <a:p>
              <a:pPr marL="171450" indent="-82550">
                <a:spcBef>
                  <a:spcPct val="20000"/>
                </a:spcBef>
                <a:buFont typeface="Arial" panose="020B0604020202020204" pitchFamily="34" charset="0"/>
                <a:buChar char="•"/>
                <a:defRPr/>
              </a:pPr>
              <a:r>
                <a:rPr lang="en-US" altLang="ko-KR" sz="1000" b="1" dirty="0"/>
                <a:t>Co,CO2 </a:t>
              </a:r>
              <a:r>
                <a:rPr lang="ko-KR" altLang="en-US" sz="1000" b="1" dirty="0"/>
                <a:t>센서</a:t>
              </a:r>
              <a:endParaRPr lang="en-US" altLang="ko-KR" sz="1000" b="1" dirty="0"/>
            </a:p>
            <a:p>
              <a:pPr marL="171450" indent="-82550">
                <a:spcBef>
                  <a:spcPct val="20000"/>
                </a:spcBef>
                <a:buFont typeface="Arial" panose="020B0604020202020204" pitchFamily="34" charset="0"/>
                <a:buChar char="•"/>
                <a:defRPr/>
              </a:pPr>
              <a:endParaRPr lang="en-US" altLang="ko-KR" sz="1000" b="1" dirty="0"/>
            </a:p>
            <a:p>
              <a:pPr marL="171450" indent="-82550">
                <a:spcBef>
                  <a:spcPct val="20000"/>
                </a:spcBef>
                <a:buFont typeface="Arial" panose="020B0604020202020204" pitchFamily="34" charset="0"/>
                <a:buChar char="•"/>
                <a:defRPr/>
              </a:pPr>
              <a:r>
                <a:rPr lang="en-US" altLang="ko-KR" sz="1000" b="1" dirty="0" err="1"/>
                <a:t>LoRa</a:t>
              </a:r>
              <a:r>
                <a:rPr lang="en-US" altLang="ko-KR" sz="1000" b="1" dirty="0"/>
                <a:t> </a:t>
              </a:r>
              <a:r>
                <a:rPr lang="ko-KR" altLang="en-US" sz="1000" b="1" dirty="0"/>
                <a:t>통신모듈</a:t>
              </a:r>
              <a:endParaRPr lang="en-US" altLang="ko-KR" sz="1000" b="1" dirty="0"/>
            </a:p>
          </p:txBody>
        </p:sp>
        <p:cxnSp>
          <p:nvCxnSpPr>
            <p:cNvPr id="47" name="직선 화살표 연결선 46"/>
            <p:cNvCxnSpPr/>
            <p:nvPr/>
          </p:nvCxnSpPr>
          <p:spPr>
            <a:xfrm>
              <a:off x="3489199" y="553682"/>
              <a:ext cx="176640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직선 화살표 연결선 51"/>
            <p:cNvCxnSpPr/>
            <p:nvPr/>
          </p:nvCxnSpPr>
          <p:spPr>
            <a:xfrm flipH="1">
              <a:off x="4511825" y="764704"/>
              <a:ext cx="743783"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p:nvPr/>
          </p:nvCxnSpPr>
          <p:spPr>
            <a:xfrm>
              <a:off x="6971039" y="553682"/>
              <a:ext cx="703446" cy="6430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994775" y="943958"/>
              <a:ext cx="505267" cy="246221"/>
            </a:xfrm>
            <a:prstGeom prst="rect">
              <a:avLst/>
            </a:prstGeom>
            <a:noFill/>
          </p:spPr>
          <p:txBody>
            <a:bodyPr wrap="none" rtlCol="0">
              <a:spAutoFit/>
            </a:bodyPr>
            <a:lstStyle/>
            <a:p>
              <a:pPr algn="ctr"/>
              <a:r>
                <a:rPr lang="en-US" altLang="ko-KR" sz="1000" dirty="0"/>
                <a:t>cloud</a:t>
              </a:r>
              <a:endParaRPr lang="ko-KR" altLang="en-US" sz="1000" dirty="0"/>
            </a:p>
          </p:txBody>
        </p:sp>
      </p:grpSp>
    </p:spTree>
    <p:extLst>
      <p:ext uri="{BB962C8B-B14F-4D97-AF65-F5344CB8AC3E}">
        <p14:creationId xmlns:p14="http://schemas.microsoft.com/office/powerpoint/2010/main" val="35859280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0"/>
            <a:ext cx="8915400" cy="6858000"/>
          </a:xfrm>
          <a:prstGeom prst="rect">
            <a:avLst/>
          </a:prstGeom>
        </p:spPr>
      </p:pic>
    </p:spTree>
    <p:extLst>
      <p:ext uri="{BB962C8B-B14F-4D97-AF65-F5344CB8AC3E}">
        <p14:creationId xmlns:p14="http://schemas.microsoft.com/office/powerpoint/2010/main" val="29206440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208939"/>
            <a:ext cx="10058400" cy="5435526"/>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26468645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2018" y="928773"/>
            <a:ext cx="3810000" cy="2286000"/>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920" y="1097280"/>
            <a:ext cx="4860730" cy="2117493"/>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312" y="3649287"/>
            <a:ext cx="8712085" cy="2601884"/>
          </a:xfrm>
          <a:prstGeom prst="rect">
            <a:avLst/>
          </a:prstGeom>
        </p:spPr>
      </p:pic>
    </p:spTree>
    <p:extLst>
      <p:ext uri="{BB962C8B-B14F-4D97-AF65-F5344CB8AC3E}">
        <p14:creationId xmlns:p14="http://schemas.microsoft.com/office/powerpoint/2010/main" val="11211841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654" y="1705416"/>
            <a:ext cx="8147407" cy="4761410"/>
          </a:xfrm>
          <a:prstGeom prst="rect">
            <a:avLst/>
          </a:prstGeom>
        </p:spPr>
      </p:pic>
    </p:spTree>
    <p:extLst>
      <p:ext uri="{BB962C8B-B14F-4D97-AF65-F5344CB8AC3E}">
        <p14:creationId xmlns:p14="http://schemas.microsoft.com/office/powerpoint/2010/main" val="31045435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440357" y="1691769"/>
            <a:ext cx="10686448" cy="3932444"/>
          </a:xfrm>
          <a:prstGeom prst="rect">
            <a:avLst/>
          </a:prstGeom>
          <a:noFill/>
          <a:ln w="9525">
            <a:noFill/>
            <a:miter lim="800000"/>
            <a:headEnd/>
            <a:tailEnd/>
          </a:ln>
        </p:spPr>
      </p:pic>
    </p:spTree>
    <p:extLst>
      <p:ext uri="{BB962C8B-B14F-4D97-AF65-F5344CB8AC3E}">
        <p14:creationId xmlns:p14="http://schemas.microsoft.com/office/powerpoint/2010/main" val="380682539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6000" dirty="0">
                <a:solidFill>
                  <a:prstClr val="black"/>
                </a:solidFill>
              </a:rPr>
              <a:t>Sustainable Smart Train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p:txBody>
          <a:bodyPr/>
          <a:lstStyle/>
          <a:p>
            <a:endParaRPr lang="ko-KR" altLang="en-US"/>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794707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사각형 설명선 80"/>
          <p:cNvSpPr/>
          <p:nvPr/>
        </p:nvSpPr>
        <p:spPr>
          <a:xfrm>
            <a:off x="7473262" y="2705191"/>
            <a:ext cx="2800036" cy="2091963"/>
          </a:xfrm>
          <a:prstGeom prst="wedgeRectCallout">
            <a:avLst>
              <a:gd name="adj1" fmla="val 30805"/>
              <a:gd name="adj2" fmla="val -81090"/>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6" name="TextBox 35"/>
          <p:cNvSpPr txBox="1"/>
          <p:nvPr/>
        </p:nvSpPr>
        <p:spPr>
          <a:xfrm>
            <a:off x="3579312" y="453133"/>
            <a:ext cx="5742341" cy="461665"/>
          </a:xfrm>
          <a:prstGeom prst="rect">
            <a:avLst/>
          </a:prstGeom>
          <a:noFill/>
        </p:spPr>
        <p:txBody>
          <a:bodyPr wrap="none" rtlCol="0">
            <a:spAutoFit/>
          </a:bodyPr>
          <a:lstStyle/>
          <a:p>
            <a:r>
              <a:rPr lang="en-US" altLang="ko-KR" sz="2400" b="1" dirty="0">
                <a:solidFill>
                  <a:prstClr val="black"/>
                </a:solidFill>
              </a:rPr>
              <a:t>Overview of development technology</a:t>
            </a:r>
            <a:endParaRPr lang="ko-KR" altLang="en-US" sz="2400" b="1" dirty="0">
              <a:solidFill>
                <a:prstClr val="black"/>
              </a:solidFill>
            </a:endParaRPr>
          </a:p>
        </p:txBody>
      </p:sp>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b="84509"/>
          <a:stretch/>
        </p:blipFill>
        <p:spPr>
          <a:xfrm>
            <a:off x="2710893" y="1258475"/>
            <a:ext cx="3050931" cy="730367"/>
          </a:xfrm>
          <a:prstGeom prst="rect">
            <a:avLst/>
          </a:prstGeom>
        </p:spPr>
      </p:pic>
      <p:pic>
        <p:nvPicPr>
          <p:cNvPr id="41" name="그림 40"/>
          <p:cNvPicPr>
            <a:picLocks noChangeAspect="1"/>
          </p:cNvPicPr>
          <p:nvPr/>
        </p:nvPicPr>
        <p:blipFill rotWithShape="1">
          <a:blip r:embed="rId3">
            <a:extLst>
              <a:ext uri="{28A0092B-C50C-407E-A947-70E740481C1C}">
                <a14:useLocalDpi xmlns:a14="http://schemas.microsoft.com/office/drawing/2010/main" val="0"/>
              </a:ext>
            </a:extLst>
          </a:blip>
          <a:srcRect l="10893" t="18327" r="12854" b="66400"/>
          <a:stretch/>
        </p:blipFill>
        <p:spPr>
          <a:xfrm>
            <a:off x="5352430" y="1268760"/>
            <a:ext cx="2326412" cy="720080"/>
          </a:xfrm>
          <a:prstGeom prst="rect">
            <a:avLst/>
          </a:prstGeom>
        </p:spPr>
      </p:pic>
      <p:pic>
        <p:nvPicPr>
          <p:cNvPr id="42" name="그림 41"/>
          <p:cNvPicPr>
            <a:picLocks noChangeAspect="1"/>
          </p:cNvPicPr>
          <p:nvPr/>
        </p:nvPicPr>
        <p:blipFill rotWithShape="1">
          <a:blip r:embed="rId3">
            <a:extLst>
              <a:ext uri="{28A0092B-C50C-407E-A947-70E740481C1C}">
                <a14:useLocalDpi xmlns:a14="http://schemas.microsoft.com/office/drawing/2010/main" val="0"/>
              </a:ext>
            </a:extLst>
          </a:blip>
          <a:srcRect l="10893" t="18327" r="12854" b="66400"/>
          <a:stretch/>
        </p:blipFill>
        <p:spPr>
          <a:xfrm>
            <a:off x="7695961" y="1268760"/>
            <a:ext cx="2326412" cy="720080"/>
          </a:xfrm>
          <a:prstGeom prst="rect">
            <a:avLst/>
          </a:prstGeom>
        </p:spPr>
      </p:pic>
      <p:sp>
        <p:nvSpPr>
          <p:cNvPr id="7" name="모서리가 둥근 직사각형 6"/>
          <p:cNvSpPr/>
          <p:nvPr/>
        </p:nvSpPr>
        <p:spPr>
          <a:xfrm>
            <a:off x="3286465"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8" name="모서리가 둥근 직사각형 47"/>
          <p:cNvSpPr/>
          <p:nvPr/>
        </p:nvSpPr>
        <p:spPr>
          <a:xfrm>
            <a:off x="3508420"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9" name="모서리가 둥근 직사각형 48"/>
          <p:cNvSpPr/>
          <p:nvPr/>
        </p:nvSpPr>
        <p:spPr>
          <a:xfrm>
            <a:off x="4812082"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0" name="모서리가 둥근 직사각형 49"/>
          <p:cNvSpPr/>
          <p:nvPr/>
        </p:nvSpPr>
        <p:spPr>
          <a:xfrm>
            <a:off x="5034038"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1" name="모서리가 둥근 직사각형 50"/>
          <p:cNvSpPr/>
          <p:nvPr/>
        </p:nvSpPr>
        <p:spPr>
          <a:xfrm>
            <a:off x="5593120"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2" name="모서리가 둥근 직사각형 51"/>
          <p:cNvSpPr/>
          <p:nvPr/>
        </p:nvSpPr>
        <p:spPr>
          <a:xfrm>
            <a:off x="5815075"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3" name="모서리가 둥근 직사각형 52"/>
          <p:cNvSpPr/>
          <p:nvPr/>
        </p:nvSpPr>
        <p:spPr>
          <a:xfrm>
            <a:off x="7118737" y="1715372"/>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모서리가 둥근 직사각형 53"/>
          <p:cNvSpPr/>
          <p:nvPr/>
        </p:nvSpPr>
        <p:spPr>
          <a:xfrm>
            <a:off x="7340692" y="1715372"/>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5" name="모서리가 둥근 직사각형 54"/>
          <p:cNvSpPr/>
          <p:nvPr/>
        </p:nvSpPr>
        <p:spPr>
          <a:xfrm>
            <a:off x="7945566"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55"/>
          <p:cNvSpPr/>
          <p:nvPr/>
        </p:nvSpPr>
        <p:spPr>
          <a:xfrm>
            <a:off x="8167522" y="1700213"/>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모서리가 둥근 직사각형 56"/>
          <p:cNvSpPr/>
          <p:nvPr/>
        </p:nvSpPr>
        <p:spPr>
          <a:xfrm>
            <a:off x="9443976" y="1700808"/>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8" name="모서리가 둥근 직사각형 57"/>
          <p:cNvSpPr/>
          <p:nvPr/>
        </p:nvSpPr>
        <p:spPr>
          <a:xfrm>
            <a:off x="9665932" y="1700808"/>
            <a:ext cx="132571" cy="176552"/>
          </a:xfrm>
          <a:prstGeom prst="roundRect">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9119982" y="1982064"/>
            <a:ext cx="260791" cy="164750"/>
          </a:xfrm>
          <a:prstGeom prst="rect">
            <a:avLst/>
          </a:prstGeom>
        </p:spPr>
      </p:pic>
      <p:pic>
        <p:nvPicPr>
          <p:cNvPr id="59" name="그림 5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7655146" y="1971613"/>
            <a:ext cx="260791" cy="164750"/>
          </a:xfrm>
          <a:prstGeom prst="rect">
            <a:avLst/>
          </a:prstGeom>
        </p:spPr>
      </p:pic>
      <p:pic>
        <p:nvPicPr>
          <p:cNvPr id="60" name="그림 5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767930" y="1939040"/>
            <a:ext cx="260791" cy="164750"/>
          </a:xfrm>
          <a:prstGeom prst="rect">
            <a:avLst/>
          </a:prstGeom>
        </p:spPr>
      </p:pic>
      <p:pic>
        <p:nvPicPr>
          <p:cNvPr id="61" name="그림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5323284" y="1963358"/>
            <a:ext cx="260791" cy="164750"/>
          </a:xfrm>
          <a:prstGeom prst="rect">
            <a:avLst/>
          </a:prstGeom>
        </p:spPr>
      </p:pic>
      <p:pic>
        <p:nvPicPr>
          <p:cNvPr id="62" name="그림 6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4433884" y="1992268"/>
            <a:ext cx="260791" cy="164750"/>
          </a:xfrm>
          <a:prstGeom prst="rect">
            <a:avLst/>
          </a:prstGeom>
        </p:spPr>
      </p:pic>
      <p:sp>
        <p:nvSpPr>
          <p:cNvPr id="9" name="왼쪽으로 구부러진 화살표 8"/>
          <p:cNvSpPr/>
          <p:nvPr/>
        </p:nvSpPr>
        <p:spPr>
          <a:xfrm rot="5400000">
            <a:off x="8610160" y="1566351"/>
            <a:ext cx="412461" cy="1387739"/>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4" name="왼쪽으로 구부러진 화살표 63"/>
          <p:cNvSpPr/>
          <p:nvPr/>
        </p:nvSpPr>
        <p:spPr>
          <a:xfrm rot="5400000">
            <a:off x="7381800" y="1836401"/>
            <a:ext cx="412461" cy="847640"/>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5" name="왼쪽으로 구부러진 화살표 64"/>
          <p:cNvSpPr/>
          <p:nvPr/>
        </p:nvSpPr>
        <p:spPr>
          <a:xfrm rot="5400000">
            <a:off x="6206121" y="1563697"/>
            <a:ext cx="412461" cy="1393046"/>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6" name="왼쪽으로 구부러진 화살표 65"/>
          <p:cNvSpPr/>
          <p:nvPr/>
        </p:nvSpPr>
        <p:spPr>
          <a:xfrm rot="5400000">
            <a:off x="5045001" y="1836400"/>
            <a:ext cx="412461" cy="847640"/>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67" name="왼쪽으로 구부러진 화살표 66"/>
          <p:cNvSpPr/>
          <p:nvPr/>
        </p:nvSpPr>
        <p:spPr>
          <a:xfrm rot="5400000">
            <a:off x="3869322" y="1563696"/>
            <a:ext cx="412461" cy="1393046"/>
          </a:xfrm>
          <a:prstGeom prst="curvedLeftArrow">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0" name="그림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90098" y="2348218"/>
            <a:ext cx="993198" cy="864358"/>
          </a:xfrm>
          <a:prstGeom prst="rect">
            <a:avLst/>
          </a:prstGeom>
        </p:spPr>
      </p:pic>
      <p:sp>
        <p:nvSpPr>
          <p:cNvPr id="68" name="왼쪽으로 구부러진 화살표 67"/>
          <p:cNvSpPr/>
          <p:nvPr/>
        </p:nvSpPr>
        <p:spPr>
          <a:xfrm rot="2145383" flipH="1">
            <a:off x="2547411" y="1587532"/>
            <a:ext cx="207977" cy="842520"/>
          </a:xfrm>
          <a:prstGeom prst="curvedLeft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 name="TextBox 10"/>
          <p:cNvSpPr txBox="1"/>
          <p:nvPr/>
        </p:nvSpPr>
        <p:spPr>
          <a:xfrm>
            <a:off x="3128008" y="2705190"/>
            <a:ext cx="2031197" cy="307777"/>
          </a:xfrm>
          <a:prstGeom prst="rect">
            <a:avLst/>
          </a:prstGeom>
          <a:noFill/>
        </p:spPr>
        <p:txBody>
          <a:bodyPr wrap="none" rtlCol="0">
            <a:spAutoFit/>
          </a:bodyPr>
          <a:lstStyle/>
          <a:p>
            <a:r>
              <a:rPr lang="en-US" altLang="ko-KR" sz="1400" b="1" dirty="0"/>
              <a:t>Monitoring solution </a:t>
            </a:r>
            <a:endParaRPr lang="ko-KR" altLang="en-US" sz="1400" b="1" dirty="0"/>
          </a:p>
        </p:txBody>
      </p:sp>
      <p:pic>
        <p:nvPicPr>
          <p:cNvPr id="12" name="그림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9757642">
            <a:off x="2259060" y="3329596"/>
            <a:ext cx="518777" cy="662233"/>
          </a:xfrm>
          <a:prstGeom prst="rect">
            <a:avLst/>
          </a:prstGeom>
        </p:spPr>
      </p:pic>
      <p:pic>
        <p:nvPicPr>
          <p:cNvPr id="15" name="그림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19145" y="3560189"/>
            <a:ext cx="1060932" cy="818845"/>
          </a:xfrm>
          <a:prstGeom prst="rect">
            <a:avLst/>
          </a:prstGeom>
        </p:spPr>
      </p:pic>
      <p:pic>
        <p:nvPicPr>
          <p:cNvPr id="14" name="그림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86499" y="4164488"/>
            <a:ext cx="1334169" cy="1206867"/>
          </a:xfrm>
          <a:prstGeom prst="rect">
            <a:avLst/>
          </a:prstGeom>
        </p:spPr>
      </p:pic>
      <p:sp>
        <p:nvSpPr>
          <p:cNvPr id="69" name="TextBox 68"/>
          <p:cNvSpPr txBox="1"/>
          <p:nvPr/>
        </p:nvSpPr>
        <p:spPr>
          <a:xfrm>
            <a:off x="1916931" y="5368274"/>
            <a:ext cx="2295693" cy="523220"/>
          </a:xfrm>
          <a:prstGeom prst="rect">
            <a:avLst/>
          </a:prstGeom>
          <a:noFill/>
        </p:spPr>
        <p:txBody>
          <a:bodyPr wrap="none" rtlCol="0">
            <a:spAutoFit/>
          </a:bodyPr>
          <a:lstStyle/>
          <a:p>
            <a:r>
              <a:rPr lang="en-US" altLang="ko-KR" sz="1400" b="1" dirty="0"/>
              <a:t>Monitoring solutions for</a:t>
            </a:r>
          </a:p>
          <a:p>
            <a:r>
              <a:rPr lang="en-US" altLang="ko-KR" sz="1400" b="1" dirty="0"/>
              <a:t>Ground control centers</a:t>
            </a:r>
            <a:endParaRPr lang="ko-KR" altLang="en-US" sz="1400" b="1" dirty="0"/>
          </a:p>
        </p:txBody>
      </p:sp>
      <p:sp>
        <p:nvSpPr>
          <p:cNvPr id="16" name="TextBox 15"/>
          <p:cNvSpPr txBox="1"/>
          <p:nvPr/>
        </p:nvSpPr>
        <p:spPr>
          <a:xfrm>
            <a:off x="1908459" y="3476045"/>
            <a:ext cx="523605" cy="369332"/>
          </a:xfrm>
          <a:prstGeom prst="rect">
            <a:avLst/>
          </a:prstGeom>
          <a:noFill/>
        </p:spPr>
        <p:txBody>
          <a:bodyPr wrap="none" rtlCol="0">
            <a:spAutoFit/>
          </a:bodyPr>
          <a:lstStyle/>
          <a:p>
            <a:r>
              <a:rPr lang="en-US" altLang="ko-KR" dirty="0"/>
              <a:t>LTE</a:t>
            </a:r>
            <a:endParaRPr lang="ko-KR" altLang="en-US" dirty="0"/>
          </a:p>
        </p:txBody>
      </p:sp>
      <p:sp>
        <p:nvSpPr>
          <p:cNvPr id="70" name="TextBox 69"/>
          <p:cNvSpPr txBox="1"/>
          <p:nvPr/>
        </p:nvSpPr>
        <p:spPr>
          <a:xfrm>
            <a:off x="6010451" y="2154925"/>
            <a:ext cx="915635" cy="307777"/>
          </a:xfrm>
          <a:prstGeom prst="rect">
            <a:avLst/>
          </a:prstGeom>
          <a:noFill/>
        </p:spPr>
        <p:txBody>
          <a:bodyPr wrap="none" rtlCol="0">
            <a:spAutoFit/>
          </a:bodyPr>
          <a:lstStyle/>
          <a:p>
            <a:r>
              <a:rPr lang="en-US" altLang="ko-KR" sz="1400" b="1" dirty="0"/>
              <a:t>Ad-</a:t>
            </a:r>
            <a:r>
              <a:rPr lang="en-US" altLang="ko-KR" sz="1400" b="1" dirty="0" err="1"/>
              <a:t>hooc</a:t>
            </a:r>
            <a:endParaRPr lang="ko-KR" altLang="en-US" sz="1400" b="1" dirty="0"/>
          </a:p>
        </p:txBody>
      </p:sp>
      <p:grpSp>
        <p:nvGrpSpPr>
          <p:cNvPr id="26" name="그룹 25"/>
          <p:cNvGrpSpPr/>
          <p:nvPr/>
        </p:nvGrpSpPr>
        <p:grpSpPr>
          <a:xfrm>
            <a:off x="7473262" y="2792860"/>
            <a:ext cx="2713680" cy="2973036"/>
            <a:chOff x="5000443" y="3122714"/>
            <a:chExt cx="3399511" cy="2300886"/>
          </a:xfrm>
        </p:grpSpPr>
        <p:sp>
          <p:nvSpPr>
            <p:cNvPr id="71" name="모서리가 둥근 직사각형 70"/>
            <p:cNvSpPr/>
            <p:nvPr/>
          </p:nvSpPr>
          <p:spPr>
            <a:xfrm>
              <a:off x="5653116" y="3122714"/>
              <a:ext cx="2746838" cy="2300886"/>
            </a:xfrm>
            <a:prstGeom prst="roundRect">
              <a:avLst>
                <a:gd name="adj" fmla="val 8028"/>
              </a:avLst>
            </a:prstGeom>
            <a:solidFill>
              <a:srgbClr val="FFFF0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p>
          </p:txBody>
        </p:sp>
        <p:sp>
          <p:nvSpPr>
            <p:cNvPr id="17" name="막힌 원호 16"/>
            <p:cNvSpPr/>
            <p:nvPr/>
          </p:nvSpPr>
          <p:spPr>
            <a:xfrm rot="5400000">
              <a:off x="4838943" y="3992969"/>
              <a:ext cx="1055284" cy="560377"/>
            </a:xfrm>
            <a:prstGeom prst="blockArc">
              <a:avLst>
                <a:gd name="adj1" fmla="val 10800000"/>
                <a:gd name="adj2" fmla="val 21599970"/>
                <a:gd name="adj3" fmla="val 50000"/>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00">
                <a:solidFill>
                  <a:schemeClr val="tx1"/>
                </a:solidFill>
              </a:endParaRPr>
            </a:p>
          </p:txBody>
        </p:sp>
        <p:sp>
          <p:nvSpPr>
            <p:cNvPr id="72" name="TextBox 71"/>
            <p:cNvSpPr txBox="1"/>
            <p:nvPr/>
          </p:nvSpPr>
          <p:spPr>
            <a:xfrm>
              <a:off x="5000443" y="4209798"/>
              <a:ext cx="875947" cy="190555"/>
            </a:xfrm>
            <a:prstGeom prst="rect">
              <a:avLst/>
            </a:prstGeom>
            <a:noFill/>
          </p:spPr>
          <p:txBody>
            <a:bodyPr wrap="none" rtlCol="0">
              <a:spAutoFit/>
            </a:bodyPr>
            <a:lstStyle/>
            <a:p>
              <a:r>
                <a:rPr lang="en-US" altLang="ko-KR" sz="1000" b="1" dirty="0"/>
                <a:t>Antenna</a:t>
              </a:r>
              <a:endParaRPr lang="ko-KR" altLang="en-US" sz="1000" b="1" dirty="0"/>
            </a:p>
          </p:txBody>
        </p:sp>
        <p:sp>
          <p:nvSpPr>
            <p:cNvPr id="73" name="모서리가 둥근 직사각형 72"/>
            <p:cNvSpPr/>
            <p:nvPr/>
          </p:nvSpPr>
          <p:spPr>
            <a:xfrm>
              <a:off x="5822096" y="4111563"/>
              <a:ext cx="572677" cy="1167317"/>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Wireless module</a:t>
              </a:r>
              <a:endParaRPr lang="ko-KR" altLang="en-US" sz="1000" b="1" dirty="0">
                <a:solidFill>
                  <a:schemeClr val="tx1"/>
                </a:solidFill>
              </a:endParaRPr>
            </a:p>
          </p:txBody>
        </p:sp>
        <p:sp>
          <p:nvSpPr>
            <p:cNvPr id="75" name="모서리가 둥근 직사각형 74"/>
            <p:cNvSpPr/>
            <p:nvPr/>
          </p:nvSpPr>
          <p:spPr>
            <a:xfrm>
              <a:off x="7211110" y="4118940"/>
              <a:ext cx="1032850" cy="299135"/>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Vibration</a:t>
              </a:r>
            </a:p>
            <a:p>
              <a:pPr algn="ctr"/>
              <a:r>
                <a:rPr lang="en-US" altLang="ko-KR" sz="1000" b="1" dirty="0">
                  <a:solidFill>
                    <a:schemeClr val="tx1"/>
                  </a:solidFill>
                </a:rPr>
                <a:t>sensor</a:t>
              </a:r>
              <a:endParaRPr lang="ko-KR" altLang="en-US" sz="1000" b="1" dirty="0">
                <a:solidFill>
                  <a:schemeClr val="tx1"/>
                </a:solidFill>
              </a:endParaRPr>
            </a:p>
          </p:txBody>
        </p:sp>
        <p:sp>
          <p:nvSpPr>
            <p:cNvPr id="76" name="모서리가 둥근 직사각형 75"/>
            <p:cNvSpPr/>
            <p:nvPr/>
          </p:nvSpPr>
          <p:spPr>
            <a:xfrm>
              <a:off x="7202205" y="4555873"/>
              <a:ext cx="1032850" cy="299135"/>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Temperature </a:t>
              </a:r>
              <a:endParaRPr lang="ko-KR" altLang="en-US" sz="1000" b="1" dirty="0">
                <a:solidFill>
                  <a:schemeClr val="tx1"/>
                </a:solidFill>
              </a:endParaRPr>
            </a:p>
          </p:txBody>
        </p:sp>
        <p:sp>
          <p:nvSpPr>
            <p:cNvPr id="77" name="모서리가 둥근 직사각형 76"/>
            <p:cNvSpPr/>
            <p:nvPr/>
          </p:nvSpPr>
          <p:spPr>
            <a:xfrm>
              <a:off x="7202205" y="4992806"/>
              <a:ext cx="1032850" cy="299135"/>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Humidity sensor</a:t>
              </a:r>
              <a:endParaRPr lang="ko-KR" altLang="en-US" sz="1000" b="1" dirty="0">
                <a:solidFill>
                  <a:schemeClr val="tx1"/>
                </a:solidFill>
              </a:endParaRPr>
            </a:p>
          </p:txBody>
        </p:sp>
        <p:sp>
          <p:nvSpPr>
            <p:cNvPr id="78" name="모서리가 둥근 직사각형 77"/>
            <p:cNvSpPr/>
            <p:nvPr/>
          </p:nvSpPr>
          <p:spPr>
            <a:xfrm>
              <a:off x="6488326" y="4126082"/>
              <a:ext cx="498812" cy="1167317"/>
            </a:xfrm>
            <a:prstGeom prst="roundRect">
              <a:avLst>
                <a:gd name="adj" fmla="val 8028"/>
              </a:avLst>
            </a:prstGeom>
            <a:solidFill>
              <a:schemeClr val="bg1">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bg1"/>
                  </a:solidFill>
                </a:rPr>
                <a:t>Encryption module</a:t>
              </a:r>
              <a:endParaRPr lang="ko-KR" altLang="en-US" sz="1000" b="1" dirty="0">
                <a:solidFill>
                  <a:schemeClr val="bg1"/>
                </a:solidFill>
              </a:endParaRPr>
            </a:p>
          </p:txBody>
        </p:sp>
        <p:sp>
          <p:nvSpPr>
            <p:cNvPr id="79" name="모서리가 둥근 직사각형 78"/>
            <p:cNvSpPr/>
            <p:nvPr/>
          </p:nvSpPr>
          <p:spPr>
            <a:xfrm>
              <a:off x="7211110" y="3296393"/>
              <a:ext cx="1032850" cy="617134"/>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Power generator</a:t>
              </a:r>
              <a:endParaRPr lang="ko-KR" altLang="en-US" sz="1000" b="1" dirty="0">
                <a:solidFill>
                  <a:schemeClr val="tx1"/>
                </a:solidFill>
              </a:endParaRPr>
            </a:p>
          </p:txBody>
        </p:sp>
        <p:sp>
          <p:nvSpPr>
            <p:cNvPr id="80" name="모서리가 둥근 직사각형 79"/>
            <p:cNvSpPr/>
            <p:nvPr/>
          </p:nvSpPr>
          <p:spPr>
            <a:xfrm>
              <a:off x="5822629" y="3292663"/>
              <a:ext cx="1032850" cy="617134"/>
            </a:xfrm>
            <a:prstGeom prst="roundRect">
              <a:avLst>
                <a:gd name="adj" fmla="val 8028"/>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b="1" dirty="0">
                  <a:solidFill>
                    <a:schemeClr val="tx1"/>
                  </a:solidFill>
                </a:rPr>
                <a:t>battery</a:t>
              </a:r>
              <a:endParaRPr lang="ko-KR" altLang="en-US" sz="1000" b="1" dirty="0">
                <a:solidFill>
                  <a:schemeClr val="tx1"/>
                </a:solidFill>
              </a:endParaRPr>
            </a:p>
          </p:txBody>
        </p:sp>
        <p:cxnSp>
          <p:nvCxnSpPr>
            <p:cNvPr id="19" name="직선 연결선 18"/>
            <p:cNvCxnSpPr>
              <a:stCxn id="79" idx="1"/>
              <a:endCxn id="80" idx="3"/>
            </p:cNvCxnSpPr>
            <p:nvPr/>
          </p:nvCxnSpPr>
          <p:spPr>
            <a:xfrm flipH="1" flipV="1">
              <a:off x="6855479" y="3601230"/>
              <a:ext cx="355631" cy="373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82" name="TextBox 81"/>
          <p:cNvSpPr txBox="1"/>
          <p:nvPr/>
        </p:nvSpPr>
        <p:spPr>
          <a:xfrm>
            <a:off x="7335081" y="5765896"/>
            <a:ext cx="3125385" cy="707886"/>
          </a:xfrm>
          <a:prstGeom prst="rect">
            <a:avLst/>
          </a:prstGeom>
          <a:noFill/>
        </p:spPr>
        <p:txBody>
          <a:bodyPr wrap="square" rtlCol="0">
            <a:spAutoFit/>
          </a:bodyPr>
          <a:lstStyle/>
          <a:p>
            <a:r>
              <a:rPr lang="en-US" altLang="ko-KR" sz="1400" b="1" dirty="0"/>
              <a:t>Wireless Sensor(axle bearing </a:t>
            </a:r>
          </a:p>
          <a:p>
            <a:r>
              <a:rPr lang="en-US" altLang="ko-KR" sz="1400" b="1" dirty="0"/>
              <a:t>temperature/vibration detection)</a:t>
            </a:r>
          </a:p>
          <a:p>
            <a:endParaRPr lang="ko-KR" altLang="en-US" sz="1200" dirty="0"/>
          </a:p>
        </p:txBody>
      </p:sp>
      <p:sp>
        <p:nvSpPr>
          <p:cNvPr id="83" name="모서리가 둥근 직사각형 82"/>
          <p:cNvSpPr/>
          <p:nvPr/>
        </p:nvSpPr>
        <p:spPr>
          <a:xfrm>
            <a:off x="2963011" y="1694477"/>
            <a:ext cx="260679" cy="153017"/>
          </a:xfrm>
          <a:prstGeom prst="roundRect">
            <a:avLst/>
          </a:prstGeom>
          <a:solidFill>
            <a:schemeClr val="bg2">
              <a:lumMod val="7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00" b="1" dirty="0">
                <a:solidFill>
                  <a:schemeClr val="tx1"/>
                </a:solidFill>
              </a:rPr>
              <a:t>GW</a:t>
            </a:r>
            <a:endParaRPr lang="ko-KR" altLang="en-US" sz="1000" b="1" dirty="0">
              <a:solidFill>
                <a:schemeClr val="tx1"/>
              </a:solidFill>
            </a:endParaRPr>
          </a:p>
        </p:txBody>
      </p:sp>
      <p:pic>
        <p:nvPicPr>
          <p:cNvPr id="84" name="그림 83"/>
          <p:cNvPicPr>
            <a:picLocks noChangeAspect="1"/>
          </p:cNvPicPr>
          <p:nvPr/>
        </p:nvPicPr>
        <p:blipFill>
          <a:blip r:embed="rId9"/>
          <a:stretch>
            <a:fillRect/>
          </a:stretch>
        </p:blipFill>
        <p:spPr>
          <a:xfrm>
            <a:off x="4355356" y="2792862"/>
            <a:ext cx="2742082" cy="3012403"/>
          </a:xfrm>
          <a:prstGeom prst="rect">
            <a:avLst/>
          </a:prstGeom>
        </p:spPr>
      </p:pic>
      <p:sp>
        <p:nvSpPr>
          <p:cNvPr id="85" name="TextBox 84"/>
          <p:cNvSpPr txBox="1"/>
          <p:nvPr/>
        </p:nvSpPr>
        <p:spPr>
          <a:xfrm>
            <a:off x="4475541" y="5858229"/>
            <a:ext cx="2357568" cy="523220"/>
          </a:xfrm>
          <a:prstGeom prst="rect">
            <a:avLst/>
          </a:prstGeom>
          <a:noFill/>
        </p:spPr>
        <p:txBody>
          <a:bodyPr wrap="none" rtlCol="0">
            <a:spAutoFit/>
          </a:bodyPr>
          <a:lstStyle/>
          <a:p>
            <a:r>
              <a:rPr lang="en-US" altLang="ko-KR" sz="1400" b="1" dirty="0"/>
              <a:t>Anomaly Detection RNN </a:t>
            </a:r>
          </a:p>
          <a:p>
            <a:r>
              <a:rPr lang="en-US" altLang="ko-KR" sz="1400" b="1" dirty="0"/>
              <a:t>Model development</a:t>
            </a:r>
            <a:endParaRPr lang="ko-KR" altLang="en-US" sz="1400" b="1" dirty="0"/>
          </a:p>
        </p:txBody>
      </p:sp>
      <p:sp>
        <p:nvSpPr>
          <p:cNvPr id="86" name="톱니 모양의 오른쪽 화살표 85"/>
          <p:cNvSpPr/>
          <p:nvPr/>
        </p:nvSpPr>
        <p:spPr>
          <a:xfrm>
            <a:off x="4148690" y="4059935"/>
            <a:ext cx="218102" cy="239785"/>
          </a:xfrm>
          <a:prstGeom prst="notchedRightArrow">
            <a:avLst/>
          </a:prstGeom>
          <a:solidFill>
            <a:schemeClr val="accent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45861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p:nvPr/>
        </p:nvPicPr>
        <p:blipFill>
          <a:blip r:embed="rId2">
            <a:extLst>
              <a:ext uri="{28A0092B-C50C-407E-A947-70E740481C1C}">
                <a14:useLocalDpi xmlns:a14="http://schemas.microsoft.com/office/drawing/2010/main" val="0"/>
              </a:ext>
            </a:extLst>
          </a:blip>
          <a:srcRect/>
          <a:stretch>
            <a:fillRect/>
          </a:stretch>
        </p:blipFill>
        <p:spPr bwMode="auto">
          <a:xfrm>
            <a:off x="1794664" y="1327640"/>
            <a:ext cx="8087890" cy="5530360"/>
          </a:xfrm>
          <a:prstGeom prst="rect">
            <a:avLst/>
          </a:prstGeom>
          <a:noFill/>
        </p:spPr>
      </p:pic>
    </p:spTree>
    <p:extLst>
      <p:ext uri="{BB962C8B-B14F-4D97-AF65-F5344CB8AC3E}">
        <p14:creationId xmlns:p14="http://schemas.microsoft.com/office/powerpoint/2010/main" val="1784370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226342" y="337737"/>
            <a:ext cx="5688623" cy="614461"/>
          </a:xfrm>
        </p:spPr>
        <p:txBody>
          <a:bodyPr>
            <a:normAutofit/>
          </a:bodyPr>
          <a:lstStyle/>
          <a:p>
            <a:pPr algn="ctr">
              <a:defRPr/>
            </a:pPr>
            <a:r>
              <a:rPr lang="en-US" altLang="ko-KR" sz="2800" dirty="0"/>
              <a:t>Structure Model</a:t>
            </a:r>
            <a:endParaRPr lang="ko-KR" altLang="en-US" sz="2800" dirty="0"/>
          </a:p>
        </p:txBody>
      </p:sp>
      <p:pic>
        <p:nvPicPr>
          <p:cNvPr id="4" name="그림 3"/>
          <p:cNvPicPr>
            <a:picLocks noChangeAspect="1"/>
          </p:cNvPicPr>
          <p:nvPr/>
        </p:nvPicPr>
        <p:blipFill rotWithShape="1">
          <a:blip r:embed="rId2"/>
          <a:stretch>
            <a:fillRect/>
          </a:stretch>
        </p:blipFill>
        <p:spPr>
          <a:xfrm>
            <a:off x="307644" y="4930951"/>
            <a:ext cx="1070648" cy="892207"/>
          </a:xfrm>
          <a:prstGeom prst="rect">
            <a:avLst/>
          </a:prstGeom>
        </p:spPr>
      </p:pic>
      <p:pic>
        <p:nvPicPr>
          <p:cNvPr id="5" name="Picture 2" descr="블루투스에 대한 이미지 검색결과"/>
          <p:cNvPicPr>
            <a:picLocks noChangeAspect="1" noChangeArrowheads="1"/>
          </p:cNvPicPr>
          <p:nvPr/>
        </p:nvPicPr>
        <p:blipFill rotWithShape="1">
          <a:blip r:embed="rId3"/>
          <a:srcRect/>
          <a:stretch>
            <a:fillRect/>
          </a:stretch>
        </p:blipFill>
        <p:spPr>
          <a:xfrm>
            <a:off x="2019763" y="3221667"/>
            <a:ext cx="846785" cy="897592"/>
          </a:xfrm>
          <a:prstGeom prst="rect">
            <a:avLst/>
          </a:prstGeom>
          <a:noFill/>
        </p:spPr>
      </p:pic>
      <p:pic>
        <p:nvPicPr>
          <p:cNvPr id="6" name="Picture 4" descr="관련 이미지"/>
          <p:cNvPicPr>
            <a:picLocks noChangeAspect="1" noChangeArrowheads="1"/>
          </p:cNvPicPr>
          <p:nvPr/>
        </p:nvPicPr>
        <p:blipFill rotWithShape="1">
          <a:blip r:embed="rId4"/>
          <a:srcRect/>
          <a:stretch>
            <a:fillRect/>
          </a:stretch>
        </p:blipFill>
        <p:spPr>
          <a:xfrm>
            <a:off x="3332063" y="1773697"/>
            <a:ext cx="1868703" cy="2035552"/>
          </a:xfrm>
          <a:prstGeom prst="rect">
            <a:avLst/>
          </a:prstGeom>
          <a:noFill/>
        </p:spPr>
      </p:pic>
      <p:sp>
        <p:nvSpPr>
          <p:cNvPr id="7" name="TextBox 8"/>
          <p:cNvSpPr txBox="1"/>
          <p:nvPr/>
        </p:nvSpPr>
        <p:spPr>
          <a:xfrm>
            <a:off x="106469" y="3809249"/>
            <a:ext cx="1726090" cy="1292662"/>
          </a:xfrm>
          <a:prstGeom prst="rect">
            <a:avLst/>
          </a:prstGeom>
          <a:noFill/>
        </p:spPr>
        <p:txBody>
          <a:bodyPr wrap="square">
            <a:spAutoFit/>
          </a:bodyPr>
          <a:lstStyle/>
          <a:p>
            <a:pPr lvl="0">
              <a:defRPr/>
            </a:pPr>
            <a:r>
              <a:rPr lang="en-US" altLang="ko-KR" dirty="0" smtClean="0"/>
              <a:t>Sensor module</a:t>
            </a:r>
            <a:endParaRPr lang="ko-KR" altLang="en-US" dirty="0"/>
          </a:p>
          <a:p>
            <a:pPr lvl="0">
              <a:defRPr/>
            </a:pPr>
            <a:r>
              <a:rPr lang="en-US" altLang="ko-KR" sz="1400" b="1" dirty="0" smtClean="0"/>
              <a:t>-</a:t>
            </a:r>
            <a:r>
              <a:rPr lang="en-US" altLang="ko-KR" sz="1400" b="1" dirty="0" err="1" smtClean="0"/>
              <a:t>Accel</a:t>
            </a:r>
            <a:endParaRPr lang="ko-KR" altLang="en-US" sz="1400" b="1" dirty="0"/>
          </a:p>
          <a:p>
            <a:pPr lvl="0">
              <a:defRPr/>
            </a:pPr>
            <a:r>
              <a:rPr lang="en-US" altLang="ko-KR" sz="1400" dirty="0" smtClean="0"/>
              <a:t>-Gyro</a:t>
            </a:r>
            <a:endParaRPr lang="ko-KR" altLang="en-US" sz="1400" dirty="0"/>
          </a:p>
          <a:p>
            <a:pPr lvl="0">
              <a:defRPr/>
            </a:pPr>
            <a:r>
              <a:rPr lang="en-US" altLang="ko-KR" sz="1400" dirty="0" smtClean="0"/>
              <a:t>-compass</a:t>
            </a:r>
            <a:endParaRPr lang="ko-KR" altLang="en-US" sz="1400" dirty="0"/>
          </a:p>
        </p:txBody>
      </p:sp>
      <p:cxnSp>
        <p:nvCxnSpPr>
          <p:cNvPr id="8" name="꺾인 연결선 10"/>
          <p:cNvCxnSpPr/>
          <p:nvPr/>
        </p:nvCxnSpPr>
        <p:spPr>
          <a:xfrm flipV="1">
            <a:off x="964862" y="3825761"/>
            <a:ext cx="1029810" cy="725864"/>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12"/>
          <p:cNvSpPr txBox="1"/>
          <p:nvPr/>
        </p:nvSpPr>
        <p:spPr>
          <a:xfrm>
            <a:off x="1723015" y="2716098"/>
            <a:ext cx="1552989" cy="523220"/>
          </a:xfrm>
          <a:prstGeom prst="rect">
            <a:avLst/>
          </a:prstGeom>
          <a:noFill/>
        </p:spPr>
        <p:txBody>
          <a:bodyPr wrap="none">
            <a:spAutoFit/>
          </a:bodyPr>
          <a:lstStyle/>
          <a:p>
            <a:pPr lvl="0">
              <a:defRPr/>
            </a:pPr>
            <a:r>
              <a:rPr lang="en-US" altLang="ko-KR" sz="1400" dirty="0" smtClean="0"/>
              <a:t>Sensing data BT </a:t>
            </a:r>
          </a:p>
          <a:p>
            <a:pPr lvl="0">
              <a:defRPr/>
            </a:pPr>
            <a:r>
              <a:rPr lang="en-US" altLang="ko-KR" sz="1400" dirty="0" err="1" smtClean="0"/>
              <a:t>trasmission</a:t>
            </a:r>
            <a:endParaRPr lang="ko-KR" altLang="en-US" sz="1400" dirty="0"/>
          </a:p>
        </p:txBody>
      </p:sp>
      <p:cxnSp>
        <p:nvCxnSpPr>
          <p:cNvPr id="10" name="꺾인 연결선 14"/>
          <p:cNvCxnSpPr/>
          <p:nvPr/>
        </p:nvCxnSpPr>
        <p:spPr>
          <a:xfrm flipV="1">
            <a:off x="2984831" y="3088447"/>
            <a:ext cx="897835" cy="725864"/>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직선 화살표 연결선 18"/>
          <p:cNvCxnSpPr/>
          <p:nvPr/>
        </p:nvCxnSpPr>
        <p:spPr>
          <a:xfrm>
            <a:off x="4741978" y="2690632"/>
            <a:ext cx="153656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 name="그룹 1033"/>
          <p:cNvGrpSpPr/>
          <p:nvPr/>
        </p:nvGrpSpPr>
        <p:grpSpPr>
          <a:xfrm>
            <a:off x="9669709" y="4488647"/>
            <a:ext cx="1150565" cy="1379710"/>
            <a:chOff x="9059160" y="130232"/>
            <a:chExt cx="1150565" cy="1379710"/>
          </a:xfrm>
        </p:grpSpPr>
        <p:cxnSp>
          <p:nvCxnSpPr>
            <p:cNvPr id="13" name="꺾인 연결선 36"/>
            <p:cNvCxnSpPr/>
            <p:nvPr/>
          </p:nvCxnSpPr>
          <p:spPr>
            <a:xfrm rot="5400000" flipH="1" flipV="1">
              <a:off x="9513520" y="813737"/>
              <a:ext cx="1379710" cy="12700"/>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연결선 1028"/>
            <p:cNvCxnSpPr/>
            <p:nvPr/>
          </p:nvCxnSpPr>
          <p:spPr>
            <a:xfrm>
              <a:off x="9059160" y="1503592"/>
              <a:ext cx="114421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5" name="TextBox 1034"/>
          <p:cNvSpPr txBox="1"/>
          <p:nvPr/>
        </p:nvSpPr>
        <p:spPr>
          <a:xfrm>
            <a:off x="3659565" y="1131134"/>
            <a:ext cx="2423733" cy="584775"/>
          </a:xfrm>
          <a:prstGeom prst="rect">
            <a:avLst/>
          </a:prstGeom>
          <a:noFill/>
        </p:spPr>
        <p:txBody>
          <a:bodyPr wrap="square">
            <a:spAutoFit/>
          </a:bodyPr>
          <a:lstStyle/>
          <a:p>
            <a:pPr lvl="0">
              <a:defRPr/>
            </a:pPr>
            <a:r>
              <a:rPr lang="en-US" altLang="ko-KR" dirty="0"/>
              <a:t>Android Application</a:t>
            </a:r>
          </a:p>
          <a:p>
            <a:pPr lvl="0">
              <a:defRPr/>
            </a:pPr>
            <a:r>
              <a:rPr lang="en-US" altLang="ko-KR" sz="1400" dirty="0" smtClean="0"/>
              <a:t>Gateway/BT</a:t>
            </a:r>
            <a:endParaRPr lang="ko-KR" altLang="en-US" sz="1400" dirty="0"/>
          </a:p>
        </p:txBody>
      </p:sp>
      <p:sp>
        <p:nvSpPr>
          <p:cNvPr id="16" name="TextBox 1036"/>
          <p:cNvSpPr txBox="1"/>
          <p:nvPr/>
        </p:nvSpPr>
        <p:spPr>
          <a:xfrm>
            <a:off x="6380182" y="1319225"/>
            <a:ext cx="1927002" cy="646331"/>
          </a:xfrm>
          <a:prstGeom prst="rect">
            <a:avLst/>
          </a:prstGeom>
          <a:noFill/>
        </p:spPr>
        <p:txBody>
          <a:bodyPr wrap="none">
            <a:spAutoFit/>
          </a:bodyPr>
          <a:lstStyle/>
          <a:p>
            <a:pPr lvl="0">
              <a:defRPr/>
            </a:pPr>
            <a:r>
              <a:rPr lang="en-US" altLang="ko-KR" dirty="0"/>
              <a:t>Microsoft </a:t>
            </a:r>
            <a:r>
              <a:rPr lang="en-US" altLang="ko-KR" dirty="0" smtClean="0"/>
              <a:t>Azure </a:t>
            </a:r>
          </a:p>
          <a:p>
            <a:pPr lvl="0">
              <a:defRPr/>
            </a:pPr>
            <a:r>
              <a:rPr lang="en-US" altLang="ko-KR" dirty="0" err="1" smtClean="0"/>
              <a:t>Clould</a:t>
            </a:r>
            <a:r>
              <a:rPr lang="en-US" altLang="ko-KR" dirty="0" smtClean="0"/>
              <a:t> platform</a:t>
            </a:r>
            <a:endParaRPr lang="ko-KR" altLang="en-US" dirty="0"/>
          </a:p>
        </p:txBody>
      </p:sp>
      <p:sp>
        <p:nvSpPr>
          <p:cNvPr id="17" name="TextBox 48"/>
          <p:cNvSpPr txBox="1"/>
          <p:nvPr/>
        </p:nvSpPr>
        <p:spPr>
          <a:xfrm>
            <a:off x="10072653" y="3654252"/>
            <a:ext cx="1480260" cy="369332"/>
          </a:xfrm>
          <a:prstGeom prst="rect">
            <a:avLst/>
          </a:prstGeom>
          <a:noFill/>
        </p:spPr>
        <p:txBody>
          <a:bodyPr wrap="square">
            <a:spAutoFit/>
          </a:bodyPr>
          <a:lstStyle/>
          <a:p>
            <a:pPr lvl="0" algn="ctr">
              <a:defRPr/>
            </a:pPr>
            <a:r>
              <a:rPr lang="en-US" altLang="ko-KR" dirty="0" smtClean="0"/>
              <a:t>DASH Board</a:t>
            </a:r>
          </a:p>
        </p:txBody>
      </p:sp>
      <p:pic>
        <p:nvPicPr>
          <p:cNvPr id="20" name="그림 19"/>
          <p:cNvPicPr>
            <a:picLocks noChangeAspect="1"/>
          </p:cNvPicPr>
          <p:nvPr/>
        </p:nvPicPr>
        <p:blipFill rotWithShape="1">
          <a:blip r:embed="rId5"/>
          <a:stretch>
            <a:fillRect/>
          </a:stretch>
        </p:blipFill>
        <p:spPr>
          <a:xfrm>
            <a:off x="6314910" y="1965364"/>
            <a:ext cx="1963496" cy="1054099"/>
          </a:xfrm>
          <a:prstGeom prst="rect">
            <a:avLst/>
          </a:prstGeom>
        </p:spPr>
      </p:pic>
      <p:pic>
        <p:nvPicPr>
          <p:cNvPr id="21" name="그림 20"/>
          <p:cNvPicPr>
            <a:picLocks noChangeAspect="1"/>
          </p:cNvPicPr>
          <p:nvPr/>
        </p:nvPicPr>
        <p:blipFill rotWithShape="1">
          <a:blip r:embed="rId6"/>
          <a:stretch>
            <a:fillRect/>
          </a:stretch>
        </p:blipFill>
        <p:spPr>
          <a:xfrm>
            <a:off x="9369870" y="1794146"/>
            <a:ext cx="2631527" cy="1720614"/>
          </a:xfrm>
          <a:prstGeom prst="rect">
            <a:avLst/>
          </a:prstGeom>
        </p:spPr>
      </p:pic>
      <p:sp>
        <p:nvSpPr>
          <p:cNvPr id="33" name="TextBox 1034"/>
          <p:cNvSpPr txBox="1"/>
          <p:nvPr/>
        </p:nvSpPr>
        <p:spPr>
          <a:xfrm>
            <a:off x="4754259" y="4687978"/>
            <a:ext cx="1329039" cy="323165"/>
          </a:xfrm>
          <a:prstGeom prst="rect">
            <a:avLst/>
          </a:prstGeom>
          <a:noFill/>
        </p:spPr>
        <p:txBody>
          <a:bodyPr wrap="square">
            <a:spAutoFit/>
          </a:bodyPr>
          <a:lstStyle/>
          <a:p>
            <a:pPr lvl="0" algn="ctr">
              <a:defRPr/>
            </a:pPr>
            <a:r>
              <a:rPr lang="en-US" altLang="ko-KR" sz="1500" b="1" dirty="0"/>
              <a:t>IOT HUB</a:t>
            </a:r>
          </a:p>
        </p:txBody>
      </p:sp>
      <p:pic>
        <p:nvPicPr>
          <p:cNvPr id="34" name="그림 33"/>
          <p:cNvPicPr>
            <a:picLocks noChangeAspect="1"/>
          </p:cNvPicPr>
          <p:nvPr/>
        </p:nvPicPr>
        <p:blipFill rotWithShape="1">
          <a:blip r:embed="rId7"/>
          <a:stretch>
            <a:fillRect/>
          </a:stretch>
        </p:blipFill>
        <p:spPr>
          <a:xfrm>
            <a:off x="6364336" y="3534658"/>
            <a:ext cx="1550629" cy="1077367"/>
          </a:xfrm>
          <a:prstGeom prst="rect">
            <a:avLst/>
          </a:prstGeom>
        </p:spPr>
      </p:pic>
      <p:sp>
        <p:nvSpPr>
          <p:cNvPr id="35" name="TextBox 1034"/>
          <p:cNvSpPr txBox="1"/>
          <p:nvPr/>
        </p:nvSpPr>
        <p:spPr>
          <a:xfrm>
            <a:off x="5962649" y="4790006"/>
            <a:ext cx="2285153" cy="323165"/>
          </a:xfrm>
          <a:prstGeom prst="rect">
            <a:avLst/>
          </a:prstGeom>
          <a:noFill/>
        </p:spPr>
        <p:txBody>
          <a:bodyPr wrap="square">
            <a:spAutoFit/>
          </a:bodyPr>
          <a:lstStyle/>
          <a:p>
            <a:pPr lvl="0" algn="ctr">
              <a:defRPr/>
            </a:pPr>
            <a:r>
              <a:rPr lang="en-US" altLang="ko-KR" sz="1500" b="1" dirty="0"/>
              <a:t>Stream Analytics Job</a:t>
            </a:r>
          </a:p>
        </p:txBody>
      </p:sp>
      <p:pic>
        <p:nvPicPr>
          <p:cNvPr id="36" name="그림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72804" y="3654252"/>
            <a:ext cx="1753888" cy="829819"/>
          </a:xfrm>
          <a:prstGeom prst="rect">
            <a:avLst/>
          </a:prstGeom>
        </p:spPr>
      </p:pic>
      <p:pic>
        <p:nvPicPr>
          <p:cNvPr id="38" name="그림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99228" y="3751461"/>
            <a:ext cx="1753888" cy="829819"/>
          </a:xfrm>
          <a:prstGeom prst="rect">
            <a:avLst/>
          </a:prstGeom>
        </p:spPr>
      </p:pic>
      <p:pic>
        <p:nvPicPr>
          <p:cNvPr id="39" name="그림 3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58336" y="5419106"/>
            <a:ext cx="1387131" cy="1190905"/>
          </a:xfrm>
          <a:prstGeom prst="rect">
            <a:avLst/>
          </a:prstGeom>
        </p:spPr>
      </p:pic>
      <p:sp>
        <p:nvSpPr>
          <p:cNvPr id="30" name="TextBox 1034"/>
          <p:cNvSpPr txBox="1"/>
          <p:nvPr/>
        </p:nvSpPr>
        <p:spPr>
          <a:xfrm>
            <a:off x="8087381" y="6435728"/>
            <a:ext cx="1329039" cy="323165"/>
          </a:xfrm>
          <a:prstGeom prst="rect">
            <a:avLst/>
          </a:prstGeom>
          <a:noFill/>
        </p:spPr>
        <p:txBody>
          <a:bodyPr wrap="square">
            <a:spAutoFit/>
          </a:bodyPr>
          <a:lstStyle/>
          <a:p>
            <a:pPr lvl="0" algn="ctr">
              <a:defRPr/>
            </a:pPr>
            <a:r>
              <a:rPr lang="en-US" altLang="ko-KR" sz="1500" b="1" dirty="0" smtClean="0"/>
              <a:t>Function</a:t>
            </a:r>
            <a:endParaRPr lang="en-US" altLang="ko-KR" sz="1500" b="1" dirty="0"/>
          </a:p>
        </p:txBody>
      </p:sp>
      <p:pic>
        <p:nvPicPr>
          <p:cNvPr id="31" name="그림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02138" y="3589008"/>
            <a:ext cx="1377885" cy="1067291"/>
          </a:xfrm>
          <a:prstGeom prst="rect">
            <a:avLst/>
          </a:prstGeom>
        </p:spPr>
      </p:pic>
      <p:sp>
        <p:nvSpPr>
          <p:cNvPr id="32" name="TextBox 48"/>
          <p:cNvSpPr txBox="1"/>
          <p:nvPr/>
        </p:nvSpPr>
        <p:spPr>
          <a:xfrm>
            <a:off x="10472209" y="4004027"/>
            <a:ext cx="1529188" cy="369332"/>
          </a:xfrm>
          <a:prstGeom prst="rect">
            <a:avLst/>
          </a:prstGeom>
          <a:noFill/>
        </p:spPr>
        <p:txBody>
          <a:bodyPr wrap="square">
            <a:spAutoFit/>
          </a:bodyPr>
          <a:lstStyle/>
          <a:p>
            <a:pPr lvl="0" algn="ctr">
              <a:defRPr/>
            </a:pPr>
            <a:r>
              <a:rPr lang="en-US" altLang="ko-KR" dirty="0" smtClean="0"/>
              <a:t>Visualization</a:t>
            </a:r>
            <a:endParaRPr lang="ko-KR" altLang="en-US" dirty="0"/>
          </a:p>
        </p:txBody>
      </p:sp>
      <p:sp>
        <p:nvSpPr>
          <p:cNvPr id="37" name="TextBox 1034"/>
          <p:cNvSpPr txBox="1"/>
          <p:nvPr/>
        </p:nvSpPr>
        <p:spPr>
          <a:xfrm>
            <a:off x="8372800" y="4687978"/>
            <a:ext cx="964915" cy="323165"/>
          </a:xfrm>
          <a:prstGeom prst="rect">
            <a:avLst/>
          </a:prstGeom>
          <a:noFill/>
        </p:spPr>
        <p:txBody>
          <a:bodyPr wrap="square">
            <a:spAutoFit/>
          </a:bodyPr>
          <a:lstStyle/>
          <a:p>
            <a:pPr lvl="0" algn="ctr">
              <a:defRPr/>
            </a:pPr>
            <a:r>
              <a:rPr lang="en-US" altLang="ko-KR" sz="1500" b="1" dirty="0" smtClean="0"/>
              <a:t>Storage</a:t>
            </a:r>
            <a:endParaRPr lang="en-US" altLang="ko-KR" sz="1500" b="1" dirty="0"/>
          </a:p>
        </p:txBody>
      </p:sp>
      <p:pic>
        <p:nvPicPr>
          <p:cNvPr id="3" name="그림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83298" y="5441009"/>
            <a:ext cx="1475644" cy="774713"/>
          </a:xfrm>
          <a:prstGeom prst="rect">
            <a:avLst/>
          </a:prstGeom>
        </p:spPr>
      </p:pic>
      <p:sp>
        <p:nvSpPr>
          <p:cNvPr id="41" name="TextBox 1034"/>
          <p:cNvSpPr txBox="1"/>
          <p:nvPr/>
        </p:nvSpPr>
        <p:spPr>
          <a:xfrm>
            <a:off x="6229903" y="6258719"/>
            <a:ext cx="1329039" cy="553998"/>
          </a:xfrm>
          <a:prstGeom prst="rect">
            <a:avLst/>
          </a:prstGeom>
          <a:noFill/>
        </p:spPr>
        <p:txBody>
          <a:bodyPr wrap="square">
            <a:spAutoFit/>
          </a:bodyPr>
          <a:lstStyle/>
          <a:p>
            <a:pPr lvl="0" algn="ctr">
              <a:defRPr/>
            </a:pPr>
            <a:r>
              <a:rPr lang="en-US" altLang="ko-KR" sz="1500" b="1" dirty="0" smtClean="0"/>
              <a:t>Machine </a:t>
            </a:r>
            <a:r>
              <a:rPr lang="en-US" altLang="ko-KR" sz="1500" b="1" dirty="0" err="1" smtClean="0"/>
              <a:t>lerning</a:t>
            </a:r>
            <a:endParaRPr lang="en-US" altLang="ko-KR" sz="1500" b="1" dirty="0"/>
          </a:p>
        </p:txBody>
      </p:sp>
      <p:cxnSp>
        <p:nvCxnSpPr>
          <p:cNvPr id="29" name="꺾인 연결선 28"/>
          <p:cNvCxnSpPr>
            <a:stCxn id="37" idx="1"/>
          </p:cNvCxnSpPr>
          <p:nvPr/>
        </p:nvCxnSpPr>
        <p:spPr>
          <a:xfrm rot="10800000" flipV="1">
            <a:off x="7035316" y="4849561"/>
            <a:ext cx="1337485" cy="7372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꺾인 연결선 45"/>
          <p:cNvCxnSpPr>
            <a:endCxn id="39" idx="1"/>
          </p:cNvCxnSpPr>
          <p:nvPr/>
        </p:nvCxnSpPr>
        <p:spPr>
          <a:xfrm>
            <a:off x="7296658" y="5868357"/>
            <a:ext cx="761678" cy="14620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6083298" y="4119259"/>
            <a:ext cx="1952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a:endCxn id="31" idx="1"/>
          </p:cNvCxnSpPr>
          <p:nvPr/>
        </p:nvCxnSpPr>
        <p:spPr>
          <a:xfrm>
            <a:off x="8058336" y="4119259"/>
            <a:ext cx="143802" cy="3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그림 39"/>
          <p:cNvPicPr>
            <a:picLocks noChangeAspect="1"/>
          </p:cNvPicPr>
          <p:nvPr/>
        </p:nvPicPr>
        <p:blipFill>
          <a:blip r:embed="rId12"/>
          <a:stretch>
            <a:fillRect/>
          </a:stretch>
        </p:blipFill>
        <p:spPr>
          <a:xfrm>
            <a:off x="9369869" y="183143"/>
            <a:ext cx="2822131" cy="1632686"/>
          </a:xfrm>
          <a:prstGeom prst="rect">
            <a:avLst/>
          </a:prstGeom>
        </p:spPr>
      </p:pic>
    </p:spTree>
    <p:extLst>
      <p:ext uri="{BB962C8B-B14F-4D97-AF65-F5344CB8AC3E}">
        <p14:creationId xmlns:p14="http://schemas.microsoft.com/office/powerpoint/2010/main" val="1510933370"/>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5517" y="2133280"/>
            <a:ext cx="1753888" cy="829819"/>
          </a:xfrm>
          <a:prstGeom prst="rect">
            <a:avLst/>
          </a:prstGeom>
        </p:spPr>
      </p:pic>
      <p:pic>
        <p:nvPicPr>
          <p:cNvPr id="5" name="그림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95703" y="2420510"/>
            <a:ext cx="2162167" cy="1022988"/>
          </a:xfrm>
          <a:prstGeom prst="rect">
            <a:avLst/>
          </a:prstGeom>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844" y="2307809"/>
            <a:ext cx="1039223" cy="804968"/>
          </a:xfrm>
          <a:prstGeom prst="rect">
            <a:avLst/>
          </a:prstGeom>
        </p:spPr>
      </p:pic>
      <p:pic>
        <p:nvPicPr>
          <p:cNvPr id="7" name="그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566" y="2420510"/>
            <a:ext cx="1445221" cy="1240777"/>
          </a:xfrm>
          <a:prstGeom prst="rect">
            <a:avLst/>
          </a:prstGeom>
        </p:spPr>
      </p:pic>
      <p:pic>
        <p:nvPicPr>
          <p:cNvPr id="8" name="그림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03631" y="984832"/>
            <a:ext cx="1445482" cy="683902"/>
          </a:xfrm>
          <a:prstGeom prst="rect">
            <a:avLst/>
          </a:prstGeom>
        </p:spPr>
      </p:pic>
      <p:pic>
        <p:nvPicPr>
          <p:cNvPr id="9" name="그림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93539" y="5117214"/>
            <a:ext cx="1079433" cy="972786"/>
          </a:xfrm>
          <a:prstGeom prst="rect">
            <a:avLst/>
          </a:prstGeom>
        </p:spPr>
      </p:pic>
      <p:sp>
        <p:nvSpPr>
          <p:cNvPr id="11" name="직사각형 10"/>
          <p:cNvSpPr/>
          <p:nvPr/>
        </p:nvSpPr>
        <p:spPr>
          <a:xfrm>
            <a:off x="7452566" y="4513270"/>
            <a:ext cx="1503485" cy="6682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t>ML</a:t>
            </a:r>
            <a:endParaRPr lang="ko-KR" altLang="en-US" dirty="0"/>
          </a:p>
        </p:txBody>
      </p:sp>
      <p:sp>
        <p:nvSpPr>
          <p:cNvPr id="13" name="Rectangle 27"/>
          <p:cNvSpPr>
            <a:spLocks noChangeArrowheads="1"/>
          </p:cNvSpPr>
          <p:nvPr/>
        </p:nvSpPr>
        <p:spPr bwMode="auto">
          <a:xfrm>
            <a:off x="7762310" y="3571998"/>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800" b="1" dirty="0" smtClean="0">
                <a:solidFill>
                  <a:schemeClr val="bg1">
                    <a:lumMod val="65000"/>
                  </a:schemeClr>
                </a:solidFill>
                <a:latin typeface="+mn-ea"/>
                <a:ea typeface="+mn-ea"/>
              </a:rPr>
              <a:t>function</a:t>
            </a:r>
            <a:endParaRPr lang="ko-KR" altLang="en-US" sz="1800" b="1" dirty="0">
              <a:solidFill>
                <a:schemeClr val="bg1">
                  <a:lumMod val="65000"/>
                </a:schemeClr>
              </a:solidFill>
              <a:latin typeface="+mn-ea"/>
              <a:ea typeface="+mn-ea"/>
            </a:endParaRPr>
          </a:p>
        </p:txBody>
      </p:sp>
      <p:sp>
        <p:nvSpPr>
          <p:cNvPr id="14" name="Rectangle 27"/>
          <p:cNvSpPr>
            <a:spLocks noChangeArrowheads="1"/>
          </p:cNvSpPr>
          <p:nvPr/>
        </p:nvSpPr>
        <p:spPr bwMode="auto">
          <a:xfrm>
            <a:off x="5542582" y="3110628"/>
            <a:ext cx="1145271"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800" b="1" dirty="0" smtClean="0">
                <a:solidFill>
                  <a:schemeClr val="bg1">
                    <a:lumMod val="65000"/>
                  </a:schemeClr>
                </a:solidFill>
                <a:latin typeface="+mn-ea"/>
                <a:ea typeface="+mn-ea"/>
              </a:rPr>
              <a:t>Blob storage/</a:t>
            </a:r>
          </a:p>
          <a:p>
            <a:pPr eaLnBrk="1" hangingPunct="1">
              <a:spcBef>
                <a:spcPct val="0"/>
              </a:spcBef>
              <a:buFontTx/>
              <a:buNone/>
            </a:pPr>
            <a:r>
              <a:rPr lang="en-US" altLang="ko-KR" sz="1800" b="1" dirty="0" smtClean="0">
                <a:solidFill>
                  <a:schemeClr val="bg1">
                    <a:lumMod val="65000"/>
                  </a:schemeClr>
                </a:solidFill>
                <a:latin typeface="+mn-ea"/>
                <a:ea typeface="+mn-ea"/>
              </a:rPr>
              <a:t>Table</a:t>
            </a:r>
          </a:p>
          <a:p>
            <a:pPr eaLnBrk="1" hangingPunct="1">
              <a:spcBef>
                <a:spcPct val="0"/>
              </a:spcBef>
              <a:buFontTx/>
              <a:buNone/>
            </a:pPr>
            <a:r>
              <a:rPr lang="en-US" altLang="ko-KR" sz="1800" b="1" dirty="0" smtClean="0">
                <a:solidFill>
                  <a:schemeClr val="bg1">
                    <a:lumMod val="65000"/>
                  </a:schemeClr>
                </a:solidFill>
                <a:latin typeface="+mn-ea"/>
                <a:ea typeface="+mn-ea"/>
              </a:rPr>
              <a:t>=Raw data II</a:t>
            </a:r>
            <a:endParaRPr lang="ko-KR" altLang="en-US" sz="1800" b="1" dirty="0">
              <a:solidFill>
                <a:schemeClr val="bg1">
                  <a:lumMod val="65000"/>
                </a:schemeClr>
              </a:solidFill>
              <a:latin typeface="+mn-ea"/>
              <a:ea typeface="+mn-ea"/>
            </a:endParaRPr>
          </a:p>
        </p:txBody>
      </p:sp>
      <p:sp>
        <p:nvSpPr>
          <p:cNvPr id="15" name="Rectangle 27"/>
          <p:cNvSpPr>
            <a:spLocks noChangeArrowheads="1"/>
          </p:cNvSpPr>
          <p:nvPr/>
        </p:nvSpPr>
        <p:spPr bwMode="auto">
          <a:xfrm>
            <a:off x="3656776" y="3494674"/>
            <a:ext cx="185461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800" b="1" dirty="0" smtClean="0">
                <a:solidFill>
                  <a:schemeClr val="bg1">
                    <a:lumMod val="65000"/>
                  </a:schemeClr>
                </a:solidFill>
                <a:latin typeface="+mn-ea"/>
                <a:ea typeface="+mn-ea"/>
              </a:rPr>
              <a:t>Stream Analytic</a:t>
            </a:r>
          </a:p>
          <a:p>
            <a:pPr eaLnBrk="1" hangingPunct="1">
              <a:spcBef>
                <a:spcPct val="0"/>
              </a:spcBef>
              <a:buFontTx/>
              <a:buNone/>
            </a:pPr>
            <a:endParaRPr lang="en-US" altLang="ko-KR" sz="1800" b="1" dirty="0">
              <a:solidFill>
                <a:schemeClr val="bg1">
                  <a:lumMod val="65000"/>
                </a:schemeClr>
              </a:solidFill>
              <a:latin typeface="+mn-ea"/>
              <a:ea typeface="+mn-ea"/>
            </a:endParaRPr>
          </a:p>
          <a:p>
            <a:pPr eaLnBrk="1" hangingPunct="1">
              <a:spcBef>
                <a:spcPct val="0"/>
              </a:spcBef>
              <a:buFontTx/>
              <a:buNone/>
            </a:pPr>
            <a:r>
              <a:rPr lang="en-US" altLang="ko-KR" sz="1800" b="1" dirty="0" smtClean="0">
                <a:solidFill>
                  <a:schemeClr val="bg1">
                    <a:lumMod val="65000"/>
                  </a:schemeClr>
                </a:solidFill>
                <a:latin typeface="+mn-ea"/>
                <a:ea typeface="+mn-ea"/>
              </a:rPr>
              <a:t>Input&lt;Queue</a:t>
            </a:r>
          </a:p>
          <a:p>
            <a:pPr eaLnBrk="1" hangingPunct="1">
              <a:spcBef>
                <a:spcPct val="0"/>
              </a:spcBef>
              <a:buFontTx/>
              <a:buNone/>
            </a:pPr>
            <a:r>
              <a:rPr lang="en-US" altLang="ko-KR" sz="1800" b="1" dirty="0" smtClean="0">
                <a:solidFill>
                  <a:schemeClr val="bg1">
                    <a:lumMod val="65000"/>
                  </a:schemeClr>
                </a:solidFill>
                <a:latin typeface="+mn-ea"/>
                <a:ea typeface="+mn-ea"/>
              </a:rPr>
              <a:t>&lt;Output</a:t>
            </a:r>
          </a:p>
          <a:p>
            <a:pPr eaLnBrk="1" hangingPunct="1">
              <a:spcBef>
                <a:spcPct val="0"/>
              </a:spcBef>
              <a:buFontTx/>
              <a:buNone/>
            </a:pPr>
            <a:r>
              <a:rPr lang="en-US" altLang="ko-KR" sz="1800" b="1" dirty="0" smtClean="0">
                <a:solidFill>
                  <a:schemeClr val="bg1">
                    <a:lumMod val="65000"/>
                  </a:schemeClr>
                </a:solidFill>
                <a:latin typeface="+mn-ea"/>
                <a:ea typeface="+mn-ea"/>
              </a:rPr>
              <a:t>Filtering</a:t>
            </a:r>
            <a:endParaRPr lang="ko-KR" altLang="en-US" sz="1800" b="1" dirty="0">
              <a:solidFill>
                <a:schemeClr val="bg1">
                  <a:lumMod val="65000"/>
                </a:schemeClr>
              </a:solidFill>
              <a:latin typeface="+mn-ea"/>
              <a:ea typeface="+mn-ea"/>
            </a:endParaRPr>
          </a:p>
        </p:txBody>
      </p:sp>
      <p:sp>
        <p:nvSpPr>
          <p:cNvPr id="16" name="Rectangle 27"/>
          <p:cNvSpPr>
            <a:spLocks noChangeArrowheads="1"/>
          </p:cNvSpPr>
          <p:nvPr/>
        </p:nvSpPr>
        <p:spPr bwMode="auto">
          <a:xfrm>
            <a:off x="1953243" y="3166377"/>
            <a:ext cx="12207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800" b="1" dirty="0" err="1" smtClean="0">
                <a:solidFill>
                  <a:schemeClr val="bg1">
                    <a:lumMod val="65000"/>
                  </a:schemeClr>
                </a:solidFill>
                <a:latin typeface="+mn-ea"/>
                <a:ea typeface="+mn-ea"/>
              </a:rPr>
              <a:t>IoT</a:t>
            </a:r>
            <a:r>
              <a:rPr lang="en-US" altLang="ko-KR" sz="1800" b="1" dirty="0" smtClean="0">
                <a:solidFill>
                  <a:schemeClr val="bg1">
                    <a:lumMod val="65000"/>
                  </a:schemeClr>
                </a:solidFill>
                <a:latin typeface="+mn-ea"/>
                <a:ea typeface="+mn-ea"/>
              </a:rPr>
              <a:t> hub</a:t>
            </a:r>
          </a:p>
          <a:p>
            <a:pPr eaLnBrk="1" hangingPunct="1">
              <a:spcBef>
                <a:spcPct val="0"/>
              </a:spcBef>
              <a:buFontTx/>
              <a:buNone/>
            </a:pPr>
            <a:r>
              <a:rPr lang="en-US" altLang="ko-KR" sz="1800" b="1" dirty="0" smtClean="0">
                <a:solidFill>
                  <a:schemeClr val="bg1">
                    <a:lumMod val="65000"/>
                  </a:schemeClr>
                </a:solidFill>
                <a:latin typeface="+mn-ea"/>
                <a:ea typeface="+mn-ea"/>
              </a:rPr>
              <a:t>Raw data</a:t>
            </a:r>
            <a:endParaRPr lang="ko-KR" altLang="en-US" sz="1800" b="1" dirty="0">
              <a:solidFill>
                <a:schemeClr val="bg1">
                  <a:lumMod val="65000"/>
                </a:schemeClr>
              </a:solidFill>
              <a:latin typeface="+mn-ea"/>
              <a:ea typeface="+mn-ea"/>
            </a:endParaRPr>
          </a:p>
        </p:txBody>
      </p:sp>
      <p:sp>
        <p:nvSpPr>
          <p:cNvPr id="17" name="Rectangle 27"/>
          <p:cNvSpPr>
            <a:spLocks noChangeArrowheads="1"/>
          </p:cNvSpPr>
          <p:nvPr/>
        </p:nvSpPr>
        <p:spPr bwMode="auto">
          <a:xfrm>
            <a:off x="10693539" y="6029228"/>
            <a:ext cx="10794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800" b="1" dirty="0" smtClean="0">
                <a:solidFill>
                  <a:schemeClr val="bg1">
                    <a:lumMod val="65000"/>
                  </a:schemeClr>
                </a:solidFill>
                <a:latin typeface="+mn-ea"/>
                <a:ea typeface="+mn-ea"/>
              </a:rPr>
              <a:t>Android</a:t>
            </a:r>
            <a:endParaRPr lang="ko-KR" altLang="en-US" sz="1800" b="1" dirty="0">
              <a:solidFill>
                <a:schemeClr val="bg1">
                  <a:lumMod val="65000"/>
                </a:schemeClr>
              </a:solidFill>
              <a:latin typeface="+mn-ea"/>
              <a:ea typeface="+mn-ea"/>
            </a:endParaRPr>
          </a:p>
        </p:txBody>
      </p:sp>
      <p:sp>
        <p:nvSpPr>
          <p:cNvPr id="18" name="Rectangle 27"/>
          <p:cNvSpPr>
            <a:spLocks noChangeArrowheads="1"/>
          </p:cNvSpPr>
          <p:nvPr/>
        </p:nvSpPr>
        <p:spPr bwMode="auto">
          <a:xfrm>
            <a:off x="10394165" y="1722316"/>
            <a:ext cx="137880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800" b="1" dirty="0" smtClean="0">
                <a:solidFill>
                  <a:schemeClr val="bg1">
                    <a:lumMod val="65000"/>
                  </a:schemeClr>
                </a:solidFill>
                <a:latin typeface="+mn-ea"/>
                <a:ea typeface="+mn-ea"/>
              </a:rPr>
              <a:t>Web App</a:t>
            </a:r>
            <a:endParaRPr lang="ko-KR" altLang="en-US" sz="1800" b="1" dirty="0">
              <a:solidFill>
                <a:schemeClr val="bg1">
                  <a:lumMod val="65000"/>
                </a:schemeClr>
              </a:solidFill>
              <a:latin typeface="+mn-ea"/>
              <a:ea typeface="+mn-ea"/>
            </a:endParaRPr>
          </a:p>
        </p:txBody>
      </p:sp>
      <p:sp>
        <p:nvSpPr>
          <p:cNvPr id="23" name="오른쪽 화살표 22"/>
          <p:cNvSpPr/>
          <p:nvPr/>
        </p:nvSpPr>
        <p:spPr>
          <a:xfrm>
            <a:off x="9067187" y="2775584"/>
            <a:ext cx="581025" cy="3401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오른쪽 화살표 24"/>
          <p:cNvSpPr/>
          <p:nvPr/>
        </p:nvSpPr>
        <p:spPr>
          <a:xfrm>
            <a:off x="5153025" y="2647950"/>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오른쪽 화살표 25"/>
          <p:cNvSpPr/>
          <p:nvPr/>
        </p:nvSpPr>
        <p:spPr>
          <a:xfrm>
            <a:off x="6886575" y="2693669"/>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28" name="꺾인 연결선 27"/>
          <p:cNvCxnSpPr/>
          <p:nvPr/>
        </p:nvCxnSpPr>
        <p:spPr>
          <a:xfrm rot="16200000" flipH="1">
            <a:off x="9019745" y="3386853"/>
            <a:ext cx="1904999" cy="135255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아래쪽 화살표 28"/>
          <p:cNvSpPr/>
          <p:nvPr/>
        </p:nvSpPr>
        <p:spPr>
          <a:xfrm>
            <a:off x="8153400" y="4010025"/>
            <a:ext cx="45719" cy="2571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오른쪽 화살표 29"/>
          <p:cNvSpPr/>
          <p:nvPr/>
        </p:nvSpPr>
        <p:spPr>
          <a:xfrm>
            <a:off x="3212079" y="2647950"/>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아래쪽 화살표 31"/>
          <p:cNvSpPr/>
          <p:nvPr/>
        </p:nvSpPr>
        <p:spPr>
          <a:xfrm>
            <a:off x="8175176" y="5429250"/>
            <a:ext cx="45719" cy="3631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4" name="TextBox 33"/>
          <p:cNvSpPr txBox="1"/>
          <p:nvPr/>
        </p:nvSpPr>
        <p:spPr>
          <a:xfrm>
            <a:off x="7882475" y="6040199"/>
            <a:ext cx="676840" cy="646331"/>
          </a:xfrm>
          <a:prstGeom prst="rect">
            <a:avLst/>
          </a:prstGeom>
          <a:noFill/>
        </p:spPr>
        <p:txBody>
          <a:bodyPr wrap="square" rtlCol="0">
            <a:spAutoFit/>
          </a:bodyPr>
          <a:lstStyle/>
          <a:p>
            <a:r>
              <a:rPr lang="en-US" altLang="ko-KR" dirty="0" err="1" smtClean="0"/>
              <a:t>DataBase</a:t>
            </a:r>
            <a:endParaRPr lang="ko-KR" altLang="en-US" dirty="0"/>
          </a:p>
        </p:txBody>
      </p:sp>
      <p:sp>
        <p:nvSpPr>
          <p:cNvPr id="35" name="오른쪽 화살표 34"/>
          <p:cNvSpPr/>
          <p:nvPr/>
        </p:nvSpPr>
        <p:spPr>
          <a:xfrm>
            <a:off x="276225" y="2601283"/>
            <a:ext cx="1439292" cy="361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8" name="Rectangle 27"/>
          <p:cNvSpPr>
            <a:spLocks noChangeArrowheads="1"/>
          </p:cNvSpPr>
          <p:nvPr/>
        </p:nvSpPr>
        <p:spPr bwMode="auto">
          <a:xfrm>
            <a:off x="428132" y="3220347"/>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en-US" altLang="ko-KR" sz="1800" b="1" dirty="0" smtClean="0">
                <a:solidFill>
                  <a:schemeClr val="bg1">
                    <a:lumMod val="65000"/>
                  </a:schemeClr>
                </a:solidFill>
                <a:latin typeface="+mn-ea"/>
                <a:ea typeface="+mn-ea"/>
              </a:rPr>
              <a:t>string</a:t>
            </a:r>
            <a:endParaRPr lang="ko-KR" altLang="en-US" sz="1800" b="1" dirty="0">
              <a:solidFill>
                <a:schemeClr val="bg1">
                  <a:lumMod val="65000"/>
                </a:schemeClr>
              </a:solidFill>
              <a:latin typeface="+mn-ea"/>
              <a:ea typeface="+mn-ea"/>
            </a:endParaRPr>
          </a:p>
        </p:txBody>
      </p:sp>
      <p:cxnSp>
        <p:nvCxnSpPr>
          <p:cNvPr id="45" name="꺾인 연결선 44"/>
          <p:cNvCxnSpPr/>
          <p:nvPr/>
        </p:nvCxnSpPr>
        <p:spPr>
          <a:xfrm flipV="1">
            <a:off x="9153525" y="1326783"/>
            <a:ext cx="1240640" cy="10937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오른쪽 화살표 45"/>
          <p:cNvSpPr/>
          <p:nvPr/>
        </p:nvSpPr>
        <p:spPr>
          <a:xfrm>
            <a:off x="1715517" y="878229"/>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a:p>
        </p:txBody>
      </p:sp>
      <p:pic>
        <p:nvPicPr>
          <p:cNvPr id="47" name="그림 46"/>
          <p:cNvPicPr>
            <a:picLocks noChangeAspect="1"/>
          </p:cNvPicPr>
          <p:nvPr/>
        </p:nvPicPr>
        <p:blipFill rotWithShape="1">
          <a:blip r:embed="rId8"/>
          <a:stretch>
            <a:fillRect/>
          </a:stretch>
        </p:blipFill>
        <p:spPr>
          <a:xfrm>
            <a:off x="2799738" y="1069631"/>
            <a:ext cx="6267449" cy="698863"/>
          </a:xfrm>
          <a:prstGeom prst="rect">
            <a:avLst/>
          </a:prstGeom>
        </p:spPr>
      </p:pic>
      <p:pic>
        <p:nvPicPr>
          <p:cNvPr id="48" name="그림 47"/>
          <p:cNvPicPr>
            <a:picLocks noChangeAspect="1"/>
          </p:cNvPicPr>
          <p:nvPr/>
        </p:nvPicPr>
        <p:blipFill rotWithShape="1">
          <a:blip r:embed="rId9"/>
          <a:stretch>
            <a:fillRect/>
          </a:stretch>
        </p:blipFill>
        <p:spPr>
          <a:xfrm>
            <a:off x="10732727" y="2647950"/>
            <a:ext cx="1275484" cy="744303"/>
          </a:xfrm>
          <a:prstGeom prst="rect">
            <a:avLst/>
          </a:prstGeom>
        </p:spPr>
      </p:pic>
      <p:sp>
        <p:nvSpPr>
          <p:cNvPr id="50" name="Rectangle 27"/>
          <p:cNvSpPr>
            <a:spLocks noChangeArrowheads="1"/>
          </p:cNvSpPr>
          <p:nvPr/>
        </p:nvSpPr>
        <p:spPr bwMode="auto">
          <a:xfrm>
            <a:off x="10914559" y="3485247"/>
            <a:ext cx="1039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eaLnBrk="1" hangingPunct="1">
              <a:spcBef>
                <a:spcPct val="0"/>
              </a:spcBef>
              <a:buFontTx/>
              <a:buNone/>
            </a:pPr>
            <a:r>
              <a:rPr lang="ko-KR" altLang="en-US" sz="1800" b="1" dirty="0" smtClean="0">
                <a:solidFill>
                  <a:schemeClr val="bg1">
                    <a:lumMod val="65000"/>
                  </a:schemeClr>
                </a:solidFill>
                <a:latin typeface="+mn-ea"/>
                <a:ea typeface="+mn-ea"/>
              </a:rPr>
              <a:t>시각화</a:t>
            </a:r>
            <a:endParaRPr lang="ko-KR" altLang="en-US" sz="1800" b="1" dirty="0">
              <a:solidFill>
                <a:schemeClr val="bg1">
                  <a:lumMod val="65000"/>
                </a:schemeClr>
              </a:solidFill>
              <a:latin typeface="+mn-ea"/>
              <a:ea typeface="+mn-ea"/>
            </a:endParaRPr>
          </a:p>
        </p:txBody>
      </p:sp>
      <p:sp>
        <p:nvSpPr>
          <p:cNvPr id="2" name="오른쪽 화살표 1"/>
          <p:cNvSpPr/>
          <p:nvPr/>
        </p:nvSpPr>
        <p:spPr>
          <a:xfrm>
            <a:off x="2250831" y="5792434"/>
            <a:ext cx="4211515" cy="4061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p:cNvSpPr txBox="1"/>
          <p:nvPr/>
        </p:nvSpPr>
        <p:spPr>
          <a:xfrm>
            <a:off x="3393831" y="5942154"/>
            <a:ext cx="1626577" cy="369332"/>
          </a:xfrm>
          <a:prstGeom prst="rect">
            <a:avLst/>
          </a:prstGeom>
          <a:noFill/>
        </p:spPr>
        <p:txBody>
          <a:bodyPr wrap="square" rtlCol="0">
            <a:spAutoFit/>
          </a:bodyPr>
          <a:lstStyle/>
          <a:p>
            <a:r>
              <a:rPr lang="en-US" altLang="ko-KR" dirty="0" smtClean="0"/>
              <a:t>MOBIUS</a:t>
            </a:r>
            <a:endParaRPr lang="ko-KR" altLang="en-US" dirty="0"/>
          </a:p>
        </p:txBody>
      </p:sp>
    </p:spTree>
    <p:extLst>
      <p:ext uri="{BB962C8B-B14F-4D97-AF65-F5344CB8AC3E}">
        <p14:creationId xmlns:p14="http://schemas.microsoft.com/office/powerpoint/2010/main" val="881469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2"/>
          <a:stretch>
            <a:fillRect/>
          </a:stretch>
        </p:blipFill>
        <p:spPr>
          <a:xfrm>
            <a:off x="191262" y="188595"/>
            <a:ext cx="3168396" cy="6264783"/>
          </a:xfrm>
          <a:prstGeom prst="rect">
            <a:avLst/>
          </a:prstGeom>
        </p:spPr>
      </p:pic>
      <p:sp>
        <p:nvSpPr>
          <p:cNvPr id="5" name="TextBox 4"/>
          <p:cNvSpPr txBox="1"/>
          <p:nvPr/>
        </p:nvSpPr>
        <p:spPr>
          <a:xfrm>
            <a:off x="4223766" y="188593"/>
            <a:ext cx="7091934" cy="1477328"/>
          </a:xfrm>
          <a:prstGeom prst="rect">
            <a:avLst/>
          </a:prstGeom>
          <a:ln>
            <a:solidFill>
              <a:srgbClr val="000000"/>
            </a:solidFill>
          </a:ln>
        </p:spPr>
        <p:txBody>
          <a:bodyPr wrap="square">
            <a:spAutoFit/>
          </a:bodyPr>
          <a:lstStyle/>
          <a:p>
            <a:pPr algn="just">
              <a:defRPr/>
            </a:pPr>
            <a:r>
              <a:rPr lang="en-US" altLang="ko-KR" dirty="0" smtClean="0">
                <a:latin typeface="+mj-lt"/>
              </a:rPr>
              <a:t>Android APP/Gateway – BT–</a:t>
            </a:r>
            <a:r>
              <a:rPr lang="ko-KR" altLang="en-US" dirty="0" smtClean="0">
                <a:latin typeface="+mj-lt"/>
              </a:rPr>
              <a:t> </a:t>
            </a:r>
            <a:r>
              <a:rPr lang="en-US" altLang="ko-KR" dirty="0" err="1" smtClean="0">
                <a:latin typeface="+mj-lt"/>
              </a:rPr>
              <a:t>IoThub</a:t>
            </a:r>
            <a:endParaRPr lang="en-US" altLang="ko-KR" dirty="0" smtClean="0">
              <a:latin typeface="+mj-lt"/>
            </a:endParaRPr>
          </a:p>
          <a:p>
            <a:pPr algn="just">
              <a:defRPr/>
            </a:pPr>
            <a:r>
              <a:rPr lang="en-US" altLang="ko-KR" dirty="0" smtClean="0">
                <a:latin typeface="+mj-lt"/>
              </a:rPr>
              <a:t>Sensing data :</a:t>
            </a:r>
            <a:r>
              <a:rPr lang="en-US" altLang="ko-KR" dirty="0" err="1" smtClean="0">
                <a:latin typeface="+mj-lt"/>
              </a:rPr>
              <a:t>Accerlator</a:t>
            </a:r>
            <a:endParaRPr lang="en-US" altLang="ko-KR" dirty="0" smtClean="0"/>
          </a:p>
          <a:p>
            <a:pPr algn="ctr">
              <a:defRPr/>
            </a:pPr>
            <a:r>
              <a:rPr lang="en-US" altLang="ko-KR" dirty="0"/>
              <a:t>1. START SCAN, 2. CONNECT DEVICE,3. SET NOTIFICATION</a:t>
            </a:r>
          </a:p>
          <a:p>
            <a:pPr algn="ctr">
              <a:defRPr/>
            </a:pPr>
            <a:endParaRPr lang="en-US" altLang="ko-KR" dirty="0" smtClean="0"/>
          </a:p>
          <a:p>
            <a:pPr algn="ctr">
              <a:defRPr/>
            </a:pPr>
            <a:endParaRPr lang="en-US" altLang="ko-KR" dirty="0"/>
          </a:p>
        </p:txBody>
      </p:sp>
      <p:pic>
        <p:nvPicPr>
          <p:cNvPr id="7" name="그림 6"/>
          <p:cNvPicPr>
            <a:picLocks noChangeAspect="1"/>
          </p:cNvPicPr>
          <p:nvPr/>
        </p:nvPicPr>
        <p:blipFill rotWithShape="1">
          <a:blip r:embed="rId3"/>
          <a:stretch>
            <a:fillRect/>
          </a:stretch>
        </p:blipFill>
        <p:spPr>
          <a:xfrm>
            <a:off x="3877408" y="1037492"/>
            <a:ext cx="7892562" cy="5683983"/>
          </a:xfrm>
          <a:prstGeom prst="rect">
            <a:avLst/>
          </a:prstGeom>
        </p:spPr>
      </p:pic>
      <p:sp>
        <p:nvSpPr>
          <p:cNvPr id="9" name="슬라이드 번호 개체 틀 8"/>
          <p:cNvSpPr>
            <a:spLocks noGrp="1"/>
          </p:cNvSpPr>
          <p:nvPr>
            <p:ph type="sldNum" sz="quarter" idx="4294967295"/>
          </p:nvPr>
        </p:nvSpPr>
        <p:spPr>
          <a:xfrm>
            <a:off x="9347200" y="6248400"/>
            <a:ext cx="2844800" cy="457200"/>
          </a:xfrm>
          <a:prstGeom prst="rect">
            <a:avLst/>
          </a:prstGeom>
        </p:spPr>
        <p:txBody>
          <a:bodyPr/>
          <a:lstStyle/>
          <a:p>
            <a:pPr>
              <a:defRPr lang="ko-KR" altLang="en-US"/>
            </a:pPr>
            <a:fld id="{AD22CD3B-FDDF-4998-970C-76E6E0BEC65F}" type="slidenum">
              <a:rPr lang="en-US" altLang="en-US"/>
              <a:pPr>
                <a:defRPr lang="ko-KR" altLang="en-US"/>
              </a:pPr>
              <a:t>58</a:t>
            </a:fld>
            <a:endParaRPr lang="en-US" altLang="en-US"/>
          </a:p>
        </p:txBody>
      </p:sp>
    </p:spTree>
    <p:extLst>
      <p:ext uri="{BB962C8B-B14F-4D97-AF65-F5344CB8AC3E}">
        <p14:creationId xmlns:p14="http://schemas.microsoft.com/office/powerpoint/2010/main" val="3949283144"/>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1641" y="1173494"/>
            <a:ext cx="10058400" cy="5261136"/>
          </a:xfrm>
          <a:prstGeom prst="rect">
            <a:avLst/>
          </a:prstGeom>
        </p:spPr>
      </p:pic>
    </p:spTree>
    <p:extLst>
      <p:ext uri="{BB962C8B-B14F-4D97-AF65-F5344CB8AC3E}">
        <p14:creationId xmlns:p14="http://schemas.microsoft.com/office/powerpoint/2010/main" val="2502152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31553725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698" y="1213009"/>
            <a:ext cx="10058400" cy="5211331"/>
          </a:xfrm>
          <a:prstGeom prst="rect">
            <a:avLst/>
          </a:prstGeom>
        </p:spPr>
      </p:pic>
    </p:spTree>
    <p:extLst>
      <p:ext uri="{BB962C8B-B14F-4D97-AF65-F5344CB8AC3E}">
        <p14:creationId xmlns:p14="http://schemas.microsoft.com/office/powerpoint/2010/main" val="36022539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707" y="1091128"/>
            <a:ext cx="10058400" cy="5314437"/>
          </a:xfrm>
          <a:prstGeom prst="rect">
            <a:avLst/>
          </a:prstGeom>
        </p:spPr>
      </p:pic>
    </p:spTree>
    <p:extLst>
      <p:ext uri="{BB962C8B-B14F-4D97-AF65-F5344CB8AC3E}">
        <p14:creationId xmlns:p14="http://schemas.microsoft.com/office/powerpoint/2010/main" val="30971759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ko-KR" altLang="en-US" dirty="0" smtClean="0"/>
              <a:t>설명서</a:t>
            </a:r>
            <a:endParaRPr lang="ko-KR" altLang="en-US" dirty="0"/>
          </a:p>
        </p:txBody>
      </p:sp>
      <p:sp>
        <p:nvSpPr>
          <p:cNvPr id="3" name="내용 개체 틀 2"/>
          <p:cNvSpPr>
            <a:spLocks noGrp="1"/>
          </p:cNvSpPr>
          <p:nvPr>
            <p:ph sz="quarter" idx="10"/>
          </p:nvPr>
        </p:nvSpPr>
        <p:spPr>
          <a:xfrm>
            <a:off x="539495" y="1435608"/>
            <a:ext cx="9001834" cy="3977640"/>
          </a:xfrm>
        </p:spPr>
        <p:txBody>
          <a:bodyPr>
            <a:normAutofit/>
          </a:bodyPr>
          <a:lstStyle/>
          <a:p>
            <a:pPr marL="171450" indent="-171450">
              <a:buFont typeface="Arial" panose="020B0604020202020204" pitchFamily="34" charset="0"/>
              <a:buChar char="•"/>
            </a:pPr>
            <a:r>
              <a:rPr lang="en-US" altLang="ko-KR" sz="2400" dirty="0">
                <a:hlinkClick r:id="rId2"/>
              </a:rPr>
              <a:t>https://docs.microsoft.com/ko-kr/azure</a:t>
            </a:r>
            <a:r>
              <a:rPr lang="en-US" altLang="ko-KR" sz="2400" dirty="0" smtClean="0">
                <a:hlinkClick r:id="rId2"/>
              </a:rPr>
              <a:t>/</a:t>
            </a:r>
            <a:endParaRPr lang="en-US" altLang="ko-KR" sz="2400" dirty="0" smtClean="0"/>
          </a:p>
          <a:p>
            <a:pPr marL="171450" indent="-171450">
              <a:buFont typeface="Arial" panose="020B0604020202020204" pitchFamily="34" charset="0"/>
              <a:buChar char="•"/>
            </a:pPr>
            <a:r>
              <a:rPr lang="en-US" altLang="ko-KR" sz="2400" dirty="0" smtClean="0"/>
              <a:t>Azure </a:t>
            </a:r>
            <a:r>
              <a:rPr lang="en-US" altLang="ko-KR" sz="2400" dirty="0" err="1" smtClean="0"/>
              <a:t>func</a:t>
            </a:r>
            <a:r>
              <a:rPr lang="en-US" altLang="ko-KR" sz="2400" dirty="0" smtClean="0"/>
              <a:t> – </a:t>
            </a:r>
          </a:p>
          <a:p>
            <a:pPr marL="400050" lvl="1" indent="-171450"/>
            <a:r>
              <a:rPr lang="en-US" altLang="ko-KR" sz="2400" dirty="0" smtClean="0"/>
              <a:t>portal </a:t>
            </a:r>
            <a:r>
              <a:rPr lang="ko-KR" altLang="en-US" sz="2400" dirty="0" smtClean="0"/>
              <a:t>에서 </a:t>
            </a:r>
            <a:r>
              <a:rPr lang="en-US" altLang="ko-KR" sz="2400" dirty="0" err="1" smtClean="0"/>
              <a:t>func</a:t>
            </a:r>
            <a:r>
              <a:rPr lang="en-US" altLang="ko-KR" sz="2400" dirty="0" smtClean="0"/>
              <a:t>. </a:t>
            </a:r>
            <a:r>
              <a:rPr lang="ko-KR" altLang="en-US" sz="2400" dirty="0" smtClean="0"/>
              <a:t>만들기</a:t>
            </a:r>
            <a:r>
              <a:rPr lang="en-US" altLang="ko-KR" sz="2400" dirty="0" smtClean="0"/>
              <a:t>, </a:t>
            </a:r>
            <a:r>
              <a:rPr lang="en-US" altLang="ko-KR" sz="2400" dirty="0"/>
              <a:t>p</a:t>
            </a:r>
            <a:r>
              <a:rPr lang="en-US" altLang="ko-KR" sz="2400" dirty="0" smtClean="0"/>
              <a:t>53</a:t>
            </a:r>
          </a:p>
          <a:p>
            <a:pPr marL="400050" lvl="1" indent="-171450"/>
            <a:r>
              <a:rPr lang="en-US" altLang="ko-KR" sz="2400" dirty="0" err="1" smtClean="0"/>
              <a:t>func</a:t>
            </a:r>
            <a:r>
              <a:rPr lang="en-US" altLang="ko-KR" sz="2400" dirty="0" smtClean="0"/>
              <a:t>. </a:t>
            </a:r>
            <a:r>
              <a:rPr lang="ko-KR" altLang="en-US" sz="2400" dirty="0" smtClean="0"/>
              <a:t>사용하여 </a:t>
            </a:r>
            <a:r>
              <a:rPr lang="en-US" altLang="ko-KR" sz="2400" dirty="0" smtClean="0"/>
              <a:t>Storage queue</a:t>
            </a:r>
            <a:r>
              <a:rPr lang="ko-KR" altLang="en-US" sz="2400" dirty="0" smtClean="0"/>
              <a:t>에 메시지 추가</a:t>
            </a:r>
            <a:r>
              <a:rPr lang="en-US" altLang="ko-KR" sz="2400" dirty="0" smtClean="0"/>
              <a:t>, </a:t>
            </a:r>
            <a:r>
              <a:rPr lang="en-US" altLang="ko-KR" sz="2400" dirty="0"/>
              <a:t>p</a:t>
            </a:r>
            <a:r>
              <a:rPr lang="en-US" altLang="ko-KR" sz="2400" dirty="0" smtClean="0"/>
              <a:t>123</a:t>
            </a:r>
            <a:endParaRPr lang="ko-KR" altLang="en-US" sz="2400" dirty="0"/>
          </a:p>
        </p:txBody>
      </p:sp>
    </p:spTree>
    <p:extLst>
      <p:ext uri="{BB962C8B-B14F-4D97-AF65-F5344CB8AC3E}">
        <p14:creationId xmlns:p14="http://schemas.microsoft.com/office/powerpoint/2010/main" val="30417161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a:p>
        </p:txBody>
      </p:sp>
      <p:sp>
        <p:nvSpPr>
          <p:cNvPr id="5" name="내용 개체 틀 4"/>
          <p:cNvSpPr>
            <a:spLocks noGrp="1"/>
          </p:cNvSpPr>
          <p:nvPr>
            <p:ph sz="quarter" idx="13"/>
          </p:nvPr>
        </p:nvSpPr>
        <p:spPr/>
        <p:txBody>
          <a:bodyPr/>
          <a:lstStyle/>
          <a:p>
            <a:pPr marL="342900" indent="-342900">
              <a:buFont typeface="Wingdings" panose="05000000000000000000" pitchFamily="2" charset="2"/>
              <a:buChar char="Ø"/>
            </a:pPr>
            <a:r>
              <a:rPr lang="en-US" altLang="ko-KR" dirty="0" smtClean="0"/>
              <a:t>Azure</a:t>
            </a:r>
            <a:r>
              <a:rPr lang="ko-KR" altLang="en-US" dirty="0"/>
              <a:t>에서 </a:t>
            </a:r>
            <a:r>
              <a:rPr lang="en-US" altLang="ko-KR" dirty="0"/>
              <a:t>IaaS </a:t>
            </a:r>
            <a:r>
              <a:rPr lang="ko-KR" altLang="en-US" dirty="0"/>
              <a:t>활용하기</a:t>
            </a:r>
            <a:r>
              <a:rPr lang="en-US" altLang="ko-KR" dirty="0"/>
              <a:t/>
            </a:r>
            <a:br>
              <a:rPr lang="en-US" altLang="ko-KR" dirty="0"/>
            </a:br>
            <a:r>
              <a:rPr lang="en-US" altLang="ko-KR" sz="1800" dirty="0"/>
              <a:t>  - Network</a:t>
            </a:r>
            <a:r>
              <a:rPr lang="ko-KR" altLang="en-US" sz="1800" dirty="0"/>
              <a:t>의 </a:t>
            </a:r>
            <a:r>
              <a:rPr lang="ko-KR" altLang="en-US" sz="1800" dirty="0" smtClean="0"/>
              <a:t>이해</a:t>
            </a:r>
            <a:endParaRPr lang="en-US" altLang="ko-KR" sz="1800" dirty="0" smtClean="0"/>
          </a:p>
          <a:p>
            <a:pPr marL="571500" lvl="1" indent="-342900">
              <a:buFont typeface="Wingdings" panose="05000000000000000000" pitchFamily="2" charset="2"/>
              <a:buChar char="Ø"/>
            </a:pPr>
            <a:r>
              <a:rPr lang="ko-KR" altLang="en-US" dirty="0" err="1" smtClean="0"/>
              <a:t>김세준</a:t>
            </a:r>
            <a:r>
              <a:rPr lang="ko-KR" altLang="en-US" dirty="0" smtClean="0"/>
              <a:t> </a:t>
            </a:r>
            <a:r>
              <a:rPr lang="en-US" altLang="ko-KR" dirty="0"/>
              <a:t>MVP</a:t>
            </a:r>
          </a:p>
          <a:p>
            <a:pPr marL="342900" indent="-342900">
              <a:buFont typeface="Wingdings" panose="05000000000000000000" pitchFamily="2" charset="2"/>
              <a:buChar char="Ø"/>
            </a:pPr>
            <a:endParaRPr lang="ko-KR" altLang="en-US" dirty="0"/>
          </a:p>
        </p:txBody>
      </p:sp>
    </p:spTree>
    <p:extLst>
      <p:ext uri="{BB962C8B-B14F-4D97-AF65-F5344CB8AC3E}">
        <p14:creationId xmlns:p14="http://schemas.microsoft.com/office/powerpoint/2010/main" val="247794597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내용 개체 틀 6"/>
          <p:cNvSpPr>
            <a:spLocks noGrp="1"/>
          </p:cNvSpPr>
          <p:nvPr>
            <p:ph sz="half" idx="2"/>
          </p:nvPr>
        </p:nvSpPr>
        <p:spPr/>
        <p:txBody>
          <a:bodyPr/>
          <a:lstStyle/>
          <a:p>
            <a:r>
              <a:rPr lang="en-US" altLang="ko-KR" dirty="0" smtClean="0">
                <a:latin typeface="Segoe Pro Medium (제목)"/>
              </a:rPr>
              <a:t>LAN: Local Area Network</a:t>
            </a:r>
          </a:p>
          <a:p>
            <a:pPr lvl="1"/>
            <a:r>
              <a:rPr lang="ko-KR" altLang="en-US" dirty="0" smtClean="0">
                <a:latin typeface="Segoe Pro Medium (제목)"/>
              </a:rPr>
              <a:t>근거리 통신망이라고도 함</a:t>
            </a:r>
            <a:endParaRPr lang="en-US" altLang="ko-KR" dirty="0" smtClean="0">
              <a:latin typeface="Segoe Pro Medium (제목)"/>
            </a:endParaRPr>
          </a:p>
          <a:p>
            <a:r>
              <a:rPr lang="en-US" altLang="ko-KR" dirty="0" smtClean="0">
                <a:latin typeface="Segoe Pro Medium (제목)"/>
              </a:rPr>
              <a:t>WAN: </a:t>
            </a:r>
            <a:r>
              <a:rPr lang="en-US" altLang="ko-KR" dirty="0">
                <a:latin typeface="Segoe Pro Medium (제목)"/>
              </a:rPr>
              <a:t>W</a:t>
            </a:r>
            <a:r>
              <a:rPr lang="en-US" altLang="ko-KR" dirty="0" smtClean="0">
                <a:latin typeface="Segoe Pro Medium (제목)"/>
              </a:rPr>
              <a:t>ide Area Network</a:t>
            </a:r>
          </a:p>
          <a:p>
            <a:pPr lvl="1"/>
            <a:r>
              <a:rPr lang="ko-KR" altLang="en-US" dirty="0" smtClean="0">
                <a:latin typeface="Segoe Pro Medium (제목)"/>
              </a:rPr>
              <a:t>원거리 통신망이라고도 함</a:t>
            </a:r>
            <a:endParaRPr lang="ko-KR" altLang="en-US" dirty="0">
              <a:latin typeface="Segoe Pro Medium (제목)"/>
            </a:endParaRPr>
          </a:p>
        </p:txBody>
      </p:sp>
      <p:sp>
        <p:nvSpPr>
          <p:cNvPr id="4" name="제목 3"/>
          <p:cNvSpPr>
            <a:spLocks noGrp="1"/>
          </p:cNvSpPr>
          <p:nvPr>
            <p:ph type="title"/>
          </p:nvPr>
        </p:nvSpPr>
        <p:spPr/>
        <p:txBody>
          <a:bodyPr/>
          <a:lstStyle/>
          <a:p>
            <a:r>
              <a:rPr lang="en-US" altLang="ko-KR" dirty="0" smtClean="0"/>
              <a:t>LAN</a:t>
            </a:r>
            <a:r>
              <a:rPr lang="ko-KR" altLang="en-US" smtClean="0"/>
              <a:t>과 </a:t>
            </a:r>
            <a:r>
              <a:rPr lang="en-US" altLang="ko-KR" dirty="0" smtClean="0"/>
              <a:t>WAN</a:t>
            </a:r>
            <a:endParaRPr lang="ko-KR" altLang="en-US"/>
          </a:p>
        </p:txBody>
      </p:sp>
      <p:pic>
        <p:nvPicPr>
          <p:cNvPr id="5122" name="Picture 2" descr="공유기에 대한 이미지 검색결과"/>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297" y="1369579"/>
            <a:ext cx="4762500" cy="4848225"/>
          </a:xfrm>
          <a:prstGeom prst="rect">
            <a:avLst/>
          </a:prstGeom>
          <a:noFill/>
          <a:extLst>
            <a:ext uri="{909E8E84-426E-40DD-AFC4-6F175D3DCCD1}">
              <a14:hiddenFill xmlns:a14="http://schemas.microsoft.com/office/drawing/2010/main">
                <a:solidFill>
                  <a:srgbClr val="FFFFFF"/>
                </a:solidFill>
              </a14:hiddenFill>
            </a:ext>
          </a:extLst>
        </p:spPr>
      </p:pic>
      <p:sp>
        <p:nvSpPr>
          <p:cNvPr id="8" name="직사각형 7"/>
          <p:cNvSpPr/>
          <p:nvPr/>
        </p:nvSpPr>
        <p:spPr>
          <a:xfrm>
            <a:off x="4429387" y="1026193"/>
            <a:ext cx="1350628" cy="576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5126" name="Picture 6" descr="wan에 대한 이미지 검색결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8104" y="3397541"/>
            <a:ext cx="3553014" cy="313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59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26"/>
                                        </p:tgtEl>
                                        <p:attrNameLst>
                                          <p:attrName>style.visibility</p:attrName>
                                        </p:attrNameLst>
                                      </p:cBhvr>
                                      <p:to>
                                        <p:strVal val="visible"/>
                                      </p:to>
                                    </p:set>
                                    <p:animEffect transition="in" filter="wipe(up)">
                                      <p:cBhvr>
                                        <p:cTn id="7"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smtClean="0"/>
              <a:t>사설 </a:t>
            </a:r>
            <a:r>
              <a:rPr lang="en-US" altLang="ko-KR" dirty="0" smtClean="0"/>
              <a:t>IP</a:t>
            </a:r>
            <a:r>
              <a:rPr lang="ko-KR" altLang="en-US" smtClean="0"/>
              <a:t>로 사용할 수 있는 </a:t>
            </a:r>
            <a:r>
              <a:rPr lang="en-US" altLang="ko-KR" dirty="0" smtClean="0"/>
              <a:t>IP</a:t>
            </a:r>
            <a:endParaRPr lang="ko-KR" altLang="en-US"/>
          </a:p>
        </p:txBody>
      </p:sp>
      <p:sp>
        <p:nvSpPr>
          <p:cNvPr id="5" name="내용 개체 틀 4"/>
          <p:cNvSpPr>
            <a:spLocks noGrp="1"/>
          </p:cNvSpPr>
          <p:nvPr>
            <p:ph idx="1"/>
          </p:nvPr>
        </p:nvSpPr>
        <p:spPr/>
        <p:txBody>
          <a:bodyPr/>
          <a:lstStyle/>
          <a:p>
            <a:r>
              <a:rPr lang="ko-KR" altLang="en-US" dirty="0">
                <a:hlinkClick r:id="rId2" tooltip="인터넷 엔지니어링 태스크 포스"/>
              </a:rPr>
              <a:t>인터넷 엔지니어링 태스크 </a:t>
            </a:r>
            <a:r>
              <a:rPr lang="ko-KR" altLang="en-US" dirty="0" err="1">
                <a:hlinkClick r:id="rId2" tooltip="인터넷 엔지니어링 태스크 포스"/>
              </a:rPr>
              <a:t>포스</a:t>
            </a:r>
            <a:r>
              <a:rPr lang="ko-KR" altLang="en-US" dirty="0"/>
              <a:t> </a:t>
            </a:r>
            <a:r>
              <a:rPr lang="en-US" altLang="ko-KR" dirty="0"/>
              <a:t>(IETF)</a:t>
            </a:r>
            <a:r>
              <a:rPr lang="ko-KR" altLang="en-US"/>
              <a:t>가 감독 한 </a:t>
            </a:r>
            <a:r>
              <a:rPr lang="ko-KR" altLang="en-US">
                <a:hlinkClick r:id="rId3" tooltip="인터넷 할당 번호 기관"/>
              </a:rPr>
              <a:t>인터넷 할당 번호 기관</a:t>
            </a:r>
            <a:r>
              <a:rPr lang="ko-KR" altLang="en-US"/>
              <a:t> 에서 발표 한</a:t>
            </a:r>
            <a:r>
              <a:rPr lang="en-US" altLang="ko-KR" dirty="0"/>
              <a:t>, </a:t>
            </a:r>
            <a:r>
              <a:rPr lang="ko-KR" altLang="en-US"/>
              <a:t>개인 네트워크에 대한 범위는 다음의 </a:t>
            </a:r>
            <a:r>
              <a:rPr lang="en-US" altLang="ko-KR" dirty="0"/>
              <a:t>IPv4 </a:t>
            </a:r>
            <a:r>
              <a:rPr lang="ko-KR" altLang="en-US"/>
              <a:t>주소를 예약 </a:t>
            </a:r>
            <a:r>
              <a:rPr lang="en-US" altLang="ko-KR" dirty="0"/>
              <a:t>(IANA</a:t>
            </a:r>
            <a:r>
              <a:rPr lang="en-US" altLang="ko-KR" dirty="0" smtClean="0"/>
              <a:t>)</a:t>
            </a:r>
            <a:r>
              <a:rPr lang="ko-KR" altLang="en-US"/>
              <a:t> </a:t>
            </a:r>
            <a:r>
              <a:rPr lang="en-US" altLang="ko-KR" dirty="0">
                <a:hlinkClick r:id="rId4"/>
              </a:rPr>
              <a:t>RFC </a:t>
            </a:r>
            <a:r>
              <a:rPr lang="en-US" altLang="ko-KR" dirty="0" smtClean="0">
                <a:hlinkClick r:id="rId4"/>
              </a:rPr>
              <a:t>1918</a:t>
            </a:r>
            <a:r>
              <a:rPr lang="en-US" altLang="ko-KR" dirty="0" smtClean="0"/>
              <a:t> </a:t>
            </a:r>
            <a:r>
              <a:rPr lang="ko-KR" altLang="en-US" sz="2000" smtClean="0"/>
              <a:t>출처</a:t>
            </a:r>
            <a:r>
              <a:rPr lang="en-US" altLang="ko-KR" sz="2000" dirty="0" smtClean="0"/>
              <a:t>:wiki</a:t>
            </a:r>
          </a:p>
        </p:txBody>
      </p:sp>
      <p:graphicFrame>
        <p:nvGraphicFramePr>
          <p:cNvPr id="6" name="표 5"/>
          <p:cNvGraphicFramePr>
            <a:graphicFrameLocks noGrp="1"/>
          </p:cNvGraphicFramePr>
          <p:nvPr>
            <p:extLst/>
          </p:nvPr>
        </p:nvGraphicFramePr>
        <p:xfrm>
          <a:off x="412626" y="3097153"/>
          <a:ext cx="11029957" cy="3320424"/>
        </p:xfrm>
        <a:graphic>
          <a:graphicData uri="http://schemas.openxmlformats.org/drawingml/2006/table">
            <a:tbl>
              <a:tblPr/>
              <a:tblGrid>
                <a:gridCol w="1665590">
                  <a:extLst>
                    <a:ext uri="{9D8B030D-6E8A-4147-A177-3AD203B41FA5}">
                      <a16:colId xmlns:a16="http://schemas.microsoft.com/office/drawing/2014/main" val="20000"/>
                    </a:ext>
                  </a:extLst>
                </a:gridCol>
                <a:gridCol w="2242114">
                  <a:extLst>
                    <a:ext uri="{9D8B030D-6E8A-4147-A177-3AD203B41FA5}">
                      <a16:colId xmlns:a16="http://schemas.microsoft.com/office/drawing/2014/main" val="20001"/>
                    </a:ext>
                  </a:extLst>
                </a:gridCol>
                <a:gridCol w="1753299">
                  <a:extLst>
                    <a:ext uri="{9D8B030D-6E8A-4147-A177-3AD203B41FA5}">
                      <a16:colId xmlns:a16="http://schemas.microsoft.com/office/drawing/2014/main" val="20002"/>
                    </a:ext>
                  </a:extLst>
                </a:gridCol>
                <a:gridCol w="3892492">
                  <a:extLst>
                    <a:ext uri="{9D8B030D-6E8A-4147-A177-3AD203B41FA5}">
                      <a16:colId xmlns:a16="http://schemas.microsoft.com/office/drawing/2014/main" val="20003"/>
                    </a:ext>
                  </a:extLst>
                </a:gridCol>
                <a:gridCol w="1476462">
                  <a:extLst>
                    <a:ext uri="{9D8B030D-6E8A-4147-A177-3AD203B41FA5}">
                      <a16:colId xmlns:a16="http://schemas.microsoft.com/office/drawing/2014/main" val="20004"/>
                    </a:ext>
                  </a:extLst>
                </a:gridCol>
              </a:tblGrid>
              <a:tr h="721831">
                <a:tc>
                  <a:txBody>
                    <a:bodyPr/>
                    <a:lstStyle/>
                    <a:p>
                      <a:pPr algn="ctr"/>
                      <a:r>
                        <a:rPr lang="en-US" sz="1800" dirty="0" smtClean="0">
                          <a:effectLst/>
                        </a:rPr>
                        <a:t>RFC 1918 </a:t>
                      </a:r>
                    </a:p>
                    <a:p>
                      <a:pPr algn="ctr"/>
                      <a:r>
                        <a:rPr lang="ko-KR" altLang="en-US" sz="1800" dirty="0" smtClean="0">
                          <a:effectLst/>
                        </a:rPr>
                        <a:t>이름</a:t>
                      </a:r>
                      <a:endParaRPr lang="en-US" sz="1800" dirty="0">
                        <a:effectLst/>
                      </a:endParaRP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800" dirty="0" smtClean="0">
                          <a:effectLst/>
                        </a:rPr>
                        <a:t>IP </a:t>
                      </a:r>
                      <a:r>
                        <a:rPr lang="ko-KR" altLang="en-US" sz="1800" smtClean="0">
                          <a:effectLst/>
                        </a:rPr>
                        <a:t>주소 범위</a:t>
                      </a:r>
                      <a:endParaRPr lang="en-US" sz="1800" dirty="0">
                        <a:effectLst/>
                      </a:endParaRP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ko-KR" altLang="en-US" sz="1800" dirty="0" smtClean="0">
                          <a:effectLst/>
                        </a:rPr>
                        <a:t>주소 개수</a:t>
                      </a:r>
                      <a:endParaRPr lang="en-US" sz="1800" dirty="0">
                        <a:effectLst/>
                      </a:endParaRP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800" dirty="0">
                          <a:effectLst/>
                        </a:rPr>
                        <a:t>largest </a:t>
                      </a:r>
                      <a:r>
                        <a:rPr lang="en-US" sz="1800" u="none" strike="noStrike" dirty="0">
                          <a:solidFill>
                            <a:srgbClr val="0B0080"/>
                          </a:solidFill>
                          <a:effectLst/>
                          <a:hlinkClick r:id="rId5" tooltip="Classless Inter-Domain Routing"/>
                        </a:rPr>
                        <a:t>CIDR</a:t>
                      </a:r>
                      <a:r>
                        <a:rPr lang="en-US" sz="1800" dirty="0">
                          <a:effectLst/>
                        </a:rPr>
                        <a:t> block (subnet mask)</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ko-KR" altLang="en-US" sz="1800" dirty="0" smtClean="0">
                          <a:effectLst/>
                        </a:rPr>
                        <a:t>클래스 설명</a:t>
                      </a:r>
                      <a:endParaRPr lang="en-US" sz="1800" dirty="0">
                        <a:effectLst/>
                      </a:endParaRP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0000"/>
                  </a:ext>
                </a:extLst>
              </a:tr>
              <a:tr h="721831">
                <a:tc>
                  <a:txBody>
                    <a:bodyPr/>
                    <a:lstStyle/>
                    <a:p>
                      <a:r>
                        <a:rPr lang="en-US" sz="1800">
                          <a:effectLst/>
                        </a:rPr>
                        <a:t>24-bit block</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ko-KR" sz="1800" dirty="0">
                          <a:effectLst/>
                        </a:rPr>
                        <a:t>10.0.0.0 – 10.255.255.255</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ko-KR" sz="1800" dirty="0">
                          <a:effectLst/>
                        </a:rPr>
                        <a:t>16,777,216</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ko-KR" sz="1800">
                          <a:effectLst/>
                        </a:rPr>
                        <a:t>10.0.0.0/8 (255.0.0.0)</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800" dirty="0" smtClean="0">
                          <a:effectLst/>
                        </a:rPr>
                        <a:t>A Class</a:t>
                      </a:r>
                      <a:endParaRPr lang="en-US" sz="1800" dirty="0">
                        <a:effectLst/>
                      </a:endParaRP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1"/>
                  </a:ext>
                </a:extLst>
              </a:tr>
              <a:tr h="938381">
                <a:tc>
                  <a:txBody>
                    <a:bodyPr/>
                    <a:lstStyle/>
                    <a:p>
                      <a:r>
                        <a:rPr lang="en-US" sz="1800">
                          <a:effectLst/>
                        </a:rPr>
                        <a:t>20-bit block</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ko-KR" sz="1800">
                          <a:effectLst/>
                        </a:rPr>
                        <a:t>172.16.0.0 – 172.31.255.255</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ko-KR" sz="1800">
                          <a:effectLst/>
                        </a:rPr>
                        <a:t>1,048,576</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ko-KR" sz="1800">
                          <a:effectLst/>
                        </a:rPr>
                        <a:t>172.16.0.0/12 (255.240.0.0)</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800" dirty="0" smtClean="0">
                          <a:effectLst/>
                        </a:rPr>
                        <a:t>B Class</a:t>
                      </a:r>
                      <a:endParaRPr lang="en-US" sz="1800" dirty="0">
                        <a:effectLst/>
                      </a:endParaRP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2"/>
                  </a:ext>
                </a:extLst>
              </a:tr>
              <a:tr h="938381">
                <a:tc>
                  <a:txBody>
                    <a:bodyPr/>
                    <a:lstStyle/>
                    <a:p>
                      <a:r>
                        <a:rPr lang="en-US" sz="1800">
                          <a:effectLst/>
                        </a:rPr>
                        <a:t>16-bit block</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ko-KR" sz="1800">
                          <a:effectLst/>
                        </a:rPr>
                        <a:t>192.168.0.0 – 192.168.255.255</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ko-KR" sz="1800">
                          <a:effectLst/>
                        </a:rPr>
                        <a:t>65,536</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ltLang="ko-KR" sz="1800">
                          <a:effectLst/>
                        </a:rPr>
                        <a:t>192.168.0.0/16 (255.255.0.0)</a:t>
                      </a: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sz="1800" dirty="0" smtClean="0">
                          <a:effectLst/>
                        </a:rPr>
                        <a:t>C Class</a:t>
                      </a:r>
                      <a:endParaRPr lang="en-US" sz="1800" dirty="0">
                        <a:effectLst/>
                      </a:endParaRPr>
                    </a:p>
                  </a:txBody>
                  <a:tcPr marL="91247" marR="91247" marT="45623" marB="4562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8690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CIDR (</a:t>
            </a:r>
            <a:r>
              <a:rPr lang="en-US" altLang="ko-KR" dirty="0"/>
              <a:t>Classless Inter-Domain </a:t>
            </a:r>
            <a:r>
              <a:rPr lang="en-US" altLang="ko-KR" dirty="0" smtClean="0"/>
              <a:t>Routing)</a:t>
            </a:r>
            <a:endParaRPr lang="ko-KR" altLang="en-US" dirty="0"/>
          </a:p>
        </p:txBody>
      </p:sp>
      <p:sp>
        <p:nvSpPr>
          <p:cNvPr id="2" name="내용 개체 틀 1"/>
          <p:cNvSpPr>
            <a:spLocks noGrp="1"/>
          </p:cNvSpPr>
          <p:nvPr>
            <p:ph idx="1"/>
          </p:nvPr>
        </p:nvSpPr>
        <p:spPr/>
        <p:txBody>
          <a:bodyPr/>
          <a:lstStyle/>
          <a:p>
            <a:r>
              <a:rPr lang="en-US" altLang="ko-KR" dirty="0"/>
              <a:t>IP</a:t>
            </a:r>
            <a:r>
              <a:rPr lang="ko-KR" altLang="en-US" dirty="0"/>
              <a:t>를 표현할 때 사용하는 표기법으로 </a:t>
            </a:r>
            <a:r>
              <a:rPr lang="en-US" altLang="ko-KR" dirty="0"/>
              <a:t>Subnet Mask</a:t>
            </a:r>
            <a:r>
              <a:rPr lang="ko-KR" altLang="en-US" dirty="0"/>
              <a:t>와 비슷한 기능을 한다</a:t>
            </a:r>
            <a:r>
              <a:rPr lang="en-US" altLang="ko-KR" dirty="0"/>
              <a:t>.</a:t>
            </a:r>
          </a:p>
          <a:p>
            <a:endParaRPr lang="ko-KR" altLang="en-US" dirty="0"/>
          </a:p>
        </p:txBody>
      </p:sp>
      <p:graphicFrame>
        <p:nvGraphicFramePr>
          <p:cNvPr id="18" name="표 17"/>
          <p:cNvGraphicFramePr>
            <a:graphicFrameLocks noGrp="1"/>
          </p:cNvGraphicFramePr>
          <p:nvPr>
            <p:extLst/>
          </p:nvPr>
        </p:nvGraphicFramePr>
        <p:xfrm>
          <a:off x="951000" y="2325761"/>
          <a:ext cx="10689620" cy="3733938"/>
        </p:xfrm>
        <a:graphic>
          <a:graphicData uri="http://schemas.openxmlformats.org/drawingml/2006/table">
            <a:tbl>
              <a:tblPr>
                <a:tableStyleId>{2D5ABB26-0587-4C30-8999-92F81FD0307C}</a:tableStyleId>
              </a:tblPr>
              <a:tblGrid>
                <a:gridCol w="1990983">
                  <a:extLst>
                    <a:ext uri="{9D8B030D-6E8A-4147-A177-3AD203B41FA5}">
                      <a16:colId xmlns:a16="http://schemas.microsoft.com/office/drawing/2014/main" val="20000"/>
                    </a:ext>
                  </a:extLst>
                </a:gridCol>
                <a:gridCol w="3558208">
                  <a:extLst>
                    <a:ext uri="{9D8B030D-6E8A-4147-A177-3AD203B41FA5}">
                      <a16:colId xmlns:a16="http://schemas.microsoft.com/office/drawing/2014/main" val="20001"/>
                    </a:ext>
                  </a:extLst>
                </a:gridCol>
                <a:gridCol w="2305879">
                  <a:extLst>
                    <a:ext uri="{9D8B030D-6E8A-4147-A177-3AD203B41FA5}">
                      <a16:colId xmlns:a16="http://schemas.microsoft.com/office/drawing/2014/main" val="20002"/>
                    </a:ext>
                  </a:extLst>
                </a:gridCol>
                <a:gridCol w="2834550">
                  <a:extLst>
                    <a:ext uri="{9D8B030D-6E8A-4147-A177-3AD203B41FA5}">
                      <a16:colId xmlns:a16="http://schemas.microsoft.com/office/drawing/2014/main" val="20003"/>
                    </a:ext>
                  </a:extLst>
                </a:gridCol>
              </a:tblGrid>
              <a:tr h="414882">
                <a:tc>
                  <a:txBody>
                    <a:bodyPr/>
                    <a:lstStyle/>
                    <a:p>
                      <a:pPr algn="ctr"/>
                      <a:r>
                        <a:rPr lang="en-US" sz="2400" dirty="0">
                          <a:solidFill>
                            <a:schemeClr val="tx1"/>
                          </a:solidFill>
                        </a:rPr>
                        <a:t>CIDR</a:t>
                      </a:r>
                    </a:p>
                  </a:txBody>
                  <a:tcPr marL="42496" marR="42496" marT="21248" marB="2124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Class</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Hosts</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tx1"/>
                          </a:solidFill>
                        </a:rPr>
                        <a:t>Mask</a:t>
                      </a:r>
                    </a:p>
                  </a:txBody>
                  <a:tcPr marL="42496" marR="42496" marT="21248" marB="21248"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414882">
                <a:tc>
                  <a:txBody>
                    <a:bodyPr/>
                    <a:lstStyle/>
                    <a:p>
                      <a:pPr algn="ctr"/>
                      <a:r>
                        <a:rPr lang="en-US" altLang="ko-KR" sz="2400" dirty="0">
                          <a:solidFill>
                            <a:schemeClr val="tx1"/>
                          </a:solidFill>
                        </a:rPr>
                        <a:t>/32</a:t>
                      </a:r>
                    </a:p>
                  </a:txBody>
                  <a:tcPr marL="42496" marR="42496" marT="21248" marB="2124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1/256 C</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1</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a:solidFill>
                            <a:schemeClr val="tx1"/>
                          </a:solidFill>
                        </a:rPr>
                        <a:t>255.255.255.255</a:t>
                      </a:r>
                    </a:p>
                  </a:txBody>
                  <a:tcPr marL="42496" marR="42496" marT="21248" marB="21248"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14882">
                <a:tc>
                  <a:txBody>
                    <a:bodyPr/>
                    <a:lstStyle/>
                    <a:p>
                      <a:pPr algn="ctr"/>
                      <a:r>
                        <a:rPr lang="en-US" altLang="ko-KR" sz="2400" dirty="0">
                          <a:solidFill>
                            <a:schemeClr val="tx1"/>
                          </a:solidFill>
                        </a:rPr>
                        <a:t>/31</a:t>
                      </a:r>
                    </a:p>
                  </a:txBody>
                  <a:tcPr marL="42496" marR="42496" marT="21248" marB="2124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1/128 C</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2</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255.255.255.254</a:t>
                      </a:r>
                    </a:p>
                  </a:txBody>
                  <a:tcPr marL="42496" marR="42496" marT="21248" marB="21248"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14882">
                <a:tc>
                  <a:txBody>
                    <a:bodyPr/>
                    <a:lstStyle/>
                    <a:p>
                      <a:pPr algn="ctr"/>
                      <a:r>
                        <a:rPr lang="en-US" altLang="ko-KR" sz="2400" dirty="0">
                          <a:solidFill>
                            <a:schemeClr val="tx1"/>
                          </a:solidFill>
                        </a:rPr>
                        <a:t>/30</a:t>
                      </a:r>
                    </a:p>
                  </a:txBody>
                  <a:tcPr marL="42496" marR="42496" marT="21248" marB="2124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tx1"/>
                          </a:solidFill>
                        </a:rPr>
                        <a:t>1/64 C</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4</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255.255.255.252</a:t>
                      </a:r>
                    </a:p>
                  </a:txBody>
                  <a:tcPr marL="42496" marR="42496" marT="21248" marB="21248"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14882">
                <a:tc>
                  <a:txBody>
                    <a:bodyPr/>
                    <a:lstStyle/>
                    <a:p>
                      <a:pPr algn="ctr"/>
                      <a:r>
                        <a:rPr lang="en-US" altLang="ko-KR" sz="2400">
                          <a:solidFill>
                            <a:schemeClr val="tx1"/>
                          </a:solidFill>
                        </a:rPr>
                        <a:t>/29</a:t>
                      </a:r>
                    </a:p>
                  </a:txBody>
                  <a:tcPr marL="42496" marR="42496" marT="21248" marB="2124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tx1"/>
                          </a:solidFill>
                        </a:rPr>
                        <a:t>1/32 C</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8</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255.255.255.248</a:t>
                      </a:r>
                    </a:p>
                  </a:txBody>
                  <a:tcPr marL="42496" marR="42496" marT="21248" marB="21248"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14882">
                <a:tc>
                  <a:txBody>
                    <a:bodyPr/>
                    <a:lstStyle/>
                    <a:p>
                      <a:pPr algn="ctr"/>
                      <a:r>
                        <a:rPr lang="en-US" altLang="ko-KR" sz="2400">
                          <a:solidFill>
                            <a:schemeClr val="tx1"/>
                          </a:solidFill>
                        </a:rPr>
                        <a:t>/28</a:t>
                      </a:r>
                    </a:p>
                  </a:txBody>
                  <a:tcPr marL="42496" marR="42496" marT="21248" marB="2124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tx1"/>
                          </a:solidFill>
                        </a:rPr>
                        <a:t>1/16 C</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a:solidFill>
                            <a:schemeClr val="tx1"/>
                          </a:solidFill>
                        </a:rPr>
                        <a:t>16</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255.255.255.240</a:t>
                      </a:r>
                    </a:p>
                  </a:txBody>
                  <a:tcPr marL="42496" marR="42496" marT="21248" marB="21248"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14882">
                <a:tc>
                  <a:txBody>
                    <a:bodyPr/>
                    <a:lstStyle/>
                    <a:p>
                      <a:pPr algn="ctr"/>
                      <a:r>
                        <a:rPr lang="en-US" altLang="ko-KR" sz="2400" dirty="0">
                          <a:solidFill>
                            <a:schemeClr val="tx1"/>
                          </a:solidFill>
                        </a:rPr>
                        <a:t>/24</a:t>
                      </a:r>
                    </a:p>
                  </a:txBody>
                  <a:tcPr marL="42496" marR="42496" marT="21248" marB="2124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dirty="0">
                          <a:solidFill>
                            <a:schemeClr val="tx1"/>
                          </a:solidFill>
                        </a:rPr>
                        <a:t>1 C</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256</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255.255.255.000</a:t>
                      </a:r>
                    </a:p>
                  </a:txBody>
                  <a:tcPr marL="42496" marR="42496" marT="21248" marB="21248"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14882">
                <a:tc>
                  <a:txBody>
                    <a:bodyPr/>
                    <a:lstStyle/>
                    <a:p>
                      <a:pPr algn="ctr"/>
                      <a:r>
                        <a:rPr lang="en-US" altLang="ko-KR" sz="2400" dirty="0">
                          <a:solidFill>
                            <a:schemeClr val="tx1"/>
                          </a:solidFill>
                        </a:rPr>
                        <a:t>/16</a:t>
                      </a:r>
                    </a:p>
                  </a:txBody>
                  <a:tcPr marL="42496" marR="42496" marT="21248" marB="2124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a:solidFill>
                            <a:schemeClr val="tx1"/>
                          </a:solidFill>
                        </a:rPr>
                        <a:t>256 C, 1 B</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a:solidFill>
                            <a:schemeClr val="tx1"/>
                          </a:solidFill>
                        </a:rPr>
                        <a:t>65536</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255.255.000.000</a:t>
                      </a:r>
                    </a:p>
                  </a:txBody>
                  <a:tcPr marL="42496" marR="42496" marT="21248" marB="21248"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14882">
                <a:tc>
                  <a:txBody>
                    <a:bodyPr/>
                    <a:lstStyle/>
                    <a:p>
                      <a:pPr algn="ctr"/>
                      <a:r>
                        <a:rPr lang="en-US" altLang="ko-KR" sz="2400" dirty="0">
                          <a:solidFill>
                            <a:schemeClr val="tx1"/>
                          </a:solidFill>
                        </a:rPr>
                        <a:t>/8</a:t>
                      </a:r>
                    </a:p>
                  </a:txBody>
                  <a:tcPr marL="42496" marR="42496" marT="21248" marB="21248"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pt-BR" sz="2400" dirty="0">
                          <a:solidFill>
                            <a:schemeClr val="tx1"/>
                          </a:solidFill>
                        </a:rPr>
                        <a:t>65536 C, 256B, 1 A</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a:solidFill>
                            <a:schemeClr val="tx1"/>
                          </a:solidFill>
                        </a:rPr>
                        <a:t>16777216</a:t>
                      </a:r>
                    </a:p>
                  </a:txBody>
                  <a:tcPr marL="42496" marR="42496" marT="21248" marB="212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ko-KR" sz="2400" dirty="0">
                          <a:solidFill>
                            <a:schemeClr val="tx1"/>
                          </a:solidFill>
                        </a:rPr>
                        <a:t>255.000.000.000</a:t>
                      </a:r>
                    </a:p>
                  </a:txBody>
                  <a:tcPr marL="42496" marR="42496" marT="21248" marB="21248"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366082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a:t>V</a:t>
            </a:r>
            <a:r>
              <a:rPr lang="en-US" altLang="ko-KR" dirty="0" smtClean="0"/>
              <a:t>LAN (Virtual LAN)</a:t>
            </a:r>
            <a:r>
              <a:rPr lang="ko-KR" altLang="en-US" dirty="0" smtClean="0"/>
              <a:t>이란</a:t>
            </a:r>
            <a:r>
              <a:rPr lang="en-US" altLang="ko-KR" dirty="0" smtClean="0"/>
              <a:t>?</a:t>
            </a:r>
            <a:endParaRPr lang="ko-KR" altLang="en-US" dirty="0"/>
          </a:p>
        </p:txBody>
      </p:sp>
      <p:sp>
        <p:nvSpPr>
          <p:cNvPr id="2" name="내용 개체 틀 1"/>
          <p:cNvSpPr>
            <a:spLocks noGrp="1"/>
          </p:cNvSpPr>
          <p:nvPr>
            <p:ph idx="1"/>
          </p:nvPr>
        </p:nvSpPr>
        <p:spPr>
          <a:xfrm>
            <a:off x="539496" y="1435608"/>
            <a:ext cx="8920190" cy="3977640"/>
          </a:xfrm>
        </p:spPr>
        <p:txBody>
          <a:bodyPr>
            <a:normAutofit/>
          </a:bodyPr>
          <a:lstStyle/>
          <a:p>
            <a:pPr marL="342900" indent="-342900">
              <a:buFont typeface="Arial" panose="020B0604020202020204" pitchFamily="34" charset="0"/>
              <a:buChar char="•"/>
            </a:pPr>
            <a:r>
              <a:rPr lang="ko-KR" altLang="en-US" dirty="0" smtClean="0"/>
              <a:t>물리적으로 연결된 </a:t>
            </a:r>
            <a:r>
              <a:rPr lang="en-US" altLang="ko-KR" dirty="0" smtClean="0"/>
              <a:t>LAN</a:t>
            </a:r>
            <a:r>
              <a:rPr lang="ko-KR" altLang="en-US" dirty="0" smtClean="0"/>
              <a:t>을 논리적으로 나누는 작업</a:t>
            </a:r>
            <a:endParaRPr lang="en-US" altLang="ko-KR" dirty="0" smtClean="0"/>
          </a:p>
          <a:p>
            <a:pPr marL="342900" indent="-342900">
              <a:buFont typeface="Arial" panose="020B0604020202020204" pitchFamily="34" charset="0"/>
              <a:buChar char="•"/>
            </a:pPr>
            <a:r>
              <a:rPr lang="ko-KR" altLang="en-US" dirty="0" smtClean="0"/>
              <a:t>기본적으로 </a:t>
            </a:r>
            <a:r>
              <a:rPr lang="en-US" altLang="ko-KR" dirty="0" smtClean="0"/>
              <a:t>CIDR</a:t>
            </a:r>
            <a:r>
              <a:rPr lang="ko-KR" altLang="en-US" dirty="0" smtClean="0"/>
              <a:t>값으로 구분하여 나눈다</a:t>
            </a:r>
            <a:r>
              <a:rPr lang="en-US" altLang="ko-KR" dirty="0" smtClean="0"/>
              <a:t>.</a:t>
            </a:r>
          </a:p>
          <a:p>
            <a:pPr marL="342900" indent="-342900">
              <a:buFont typeface="Arial" panose="020B0604020202020204" pitchFamily="34" charset="0"/>
              <a:buChar char="•"/>
            </a:pPr>
            <a:r>
              <a:rPr lang="en-US" altLang="ko-KR" dirty="0" err="1" smtClean="0"/>
              <a:t>vLAN</a:t>
            </a:r>
            <a:r>
              <a:rPr lang="ko-KR" altLang="en-US" dirty="0" smtClean="0"/>
              <a:t>을 선언하는 이유는 여러가지이나 보통 목적에 맞게 네트워크를 쪼갬으로써 관리를 수월하게 하기 위함</a:t>
            </a:r>
            <a:endParaRPr lang="ko-KR" altLang="en-US" dirty="0"/>
          </a:p>
        </p:txBody>
      </p:sp>
    </p:spTree>
    <p:extLst>
      <p:ext uri="{BB962C8B-B14F-4D97-AF65-F5344CB8AC3E}">
        <p14:creationId xmlns:p14="http://schemas.microsoft.com/office/powerpoint/2010/main" val="277081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ko-KR" altLang="en-US" dirty="0" smtClean="0"/>
              <a:t>건물로</a:t>
            </a:r>
            <a:r>
              <a:rPr lang="en-US" altLang="ko-KR" dirty="0"/>
              <a:t> </a:t>
            </a:r>
            <a:r>
              <a:rPr lang="ko-KR" altLang="en-US" smtClean="0"/>
              <a:t>설명하는 </a:t>
            </a:r>
            <a:r>
              <a:rPr lang="en-US" altLang="ko-KR" dirty="0" err="1" smtClean="0"/>
              <a:t>vLAN</a:t>
            </a:r>
            <a:endParaRPr lang="ko-KR" altLang="en-US"/>
          </a:p>
        </p:txBody>
      </p:sp>
      <p:pic>
        <p:nvPicPr>
          <p:cNvPr id="7" name="내용 개체 틀 6"/>
          <p:cNvPicPr>
            <a:picLocks noGrp="1" noChangeAspect="1"/>
          </p:cNvPicPr>
          <p:nvPr>
            <p:ph idx="1"/>
          </p:nvPr>
        </p:nvPicPr>
        <p:blipFill rotWithShape="1">
          <a:blip r:embed="rId2">
            <a:extLst>
              <a:ext uri="{28A0092B-C50C-407E-A947-70E740481C1C}">
                <a14:useLocalDpi xmlns:a14="http://schemas.microsoft.com/office/drawing/2010/main" val="0"/>
              </a:ext>
            </a:extLst>
          </a:blip>
          <a:srcRect l="80857" t="16199" b="18649"/>
          <a:stretch/>
        </p:blipFill>
        <p:spPr>
          <a:xfrm>
            <a:off x="7206812" y="1543574"/>
            <a:ext cx="1863214" cy="4112127"/>
          </a:xfrm>
        </p:spPr>
      </p:pic>
      <p:grpSp>
        <p:nvGrpSpPr>
          <p:cNvPr id="81" name="그룹 80"/>
          <p:cNvGrpSpPr/>
          <p:nvPr/>
        </p:nvGrpSpPr>
        <p:grpSpPr>
          <a:xfrm>
            <a:off x="9069168" y="5312547"/>
            <a:ext cx="2796330" cy="940266"/>
            <a:chOff x="9069168" y="5312547"/>
            <a:chExt cx="2796330" cy="940266"/>
          </a:xfrm>
        </p:grpSpPr>
        <p:sp>
          <p:nvSpPr>
            <p:cNvPr id="6" name="자유형 5"/>
            <p:cNvSpPr/>
            <p:nvPr/>
          </p:nvSpPr>
          <p:spPr>
            <a:xfrm>
              <a:off x="9069168" y="5471688"/>
              <a:ext cx="1954635" cy="621984"/>
            </a:xfrm>
            <a:custGeom>
              <a:avLst/>
              <a:gdLst>
                <a:gd name="connsiteX0" fmla="*/ 0 w 1954635"/>
                <a:gd name="connsiteY0" fmla="*/ 39879 h 621984"/>
                <a:gd name="connsiteX1" fmla="*/ 872455 w 1954635"/>
                <a:gd name="connsiteY1" fmla="*/ 56657 h 621984"/>
                <a:gd name="connsiteX2" fmla="*/ 1291904 w 1954635"/>
                <a:gd name="connsiteY2" fmla="*/ 585163 h 621984"/>
                <a:gd name="connsiteX3" fmla="*/ 1954635 w 1954635"/>
                <a:gd name="connsiteY3" fmla="*/ 534829 h 621984"/>
              </a:gdLst>
              <a:ahLst/>
              <a:cxnLst>
                <a:cxn ang="0">
                  <a:pos x="connsiteX0" y="connsiteY0"/>
                </a:cxn>
                <a:cxn ang="0">
                  <a:pos x="connsiteX1" y="connsiteY1"/>
                </a:cxn>
                <a:cxn ang="0">
                  <a:pos x="connsiteX2" y="connsiteY2"/>
                </a:cxn>
                <a:cxn ang="0">
                  <a:pos x="connsiteX3" y="connsiteY3"/>
                </a:cxn>
              </a:cxnLst>
              <a:rect l="l" t="t" r="r" b="b"/>
              <a:pathLst>
                <a:path w="1954635" h="621984">
                  <a:moveTo>
                    <a:pt x="0" y="39879"/>
                  </a:moveTo>
                  <a:cubicBezTo>
                    <a:pt x="328569" y="2827"/>
                    <a:pt x="657138" y="-34224"/>
                    <a:pt x="872455" y="56657"/>
                  </a:cubicBezTo>
                  <a:cubicBezTo>
                    <a:pt x="1087772" y="147538"/>
                    <a:pt x="1111541" y="505468"/>
                    <a:pt x="1291904" y="585163"/>
                  </a:cubicBezTo>
                  <a:cubicBezTo>
                    <a:pt x="1472267" y="664858"/>
                    <a:pt x="1713451" y="599843"/>
                    <a:pt x="1954635" y="534829"/>
                  </a:cubicBezTo>
                </a:path>
              </a:pathLst>
            </a:custGeom>
            <a:ln w="38100"/>
          </p:spPr>
          <p:style>
            <a:lnRef idx="1">
              <a:schemeClr val="dk1"/>
            </a:lnRef>
            <a:fillRef idx="0">
              <a:schemeClr val="dk1"/>
            </a:fillRef>
            <a:effectRef idx="0">
              <a:schemeClr val="dk1"/>
            </a:effectRef>
            <a:fontRef idx="minor">
              <a:schemeClr val="tx1"/>
            </a:fontRef>
          </p:style>
          <p:txBody>
            <a:bodyPr rtlCol="0" anchor="ctr"/>
            <a:lstStyle/>
            <a:p>
              <a:pPr algn="ctr"/>
              <a:endParaRPr lang="ko-KR" altLang="en-US"/>
            </a:p>
          </p:txBody>
        </p:sp>
        <p:pic>
          <p:nvPicPr>
            <p:cNvPr id="8" name="그림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25232" y="5312547"/>
              <a:ext cx="940266" cy="940266"/>
            </a:xfrm>
            <a:prstGeom prst="rect">
              <a:avLst/>
            </a:prstGeom>
          </p:spPr>
        </p:pic>
      </p:grpSp>
      <p:grpSp>
        <p:nvGrpSpPr>
          <p:cNvPr id="80" name="그룹 79"/>
          <p:cNvGrpSpPr/>
          <p:nvPr/>
        </p:nvGrpSpPr>
        <p:grpSpPr>
          <a:xfrm>
            <a:off x="6619582" y="1997535"/>
            <a:ext cx="2390863" cy="3415430"/>
            <a:chOff x="6619582" y="1997535"/>
            <a:chExt cx="2390863" cy="3415430"/>
          </a:xfrm>
        </p:grpSpPr>
        <p:sp>
          <p:nvSpPr>
            <p:cNvPr id="9" name="직사각형 8"/>
            <p:cNvSpPr/>
            <p:nvPr/>
          </p:nvSpPr>
          <p:spPr>
            <a:xfrm>
              <a:off x="6619582" y="5008227"/>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619582" y="4578129"/>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6619582" y="4148030"/>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619582" y="3717931"/>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6619582" y="3287832"/>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6619582" y="2857733"/>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619582" y="2427634"/>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6619582" y="1997535"/>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2" name="그룹 81"/>
          <p:cNvGrpSpPr/>
          <p:nvPr/>
        </p:nvGrpSpPr>
        <p:grpSpPr>
          <a:xfrm>
            <a:off x="982181" y="5210596"/>
            <a:ext cx="5637401" cy="1079038"/>
            <a:chOff x="982181" y="5210596"/>
            <a:chExt cx="5637401" cy="1079038"/>
          </a:xfrm>
        </p:grpSpPr>
        <p:grpSp>
          <p:nvGrpSpPr>
            <p:cNvPr id="40" name="그룹 39"/>
            <p:cNvGrpSpPr/>
            <p:nvPr/>
          </p:nvGrpSpPr>
          <p:grpSpPr>
            <a:xfrm>
              <a:off x="982181" y="5766414"/>
              <a:ext cx="3355596" cy="523220"/>
              <a:chOff x="1224793" y="5438382"/>
              <a:chExt cx="3355596" cy="523220"/>
            </a:xfrm>
          </p:grpSpPr>
          <p:cxnSp>
            <p:nvCxnSpPr>
              <p:cNvPr id="20" name="직선 연결선 19"/>
              <p:cNvCxnSpPr/>
              <p:nvPr/>
            </p:nvCxnSpPr>
            <p:spPr>
              <a:xfrm>
                <a:off x="1283516" y="5961297"/>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1224793" y="5438382"/>
                <a:ext cx="2141933" cy="523220"/>
              </a:xfrm>
              <a:prstGeom prst="rect">
                <a:avLst/>
              </a:prstGeom>
              <a:noFill/>
            </p:spPr>
            <p:txBody>
              <a:bodyPr wrap="none" rtlCol="0">
                <a:spAutoFit/>
              </a:bodyPr>
              <a:lstStyle/>
              <a:p>
                <a:r>
                  <a:rPr lang="en-US" altLang="ko-KR" sz="2800" dirty="0" smtClean="0"/>
                  <a:t>10.0.1.0/24</a:t>
                </a:r>
                <a:endParaRPr lang="ko-KR" altLang="en-US" sz="2800"/>
              </a:p>
            </p:txBody>
          </p:sp>
        </p:grpSp>
        <p:cxnSp>
          <p:nvCxnSpPr>
            <p:cNvPr id="51" name="직선 연결선 50"/>
            <p:cNvCxnSpPr>
              <a:endCxn id="9" idx="1"/>
            </p:cNvCxnSpPr>
            <p:nvPr/>
          </p:nvCxnSpPr>
          <p:spPr>
            <a:xfrm flipV="1">
              <a:off x="4337777" y="5210596"/>
              <a:ext cx="2281805" cy="1078733"/>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그룹 82"/>
          <p:cNvGrpSpPr/>
          <p:nvPr/>
        </p:nvGrpSpPr>
        <p:grpSpPr>
          <a:xfrm>
            <a:off x="982181" y="4780498"/>
            <a:ext cx="5637401" cy="1006439"/>
            <a:chOff x="982181" y="4780498"/>
            <a:chExt cx="5637401" cy="1006439"/>
          </a:xfrm>
        </p:grpSpPr>
        <p:grpSp>
          <p:nvGrpSpPr>
            <p:cNvPr id="41" name="그룹 40"/>
            <p:cNvGrpSpPr/>
            <p:nvPr/>
          </p:nvGrpSpPr>
          <p:grpSpPr>
            <a:xfrm>
              <a:off x="982181" y="5263717"/>
              <a:ext cx="3355596" cy="523220"/>
              <a:chOff x="1224793" y="4993078"/>
              <a:chExt cx="3355596" cy="523220"/>
            </a:xfrm>
          </p:grpSpPr>
          <p:cxnSp>
            <p:nvCxnSpPr>
              <p:cNvPr id="22" name="직선 연결선 21"/>
              <p:cNvCxnSpPr/>
              <p:nvPr/>
            </p:nvCxnSpPr>
            <p:spPr>
              <a:xfrm>
                <a:off x="1283516" y="5515993"/>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1224793" y="4993078"/>
                <a:ext cx="2141933" cy="523220"/>
              </a:xfrm>
              <a:prstGeom prst="rect">
                <a:avLst/>
              </a:prstGeom>
              <a:noFill/>
            </p:spPr>
            <p:txBody>
              <a:bodyPr wrap="none" rtlCol="0">
                <a:spAutoFit/>
              </a:bodyPr>
              <a:lstStyle/>
              <a:p>
                <a:r>
                  <a:rPr lang="en-US" altLang="ko-KR" sz="2800" dirty="0" smtClean="0"/>
                  <a:t>10.0.2.0/24</a:t>
                </a:r>
                <a:endParaRPr lang="ko-KR" altLang="en-US" sz="2800"/>
              </a:p>
            </p:txBody>
          </p:sp>
        </p:grpSp>
        <p:cxnSp>
          <p:nvCxnSpPr>
            <p:cNvPr id="52" name="직선 연결선 51"/>
            <p:cNvCxnSpPr>
              <a:endCxn id="12" idx="1"/>
            </p:cNvCxnSpPr>
            <p:nvPr/>
          </p:nvCxnSpPr>
          <p:spPr>
            <a:xfrm flipV="1">
              <a:off x="4337777" y="4780498"/>
              <a:ext cx="2281805" cy="1002182"/>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그룹 83"/>
          <p:cNvGrpSpPr/>
          <p:nvPr/>
        </p:nvGrpSpPr>
        <p:grpSpPr>
          <a:xfrm>
            <a:off x="982181" y="4350399"/>
            <a:ext cx="5637401" cy="933840"/>
            <a:chOff x="982181" y="4350399"/>
            <a:chExt cx="5637401" cy="933840"/>
          </a:xfrm>
        </p:grpSpPr>
        <p:grpSp>
          <p:nvGrpSpPr>
            <p:cNvPr id="42" name="그룹 41"/>
            <p:cNvGrpSpPr/>
            <p:nvPr/>
          </p:nvGrpSpPr>
          <p:grpSpPr>
            <a:xfrm>
              <a:off x="982181" y="4761019"/>
              <a:ext cx="3355596" cy="523220"/>
              <a:chOff x="1224793" y="4547774"/>
              <a:chExt cx="3355596" cy="523220"/>
            </a:xfrm>
          </p:grpSpPr>
          <p:cxnSp>
            <p:nvCxnSpPr>
              <p:cNvPr id="24" name="직선 연결선 23"/>
              <p:cNvCxnSpPr/>
              <p:nvPr/>
            </p:nvCxnSpPr>
            <p:spPr>
              <a:xfrm>
                <a:off x="1283516" y="5070689"/>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224793" y="4547774"/>
                <a:ext cx="2141933" cy="523220"/>
              </a:xfrm>
              <a:prstGeom prst="rect">
                <a:avLst/>
              </a:prstGeom>
              <a:noFill/>
            </p:spPr>
            <p:txBody>
              <a:bodyPr wrap="none" rtlCol="0">
                <a:spAutoFit/>
              </a:bodyPr>
              <a:lstStyle/>
              <a:p>
                <a:r>
                  <a:rPr lang="en-US" altLang="ko-KR" sz="2800" dirty="0" smtClean="0"/>
                  <a:t>10.0.3.0/24</a:t>
                </a:r>
                <a:endParaRPr lang="ko-KR" altLang="en-US" sz="2800"/>
              </a:p>
            </p:txBody>
          </p:sp>
        </p:grpSp>
        <p:cxnSp>
          <p:nvCxnSpPr>
            <p:cNvPr id="56" name="직선 연결선 55"/>
            <p:cNvCxnSpPr>
              <a:endCxn id="13" idx="1"/>
            </p:cNvCxnSpPr>
            <p:nvPr/>
          </p:nvCxnSpPr>
          <p:spPr>
            <a:xfrm flipV="1">
              <a:off x="4337777" y="4350399"/>
              <a:ext cx="2281805" cy="929583"/>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그룹 84"/>
          <p:cNvGrpSpPr/>
          <p:nvPr/>
        </p:nvGrpSpPr>
        <p:grpSpPr>
          <a:xfrm>
            <a:off x="982181" y="3920300"/>
            <a:ext cx="5637401" cy="861241"/>
            <a:chOff x="982181" y="3920300"/>
            <a:chExt cx="5637401" cy="861241"/>
          </a:xfrm>
        </p:grpSpPr>
        <p:grpSp>
          <p:nvGrpSpPr>
            <p:cNvPr id="43" name="그룹 42"/>
            <p:cNvGrpSpPr/>
            <p:nvPr/>
          </p:nvGrpSpPr>
          <p:grpSpPr>
            <a:xfrm>
              <a:off x="982181" y="4258321"/>
              <a:ext cx="3355596" cy="523220"/>
              <a:chOff x="1224793" y="4048059"/>
              <a:chExt cx="3355596" cy="523220"/>
            </a:xfrm>
          </p:grpSpPr>
          <p:cxnSp>
            <p:nvCxnSpPr>
              <p:cNvPr id="26" name="직선 연결선 25"/>
              <p:cNvCxnSpPr/>
              <p:nvPr/>
            </p:nvCxnSpPr>
            <p:spPr>
              <a:xfrm>
                <a:off x="1283516" y="4570974"/>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224793" y="4048059"/>
                <a:ext cx="2141933" cy="523220"/>
              </a:xfrm>
              <a:prstGeom prst="rect">
                <a:avLst/>
              </a:prstGeom>
              <a:noFill/>
            </p:spPr>
            <p:txBody>
              <a:bodyPr wrap="none" rtlCol="0">
                <a:spAutoFit/>
              </a:bodyPr>
              <a:lstStyle/>
              <a:p>
                <a:r>
                  <a:rPr lang="en-US" altLang="ko-KR" sz="2800" dirty="0" smtClean="0"/>
                  <a:t>10.0.4.0/24</a:t>
                </a:r>
                <a:endParaRPr lang="ko-KR" altLang="en-US" sz="2800"/>
              </a:p>
            </p:txBody>
          </p:sp>
        </p:grpSp>
        <p:cxnSp>
          <p:nvCxnSpPr>
            <p:cNvPr id="57" name="직선 연결선 56"/>
            <p:cNvCxnSpPr>
              <a:endCxn id="14" idx="1"/>
            </p:cNvCxnSpPr>
            <p:nvPr/>
          </p:nvCxnSpPr>
          <p:spPr>
            <a:xfrm flipV="1">
              <a:off x="4337777" y="3920300"/>
              <a:ext cx="2281805" cy="860632"/>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6" name="그룹 85"/>
          <p:cNvGrpSpPr/>
          <p:nvPr/>
        </p:nvGrpSpPr>
        <p:grpSpPr>
          <a:xfrm>
            <a:off x="982181" y="3490201"/>
            <a:ext cx="5637401" cy="788642"/>
            <a:chOff x="982181" y="3490201"/>
            <a:chExt cx="5637401" cy="788642"/>
          </a:xfrm>
        </p:grpSpPr>
        <p:grpSp>
          <p:nvGrpSpPr>
            <p:cNvPr id="44" name="그룹 43"/>
            <p:cNvGrpSpPr/>
            <p:nvPr/>
          </p:nvGrpSpPr>
          <p:grpSpPr>
            <a:xfrm>
              <a:off x="982181" y="3755623"/>
              <a:ext cx="3355596" cy="523220"/>
              <a:chOff x="1224793" y="3543580"/>
              <a:chExt cx="3355596" cy="523220"/>
            </a:xfrm>
          </p:grpSpPr>
          <p:cxnSp>
            <p:nvCxnSpPr>
              <p:cNvPr id="28" name="직선 연결선 27"/>
              <p:cNvCxnSpPr/>
              <p:nvPr/>
            </p:nvCxnSpPr>
            <p:spPr>
              <a:xfrm>
                <a:off x="1283516" y="4066495"/>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1224793" y="3543580"/>
                <a:ext cx="2141933" cy="523220"/>
              </a:xfrm>
              <a:prstGeom prst="rect">
                <a:avLst/>
              </a:prstGeom>
              <a:noFill/>
            </p:spPr>
            <p:txBody>
              <a:bodyPr wrap="none" rtlCol="0">
                <a:spAutoFit/>
              </a:bodyPr>
              <a:lstStyle/>
              <a:p>
                <a:r>
                  <a:rPr lang="en-US" altLang="ko-KR" sz="2800" dirty="0" smtClean="0"/>
                  <a:t>10.0.5.0/24</a:t>
                </a:r>
                <a:endParaRPr lang="ko-KR" altLang="en-US" sz="2800"/>
              </a:p>
            </p:txBody>
          </p:sp>
        </p:grpSp>
        <p:cxnSp>
          <p:nvCxnSpPr>
            <p:cNvPr id="58" name="직선 연결선 57"/>
            <p:cNvCxnSpPr>
              <a:endCxn id="15" idx="1"/>
            </p:cNvCxnSpPr>
            <p:nvPr/>
          </p:nvCxnSpPr>
          <p:spPr>
            <a:xfrm flipV="1">
              <a:off x="4337777" y="3490201"/>
              <a:ext cx="2281805" cy="786567"/>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7" name="그룹 86"/>
          <p:cNvGrpSpPr/>
          <p:nvPr/>
        </p:nvGrpSpPr>
        <p:grpSpPr>
          <a:xfrm>
            <a:off x="982181" y="3060102"/>
            <a:ext cx="5637401" cy="716043"/>
            <a:chOff x="982181" y="3060102"/>
            <a:chExt cx="5637401" cy="716043"/>
          </a:xfrm>
        </p:grpSpPr>
        <p:grpSp>
          <p:nvGrpSpPr>
            <p:cNvPr id="45" name="그룹 44"/>
            <p:cNvGrpSpPr/>
            <p:nvPr/>
          </p:nvGrpSpPr>
          <p:grpSpPr>
            <a:xfrm>
              <a:off x="982181" y="3252925"/>
              <a:ext cx="3355596" cy="523220"/>
              <a:chOff x="1224793" y="3026208"/>
              <a:chExt cx="3355596" cy="523220"/>
            </a:xfrm>
          </p:grpSpPr>
          <p:cxnSp>
            <p:nvCxnSpPr>
              <p:cNvPr id="30" name="직선 연결선 29"/>
              <p:cNvCxnSpPr/>
              <p:nvPr/>
            </p:nvCxnSpPr>
            <p:spPr>
              <a:xfrm>
                <a:off x="1283516" y="3549123"/>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1224793" y="3026208"/>
                <a:ext cx="2141933" cy="523220"/>
              </a:xfrm>
              <a:prstGeom prst="rect">
                <a:avLst/>
              </a:prstGeom>
              <a:noFill/>
            </p:spPr>
            <p:txBody>
              <a:bodyPr wrap="none" rtlCol="0">
                <a:spAutoFit/>
              </a:bodyPr>
              <a:lstStyle/>
              <a:p>
                <a:r>
                  <a:rPr lang="en-US" altLang="ko-KR" sz="2800" dirty="0" smtClean="0"/>
                  <a:t>10.0.6.0/24</a:t>
                </a:r>
                <a:endParaRPr lang="ko-KR" altLang="en-US" sz="2800"/>
              </a:p>
            </p:txBody>
          </p:sp>
        </p:grpSp>
        <p:cxnSp>
          <p:nvCxnSpPr>
            <p:cNvPr id="59" name="직선 연결선 58"/>
            <p:cNvCxnSpPr>
              <a:endCxn id="16" idx="1"/>
            </p:cNvCxnSpPr>
            <p:nvPr/>
          </p:nvCxnSpPr>
          <p:spPr>
            <a:xfrm flipV="1">
              <a:off x="4337777" y="3060102"/>
              <a:ext cx="2281805" cy="7100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8" name="그룹 87"/>
          <p:cNvGrpSpPr/>
          <p:nvPr/>
        </p:nvGrpSpPr>
        <p:grpSpPr>
          <a:xfrm>
            <a:off x="982181" y="2630003"/>
            <a:ext cx="5637401" cy="643444"/>
            <a:chOff x="982181" y="2630003"/>
            <a:chExt cx="5637401" cy="643444"/>
          </a:xfrm>
        </p:grpSpPr>
        <p:grpSp>
          <p:nvGrpSpPr>
            <p:cNvPr id="46" name="그룹 45"/>
            <p:cNvGrpSpPr/>
            <p:nvPr/>
          </p:nvGrpSpPr>
          <p:grpSpPr>
            <a:xfrm>
              <a:off x="982181" y="2750227"/>
              <a:ext cx="3355596" cy="523220"/>
              <a:chOff x="1224793" y="2562367"/>
              <a:chExt cx="3355596" cy="523220"/>
            </a:xfrm>
          </p:grpSpPr>
          <p:cxnSp>
            <p:nvCxnSpPr>
              <p:cNvPr id="32" name="직선 연결선 31"/>
              <p:cNvCxnSpPr/>
              <p:nvPr/>
            </p:nvCxnSpPr>
            <p:spPr>
              <a:xfrm>
                <a:off x="1283516" y="3085282"/>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1224793" y="2562367"/>
                <a:ext cx="2141933" cy="523220"/>
              </a:xfrm>
              <a:prstGeom prst="rect">
                <a:avLst/>
              </a:prstGeom>
              <a:noFill/>
            </p:spPr>
            <p:txBody>
              <a:bodyPr wrap="none" rtlCol="0">
                <a:spAutoFit/>
              </a:bodyPr>
              <a:lstStyle/>
              <a:p>
                <a:r>
                  <a:rPr lang="en-US" altLang="ko-KR" sz="2800" dirty="0" smtClean="0"/>
                  <a:t>10.0.7.0/24</a:t>
                </a:r>
                <a:endParaRPr lang="ko-KR" altLang="en-US" sz="2800"/>
              </a:p>
            </p:txBody>
          </p:sp>
        </p:grpSp>
        <p:cxnSp>
          <p:nvCxnSpPr>
            <p:cNvPr id="60" name="직선 연결선 59"/>
            <p:cNvCxnSpPr>
              <a:endCxn id="17" idx="1"/>
            </p:cNvCxnSpPr>
            <p:nvPr/>
          </p:nvCxnSpPr>
          <p:spPr>
            <a:xfrm flipV="1">
              <a:off x="4337777" y="2630003"/>
              <a:ext cx="2281805" cy="632469"/>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9" name="그룹 88"/>
          <p:cNvGrpSpPr/>
          <p:nvPr/>
        </p:nvGrpSpPr>
        <p:grpSpPr>
          <a:xfrm>
            <a:off x="982181" y="2199904"/>
            <a:ext cx="5637401" cy="570845"/>
            <a:chOff x="982181" y="2199904"/>
            <a:chExt cx="5637401" cy="570845"/>
          </a:xfrm>
        </p:grpSpPr>
        <p:grpSp>
          <p:nvGrpSpPr>
            <p:cNvPr id="47" name="그룹 46"/>
            <p:cNvGrpSpPr/>
            <p:nvPr/>
          </p:nvGrpSpPr>
          <p:grpSpPr>
            <a:xfrm>
              <a:off x="982181" y="2247529"/>
              <a:ext cx="3355596" cy="523220"/>
              <a:chOff x="1224793" y="2099527"/>
              <a:chExt cx="3355596" cy="523220"/>
            </a:xfrm>
          </p:grpSpPr>
          <p:cxnSp>
            <p:nvCxnSpPr>
              <p:cNvPr id="34" name="직선 연결선 33"/>
              <p:cNvCxnSpPr/>
              <p:nvPr/>
            </p:nvCxnSpPr>
            <p:spPr>
              <a:xfrm>
                <a:off x="1283516" y="2622442"/>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224793" y="2099527"/>
                <a:ext cx="2141933" cy="523220"/>
              </a:xfrm>
              <a:prstGeom prst="rect">
                <a:avLst/>
              </a:prstGeom>
              <a:noFill/>
            </p:spPr>
            <p:txBody>
              <a:bodyPr wrap="none" rtlCol="0">
                <a:spAutoFit/>
              </a:bodyPr>
              <a:lstStyle/>
              <a:p>
                <a:r>
                  <a:rPr lang="en-US" altLang="ko-KR" sz="2800" dirty="0" smtClean="0"/>
                  <a:t>10.0.8.0/24</a:t>
                </a:r>
                <a:endParaRPr lang="ko-KR" altLang="en-US" sz="2800"/>
              </a:p>
            </p:txBody>
          </p:sp>
        </p:grpSp>
        <p:cxnSp>
          <p:nvCxnSpPr>
            <p:cNvPr id="61" name="직선 연결선 60"/>
            <p:cNvCxnSpPr>
              <a:endCxn id="18" idx="1"/>
            </p:cNvCxnSpPr>
            <p:nvPr/>
          </p:nvCxnSpPr>
          <p:spPr>
            <a:xfrm flipV="1">
              <a:off x="4337777" y="2199904"/>
              <a:ext cx="2281805" cy="566589"/>
            </a:xfrm>
            <a:prstGeom prst="line">
              <a:avLst/>
            </a:prstGeom>
            <a:ln w="19050"/>
          </p:spPr>
          <p:style>
            <a:lnRef idx="1">
              <a:schemeClr val="dk1"/>
            </a:lnRef>
            <a:fillRef idx="0">
              <a:schemeClr val="dk1"/>
            </a:fillRef>
            <a:effectRef idx="0">
              <a:schemeClr val="dk1"/>
            </a:effectRef>
            <a:fontRef idx="minor">
              <a:schemeClr val="tx1"/>
            </a:fontRef>
          </p:style>
        </p:cxnSp>
      </p:grpSp>
      <p:sp>
        <p:nvSpPr>
          <p:cNvPr id="77" name="TextBox 76"/>
          <p:cNvSpPr txBox="1"/>
          <p:nvPr/>
        </p:nvSpPr>
        <p:spPr>
          <a:xfrm>
            <a:off x="7067452" y="5596548"/>
            <a:ext cx="2141933" cy="523220"/>
          </a:xfrm>
          <a:prstGeom prst="rect">
            <a:avLst/>
          </a:prstGeom>
          <a:noFill/>
        </p:spPr>
        <p:txBody>
          <a:bodyPr wrap="none" rtlCol="0">
            <a:spAutoFit/>
          </a:bodyPr>
          <a:lstStyle/>
          <a:p>
            <a:r>
              <a:rPr lang="en-US" altLang="ko-KR" sz="2800" dirty="0" smtClean="0"/>
              <a:t>10.0.0.0/20</a:t>
            </a:r>
          </a:p>
        </p:txBody>
      </p:sp>
      <p:sp>
        <p:nvSpPr>
          <p:cNvPr id="90" name="TextBox 89"/>
          <p:cNvSpPr txBox="1"/>
          <p:nvPr/>
        </p:nvSpPr>
        <p:spPr>
          <a:xfrm>
            <a:off x="1443274" y="1324225"/>
            <a:ext cx="1285929" cy="646331"/>
          </a:xfrm>
          <a:prstGeom prst="rect">
            <a:avLst/>
          </a:prstGeom>
          <a:noFill/>
        </p:spPr>
        <p:txBody>
          <a:bodyPr wrap="none" rtlCol="0">
            <a:spAutoFit/>
          </a:bodyPr>
          <a:lstStyle/>
          <a:p>
            <a:r>
              <a:rPr lang="en-US" altLang="ko-KR" sz="3600" dirty="0" err="1" smtClean="0"/>
              <a:t>vLAN</a:t>
            </a:r>
            <a:endParaRPr lang="ko-KR" altLang="en-US" sz="3600" dirty="0"/>
          </a:p>
        </p:txBody>
      </p:sp>
      <p:sp>
        <p:nvSpPr>
          <p:cNvPr id="91" name="TextBox 90"/>
          <p:cNvSpPr txBox="1"/>
          <p:nvPr/>
        </p:nvSpPr>
        <p:spPr>
          <a:xfrm>
            <a:off x="7610869" y="981413"/>
            <a:ext cx="1055097" cy="646331"/>
          </a:xfrm>
          <a:prstGeom prst="rect">
            <a:avLst/>
          </a:prstGeom>
          <a:noFill/>
        </p:spPr>
        <p:txBody>
          <a:bodyPr wrap="none" rtlCol="0">
            <a:spAutoFit/>
          </a:bodyPr>
          <a:lstStyle/>
          <a:p>
            <a:r>
              <a:rPr lang="en-US" altLang="ko-KR" sz="3600" dirty="0" smtClean="0"/>
              <a:t>LAN</a:t>
            </a:r>
            <a:endParaRPr lang="ko-KR" altLang="en-US" sz="3600" dirty="0"/>
          </a:p>
        </p:txBody>
      </p:sp>
    </p:spTree>
    <p:extLst>
      <p:ext uri="{BB962C8B-B14F-4D97-AF65-F5344CB8AC3E}">
        <p14:creationId xmlns:p14="http://schemas.microsoft.com/office/powerpoint/2010/main" val="60074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wipe(down)">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80"/>
                                        </p:tgtEl>
                                        <p:attrNameLst>
                                          <p:attrName>style.visibility</p:attrName>
                                        </p:attrNameLst>
                                      </p:cBhvr>
                                      <p:to>
                                        <p:strVal val="visible"/>
                                      </p:to>
                                    </p:set>
                                    <p:animEffect transition="in" filter="wipe(down)">
                                      <p:cBhvr>
                                        <p:cTn id="16" dur="500"/>
                                        <p:tgtEl>
                                          <p:spTgt spid="8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left)">
                                      <p:cBhvr>
                                        <p:cTn id="21" dur="500"/>
                                        <p:tgtEl>
                                          <p:spTgt spid="8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90"/>
                                        </p:tgtEl>
                                        <p:attrNameLst>
                                          <p:attrName>style.visibility</p:attrName>
                                        </p:attrNameLst>
                                      </p:cBhvr>
                                      <p:to>
                                        <p:strVal val="visible"/>
                                      </p:to>
                                    </p:set>
                                    <p:animEffect transition="in" filter="wipe(left)">
                                      <p:cBhvr>
                                        <p:cTn id="24" dur="500"/>
                                        <p:tgtEl>
                                          <p:spTgt spid="9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wipe(left)">
                                      <p:cBhvr>
                                        <p:cTn id="29" dur="500"/>
                                        <p:tgtEl>
                                          <p:spTgt spid="8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wipe(left)">
                                      <p:cBhvr>
                                        <p:cTn id="34" dur="500"/>
                                        <p:tgtEl>
                                          <p:spTgt spid="84"/>
                                        </p:tgtEl>
                                      </p:cBhvr>
                                    </p:animEffect>
                                  </p:childTnLst>
                                </p:cTn>
                              </p:par>
                              <p:par>
                                <p:cTn id="35" presetID="22" presetClass="entr" presetSubtype="8" fill="hold" nodeType="with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wipe(left)">
                                      <p:cBhvr>
                                        <p:cTn id="37" dur="500"/>
                                        <p:tgtEl>
                                          <p:spTgt spid="85"/>
                                        </p:tgtEl>
                                      </p:cBhvr>
                                    </p:animEffect>
                                  </p:childTnLst>
                                </p:cTn>
                              </p:par>
                              <p:par>
                                <p:cTn id="38" presetID="22" presetClass="entr" presetSubtype="8" fill="hold" nodeType="withEffect">
                                  <p:stCondLst>
                                    <p:cond delay="0"/>
                                  </p:stCondLst>
                                  <p:childTnLst>
                                    <p:set>
                                      <p:cBhvr>
                                        <p:cTn id="39" dur="1" fill="hold">
                                          <p:stCondLst>
                                            <p:cond delay="0"/>
                                          </p:stCondLst>
                                        </p:cTn>
                                        <p:tgtEl>
                                          <p:spTgt spid="86"/>
                                        </p:tgtEl>
                                        <p:attrNameLst>
                                          <p:attrName>style.visibility</p:attrName>
                                        </p:attrNameLst>
                                      </p:cBhvr>
                                      <p:to>
                                        <p:strVal val="visible"/>
                                      </p:to>
                                    </p:set>
                                    <p:animEffect transition="in" filter="wipe(left)">
                                      <p:cBhvr>
                                        <p:cTn id="40" dur="500"/>
                                        <p:tgtEl>
                                          <p:spTgt spid="86"/>
                                        </p:tgtEl>
                                      </p:cBhvr>
                                    </p:animEffect>
                                  </p:childTnLst>
                                </p:cTn>
                              </p:par>
                              <p:par>
                                <p:cTn id="41" presetID="22" presetClass="entr" presetSubtype="8" fill="hold" nodeType="withEffect">
                                  <p:stCondLst>
                                    <p:cond delay="0"/>
                                  </p:stCondLst>
                                  <p:childTnLst>
                                    <p:set>
                                      <p:cBhvr>
                                        <p:cTn id="42" dur="1" fill="hold">
                                          <p:stCondLst>
                                            <p:cond delay="0"/>
                                          </p:stCondLst>
                                        </p:cTn>
                                        <p:tgtEl>
                                          <p:spTgt spid="87"/>
                                        </p:tgtEl>
                                        <p:attrNameLst>
                                          <p:attrName>style.visibility</p:attrName>
                                        </p:attrNameLst>
                                      </p:cBhvr>
                                      <p:to>
                                        <p:strVal val="visible"/>
                                      </p:to>
                                    </p:set>
                                    <p:animEffect transition="in" filter="wipe(left)">
                                      <p:cBhvr>
                                        <p:cTn id="43" dur="500"/>
                                        <p:tgtEl>
                                          <p:spTgt spid="87"/>
                                        </p:tgtEl>
                                      </p:cBhvr>
                                    </p:animEffect>
                                  </p:childTnLst>
                                </p:cTn>
                              </p:par>
                              <p:par>
                                <p:cTn id="44" presetID="22" presetClass="entr" presetSubtype="8" fill="hold" nodeType="withEffect">
                                  <p:stCondLst>
                                    <p:cond delay="0"/>
                                  </p:stCondLst>
                                  <p:childTnLst>
                                    <p:set>
                                      <p:cBhvr>
                                        <p:cTn id="45" dur="1" fill="hold">
                                          <p:stCondLst>
                                            <p:cond delay="0"/>
                                          </p:stCondLst>
                                        </p:cTn>
                                        <p:tgtEl>
                                          <p:spTgt spid="88"/>
                                        </p:tgtEl>
                                        <p:attrNameLst>
                                          <p:attrName>style.visibility</p:attrName>
                                        </p:attrNameLst>
                                      </p:cBhvr>
                                      <p:to>
                                        <p:strVal val="visible"/>
                                      </p:to>
                                    </p:set>
                                    <p:animEffect transition="in" filter="wipe(left)">
                                      <p:cBhvr>
                                        <p:cTn id="46" dur="500"/>
                                        <p:tgtEl>
                                          <p:spTgt spid="88"/>
                                        </p:tgtEl>
                                      </p:cBhvr>
                                    </p:animEffect>
                                  </p:childTnLst>
                                </p:cTn>
                              </p:par>
                              <p:par>
                                <p:cTn id="47" presetID="22" presetClass="entr" presetSubtype="8"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animEffect transition="in" filter="wipe(left)">
                                      <p:cBhvr>
                                        <p:cTn id="49" dur="500"/>
                                        <p:tgtEl>
                                          <p:spTgt spid="8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grpId="0" nodeType="click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wipe(up)">
                                      <p:cBhvr>
                                        <p:cTn id="5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ko-KR" altLang="en-US" dirty="0" smtClean="0"/>
              <a:t>가상 네트워크와 </a:t>
            </a:r>
            <a:r>
              <a:rPr lang="ko-KR" altLang="en-US" dirty="0" err="1" smtClean="0"/>
              <a:t>서브넷</a:t>
            </a:r>
            <a:endParaRPr lang="ko-KR" altLang="en-US" dirty="0"/>
          </a:p>
        </p:txBody>
      </p:sp>
      <p:grpSp>
        <p:nvGrpSpPr>
          <p:cNvPr id="15" name="그룹 14"/>
          <p:cNvGrpSpPr/>
          <p:nvPr/>
        </p:nvGrpSpPr>
        <p:grpSpPr>
          <a:xfrm>
            <a:off x="2920983" y="2232167"/>
            <a:ext cx="7496627" cy="923330"/>
            <a:chOff x="3600491" y="2751589"/>
            <a:chExt cx="7496627" cy="923330"/>
          </a:xfrm>
        </p:grpSpPr>
        <p:sp>
          <p:nvSpPr>
            <p:cNvPr id="4" name="TextBox 3"/>
            <p:cNvSpPr txBox="1"/>
            <p:nvPr/>
          </p:nvSpPr>
          <p:spPr>
            <a:xfrm>
              <a:off x="3600491" y="2751589"/>
              <a:ext cx="1492716" cy="923330"/>
            </a:xfrm>
            <a:prstGeom prst="rect">
              <a:avLst/>
            </a:prstGeom>
            <a:noFill/>
          </p:spPr>
          <p:txBody>
            <a:bodyPr wrap="none" rtlCol="0">
              <a:spAutoFit/>
            </a:bodyPr>
            <a:lstStyle/>
            <a:p>
              <a:r>
                <a:rPr lang="en-US" altLang="ko-KR" sz="5400" dirty="0" smtClean="0"/>
                <a:t>LAN</a:t>
              </a:r>
              <a:endParaRPr lang="ko-KR" altLang="en-US" sz="5400"/>
            </a:p>
          </p:txBody>
        </p:sp>
        <p:sp>
          <p:nvSpPr>
            <p:cNvPr id="7" name="TextBox 6"/>
            <p:cNvSpPr txBox="1"/>
            <p:nvPr/>
          </p:nvSpPr>
          <p:spPr>
            <a:xfrm>
              <a:off x="6526636" y="2751589"/>
              <a:ext cx="4570482" cy="923330"/>
            </a:xfrm>
            <a:prstGeom prst="rect">
              <a:avLst/>
            </a:prstGeom>
            <a:noFill/>
          </p:spPr>
          <p:txBody>
            <a:bodyPr wrap="none" rtlCol="0">
              <a:spAutoFit/>
            </a:bodyPr>
            <a:lstStyle/>
            <a:p>
              <a:r>
                <a:rPr lang="ko-KR" altLang="en-US" sz="5400" dirty="0" smtClean="0"/>
                <a:t>가상 네트워크</a:t>
              </a:r>
              <a:endParaRPr lang="ko-KR" altLang="en-US" sz="5400" dirty="0"/>
            </a:p>
          </p:txBody>
        </p:sp>
        <p:grpSp>
          <p:nvGrpSpPr>
            <p:cNvPr id="11" name="그룹 10"/>
            <p:cNvGrpSpPr/>
            <p:nvPr/>
          </p:nvGrpSpPr>
          <p:grpSpPr>
            <a:xfrm>
              <a:off x="5478556" y="3104197"/>
              <a:ext cx="662731" cy="303609"/>
              <a:chOff x="5344332" y="3061450"/>
              <a:chExt cx="662731" cy="303609"/>
            </a:xfrm>
          </p:grpSpPr>
          <p:sp>
            <p:nvSpPr>
              <p:cNvPr id="9" name="직사각형 8"/>
              <p:cNvSpPr/>
              <p:nvPr/>
            </p:nvSpPr>
            <p:spPr>
              <a:xfrm>
                <a:off x="5344332" y="3061450"/>
                <a:ext cx="662731" cy="1090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5400"/>
              </a:p>
            </p:txBody>
          </p:sp>
          <p:sp>
            <p:nvSpPr>
              <p:cNvPr id="10" name="직사각형 9"/>
              <p:cNvSpPr/>
              <p:nvPr/>
            </p:nvSpPr>
            <p:spPr>
              <a:xfrm>
                <a:off x="5344332" y="3256002"/>
                <a:ext cx="662731" cy="1090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5400"/>
              </a:p>
            </p:txBody>
          </p:sp>
        </p:grpSp>
      </p:grpSp>
      <p:grpSp>
        <p:nvGrpSpPr>
          <p:cNvPr id="16" name="그룹 15"/>
          <p:cNvGrpSpPr/>
          <p:nvPr/>
        </p:nvGrpSpPr>
        <p:grpSpPr>
          <a:xfrm>
            <a:off x="2622557" y="4167723"/>
            <a:ext cx="5444784" cy="923330"/>
            <a:chOff x="3344010" y="4335502"/>
            <a:chExt cx="5444784" cy="923330"/>
          </a:xfrm>
        </p:grpSpPr>
        <p:sp>
          <p:nvSpPr>
            <p:cNvPr id="6" name="TextBox 5"/>
            <p:cNvSpPr txBox="1"/>
            <p:nvPr/>
          </p:nvSpPr>
          <p:spPr>
            <a:xfrm>
              <a:off x="3344010" y="4335502"/>
              <a:ext cx="1838965" cy="923330"/>
            </a:xfrm>
            <a:prstGeom prst="rect">
              <a:avLst/>
            </a:prstGeom>
            <a:noFill/>
          </p:spPr>
          <p:txBody>
            <a:bodyPr wrap="none" rtlCol="0">
              <a:spAutoFit/>
            </a:bodyPr>
            <a:lstStyle/>
            <a:p>
              <a:r>
                <a:rPr lang="en-US" altLang="ko-KR" sz="5400" dirty="0" err="1" smtClean="0"/>
                <a:t>vLAN</a:t>
              </a:r>
              <a:endParaRPr lang="ko-KR" altLang="en-US" sz="5400"/>
            </a:p>
          </p:txBody>
        </p:sp>
        <p:sp>
          <p:nvSpPr>
            <p:cNvPr id="8" name="TextBox 7"/>
            <p:cNvSpPr txBox="1"/>
            <p:nvPr/>
          </p:nvSpPr>
          <p:spPr>
            <a:xfrm>
              <a:off x="6526636" y="4335502"/>
              <a:ext cx="2262158" cy="923330"/>
            </a:xfrm>
            <a:prstGeom prst="rect">
              <a:avLst/>
            </a:prstGeom>
            <a:noFill/>
          </p:spPr>
          <p:txBody>
            <a:bodyPr wrap="none" rtlCol="0">
              <a:spAutoFit/>
            </a:bodyPr>
            <a:lstStyle/>
            <a:p>
              <a:r>
                <a:rPr lang="ko-KR" altLang="en-US" sz="5400" dirty="0" err="1" smtClean="0"/>
                <a:t>서브넷</a:t>
              </a:r>
              <a:endParaRPr lang="ko-KR" altLang="en-US" sz="5400" dirty="0"/>
            </a:p>
          </p:txBody>
        </p:sp>
        <p:grpSp>
          <p:nvGrpSpPr>
            <p:cNvPr id="12" name="그룹 11"/>
            <p:cNvGrpSpPr/>
            <p:nvPr/>
          </p:nvGrpSpPr>
          <p:grpSpPr>
            <a:xfrm>
              <a:off x="5523440" y="4705420"/>
              <a:ext cx="662731" cy="303609"/>
              <a:chOff x="5389216" y="3078760"/>
              <a:chExt cx="662731" cy="303609"/>
            </a:xfrm>
          </p:grpSpPr>
          <p:sp>
            <p:nvSpPr>
              <p:cNvPr id="13" name="직사각형 12"/>
              <p:cNvSpPr/>
              <p:nvPr/>
            </p:nvSpPr>
            <p:spPr>
              <a:xfrm>
                <a:off x="5389216" y="3078760"/>
                <a:ext cx="662731" cy="1090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5400"/>
              </a:p>
            </p:txBody>
          </p:sp>
          <p:sp>
            <p:nvSpPr>
              <p:cNvPr id="14" name="직사각형 13"/>
              <p:cNvSpPr/>
              <p:nvPr/>
            </p:nvSpPr>
            <p:spPr>
              <a:xfrm>
                <a:off x="5389216" y="3273312"/>
                <a:ext cx="662731" cy="10905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sz="5400"/>
              </a:p>
            </p:txBody>
          </p:sp>
        </p:grpSp>
      </p:grpSp>
    </p:spTree>
    <p:extLst>
      <p:ext uri="{BB962C8B-B14F-4D97-AF65-F5344CB8AC3E}">
        <p14:creationId xmlns:p14="http://schemas.microsoft.com/office/powerpoint/2010/main" val="337882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299" y="1299735"/>
            <a:ext cx="10058400" cy="5655920"/>
          </a:xfrm>
          <a:prstGeom prst="rect">
            <a:avLst/>
          </a:prstGeom>
        </p:spPr>
      </p:pic>
    </p:spTree>
    <p:extLst>
      <p:ext uri="{BB962C8B-B14F-4D97-AF65-F5344CB8AC3E}">
        <p14:creationId xmlns:p14="http://schemas.microsoft.com/office/powerpoint/2010/main" val="33997994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5938" y="4343880"/>
            <a:ext cx="3750547" cy="1903403"/>
          </a:xfrm>
          <a:prstGeom prst="rect">
            <a:avLst/>
          </a:prstGeom>
        </p:spPr>
      </p:pic>
      <p:sp>
        <p:nvSpPr>
          <p:cNvPr id="5" name="제목 4"/>
          <p:cNvSpPr>
            <a:spLocks noGrp="1"/>
          </p:cNvSpPr>
          <p:nvPr>
            <p:ph type="title"/>
          </p:nvPr>
        </p:nvSpPr>
        <p:spPr/>
        <p:txBody>
          <a:bodyPr/>
          <a:lstStyle/>
          <a:p>
            <a:r>
              <a:rPr lang="en-US" altLang="ko-KR" dirty="0" err="1" smtClean="0"/>
              <a:t>vLAN</a:t>
            </a:r>
            <a:r>
              <a:rPr lang="ko-KR" altLang="en-US" smtClean="0"/>
              <a:t>을 </a:t>
            </a:r>
            <a:r>
              <a:rPr lang="en-US" altLang="ko-KR" dirty="0" smtClean="0"/>
              <a:t>Azure</a:t>
            </a:r>
            <a:r>
              <a:rPr lang="ko-KR" altLang="en-US" smtClean="0"/>
              <a:t>로</a:t>
            </a:r>
            <a:endParaRPr lang="ko-KR" altLang="en-US"/>
          </a:p>
        </p:txBody>
      </p:sp>
      <p:pic>
        <p:nvPicPr>
          <p:cNvPr id="7" name="내용 개체 틀 6"/>
          <p:cNvPicPr>
            <a:picLocks noGrp="1" noChangeAspect="1"/>
          </p:cNvPicPr>
          <p:nvPr>
            <p:ph idx="1"/>
          </p:nvPr>
        </p:nvPicPr>
        <p:blipFill rotWithShape="1">
          <a:blip r:embed="rId3">
            <a:extLst>
              <a:ext uri="{28A0092B-C50C-407E-A947-70E740481C1C}">
                <a14:useLocalDpi xmlns:a14="http://schemas.microsoft.com/office/drawing/2010/main" val="0"/>
              </a:ext>
            </a:extLst>
          </a:blip>
          <a:srcRect l="80857" t="16199" b="18649"/>
          <a:stretch/>
        </p:blipFill>
        <p:spPr>
          <a:xfrm>
            <a:off x="7206812" y="1543574"/>
            <a:ext cx="1863214" cy="4112127"/>
          </a:xfrm>
        </p:spPr>
      </p:pic>
      <p:grpSp>
        <p:nvGrpSpPr>
          <p:cNvPr id="80" name="그룹 79"/>
          <p:cNvGrpSpPr/>
          <p:nvPr/>
        </p:nvGrpSpPr>
        <p:grpSpPr>
          <a:xfrm>
            <a:off x="6619582" y="1997535"/>
            <a:ext cx="2390863" cy="3415430"/>
            <a:chOff x="6619582" y="1997535"/>
            <a:chExt cx="2390863" cy="3415430"/>
          </a:xfrm>
        </p:grpSpPr>
        <p:sp>
          <p:nvSpPr>
            <p:cNvPr id="9" name="직사각형 8"/>
            <p:cNvSpPr/>
            <p:nvPr/>
          </p:nvSpPr>
          <p:spPr>
            <a:xfrm>
              <a:off x="6619582" y="5008227"/>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p:cNvSpPr/>
            <p:nvPr/>
          </p:nvSpPr>
          <p:spPr>
            <a:xfrm>
              <a:off x="6619582" y="4578129"/>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 name="직사각형 12"/>
            <p:cNvSpPr/>
            <p:nvPr/>
          </p:nvSpPr>
          <p:spPr>
            <a:xfrm>
              <a:off x="6619582" y="4148030"/>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p:cNvSpPr/>
            <p:nvPr/>
          </p:nvSpPr>
          <p:spPr>
            <a:xfrm>
              <a:off x="6619582" y="3717931"/>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직사각형 14"/>
            <p:cNvSpPr/>
            <p:nvPr/>
          </p:nvSpPr>
          <p:spPr>
            <a:xfrm>
              <a:off x="6619582" y="3287832"/>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직사각형 15"/>
            <p:cNvSpPr/>
            <p:nvPr/>
          </p:nvSpPr>
          <p:spPr>
            <a:xfrm>
              <a:off x="6619582" y="2857733"/>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직사각형 16"/>
            <p:cNvSpPr/>
            <p:nvPr/>
          </p:nvSpPr>
          <p:spPr>
            <a:xfrm>
              <a:off x="6619582" y="2427634"/>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직사각형 17"/>
            <p:cNvSpPr/>
            <p:nvPr/>
          </p:nvSpPr>
          <p:spPr>
            <a:xfrm>
              <a:off x="6619582" y="1997535"/>
              <a:ext cx="2390863" cy="40473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82" name="그룹 81"/>
          <p:cNvGrpSpPr/>
          <p:nvPr/>
        </p:nvGrpSpPr>
        <p:grpSpPr>
          <a:xfrm>
            <a:off x="982181" y="5210596"/>
            <a:ext cx="5637401" cy="1079038"/>
            <a:chOff x="982181" y="5210596"/>
            <a:chExt cx="5637401" cy="1079038"/>
          </a:xfrm>
        </p:grpSpPr>
        <p:grpSp>
          <p:nvGrpSpPr>
            <p:cNvPr id="40" name="그룹 39"/>
            <p:cNvGrpSpPr/>
            <p:nvPr/>
          </p:nvGrpSpPr>
          <p:grpSpPr>
            <a:xfrm>
              <a:off x="982181" y="5766414"/>
              <a:ext cx="3355596" cy="523220"/>
              <a:chOff x="1224793" y="5438382"/>
              <a:chExt cx="3355596" cy="523220"/>
            </a:xfrm>
          </p:grpSpPr>
          <p:cxnSp>
            <p:nvCxnSpPr>
              <p:cNvPr id="20" name="직선 연결선 19"/>
              <p:cNvCxnSpPr/>
              <p:nvPr/>
            </p:nvCxnSpPr>
            <p:spPr>
              <a:xfrm>
                <a:off x="1283516" y="5961297"/>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1224793" y="5438382"/>
                <a:ext cx="2141933" cy="523220"/>
              </a:xfrm>
              <a:prstGeom prst="rect">
                <a:avLst/>
              </a:prstGeom>
              <a:noFill/>
            </p:spPr>
            <p:txBody>
              <a:bodyPr wrap="none" rtlCol="0">
                <a:spAutoFit/>
              </a:bodyPr>
              <a:lstStyle/>
              <a:p>
                <a:r>
                  <a:rPr lang="en-US" altLang="ko-KR" sz="2800" dirty="0" smtClean="0"/>
                  <a:t>10.0.1.0/24</a:t>
                </a:r>
                <a:endParaRPr lang="ko-KR" altLang="en-US" sz="2800"/>
              </a:p>
            </p:txBody>
          </p:sp>
        </p:grpSp>
        <p:cxnSp>
          <p:nvCxnSpPr>
            <p:cNvPr id="51" name="직선 연결선 50"/>
            <p:cNvCxnSpPr>
              <a:endCxn id="9" idx="1"/>
            </p:cNvCxnSpPr>
            <p:nvPr/>
          </p:nvCxnSpPr>
          <p:spPr>
            <a:xfrm flipV="1">
              <a:off x="4337777" y="5210596"/>
              <a:ext cx="2281805" cy="1078733"/>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3" name="그룹 82"/>
          <p:cNvGrpSpPr/>
          <p:nvPr/>
        </p:nvGrpSpPr>
        <p:grpSpPr>
          <a:xfrm>
            <a:off x="982181" y="4780498"/>
            <a:ext cx="5637401" cy="1006439"/>
            <a:chOff x="982181" y="4780498"/>
            <a:chExt cx="5637401" cy="1006439"/>
          </a:xfrm>
        </p:grpSpPr>
        <p:grpSp>
          <p:nvGrpSpPr>
            <p:cNvPr id="41" name="그룹 40"/>
            <p:cNvGrpSpPr/>
            <p:nvPr/>
          </p:nvGrpSpPr>
          <p:grpSpPr>
            <a:xfrm>
              <a:off x="982181" y="5263717"/>
              <a:ext cx="3355596" cy="523220"/>
              <a:chOff x="1224793" y="4993078"/>
              <a:chExt cx="3355596" cy="523220"/>
            </a:xfrm>
          </p:grpSpPr>
          <p:cxnSp>
            <p:nvCxnSpPr>
              <p:cNvPr id="22" name="직선 연결선 21"/>
              <p:cNvCxnSpPr/>
              <p:nvPr/>
            </p:nvCxnSpPr>
            <p:spPr>
              <a:xfrm>
                <a:off x="1283516" y="5515993"/>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1224793" y="4993078"/>
                <a:ext cx="2141933" cy="523220"/>
              </a:xfrm>
              <a:prstGeom prst="rect">
                <a:avLst/>
              </a:prstGeom>
              <a:noFill/>
            </p:spPr>
            <p:txBody>
              <a:bodyPr wrap="none" rtlCol="0">
                <a:spAutoFit/>
              </a:bodyPr>
              <a:lstStyle/>
              <a:p>
                <a:r>
                  <a:rPr lang="en-US" altLang="ko-KR" sz="2800" dirty="0" smtClean="0"/>
                  <a:t>10.0.2.0/24</a:t>
                </a:r>
                <a:endParaRPr lang="ko-KR" altLang="en-US" sz="2800"/>
              </a:p>
            </p:txBody>
          </p:sp>
        </p:grpSp>
        <p:cxnSp>
          <p:nvCxnSpPr>
            <p:cNvPr id="52" name="직선 연결선 51"/>
            <p:cNvCxnSpPr>
              <a:endCxn id="12" idx="1"/>
            </p:cNvCxnSpPr>
            <p:nvPr/>
          </p:nvCxnSpPr>
          <p:spPr>
            <a:xfrm flipV="1">
              <a:off x="4337777" y="4780498"/>
              <a:ext cx="2281805" cy="1002182"/>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4" name="그룹 83"/>
          <p:cNvGrpSpPr/>
          <p:nvPr/>
        </p:nvGrpSpPr>
        <p:grpSpPr>
          <a:xfrm>
            <a:off x="982181" y="4350399"/>
            <a:ext cx="5637401" cy="933840"/>
            <a:chOff x="982181" y="4350399"/>
            <a:chExt cx="5637401" cy="933840"/>
          </a:xfrm>
        </p:grpSpPr>
        <p:grpSp>
          <p:nvGrpSpPr>
            <p:cNvPr id="42" name="그룹 41"/>
            <p:cNvGrpSpPr/>
            <p:nvPr/>
          </p:nvGrpSpPr>
          <p:grpSpPr>
            <a:xfrm>
              <a:off x="982181" y="4761019"/>
              <a:ext cx="3355596" cy="523220"/>
              <a:chOff x="1224793" y="4547774"/>
              <a:chExt cx="3355596" cy="523220"/>
            </a:xfrm>
          </p:grpSpPr>
          <p:cxnSp>
            <p:nvCxnSpPr>
              <p:cNvPr id="24" name="직선 연결선 23"/>
              <p:cNvCxnSpPr/>
              <p:nvPr/>
            </p:nvCxnSpPr>
            <p:spPr>
              <a:xfrm>
                <a:off x="1283516" y="5070689"/>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1224793" y="4547774"/>
                <a:ext cx="2141933" cy="523220"/>
              </a:xfrm>
              <a:prstGeom prst="rect">
                <a:avLst/>
              </a:prstGeom>
              <a:noFill/>
            </p:spPr>
            <p:txBody>
              <a:bodyPr wrap="none" rtlCol="0">
                <a:spAutoFit/>
              </a:bodyPr>
              <a:lstStyle/>
              <a:p>
                <a:r>
                  <a:rPr lang="en-US" altLang="ko-KR" sz="2800" dirty="0" smtClean="0"/>
                  <a:t>10.0.3.0/24</a:t>
                </a:r>
                <a:endParaRPr lang="ko-KR" altLang="en-US" sz="2800"/>
              </a:p>
            </p:txBody>
          </p:sp>
        </p:grpSp>
        <p:cxnSp>
          <p:nvCxnSpPr>
            <p:cNvPr id="56" name="직선 연결선 55"/>
            <p:cNvCxnSpPr>
              <a:endCxn id="13" idx="1"/>
            </p:cNvCxnSpPr>
            <p:nvPr/>
          </p:nvCxnSpPr>
          <p:spPr>
            <a:xfrm flipV="1">
              <a:off x="4337777" y="4350399"/>
              <a:ext cx="2281805" cy="929583"/>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5" name="그룹 84"/>
          <p:cNvGrpSpPr/>
          <p:nvPr/>
        </p:nvGrpSpPr>
        <p:grpSpPr>
          <a:xfrm>
            <a:off x="982181" y="3920300"/>
            <a:ext cx="5637401" cy="861241"/>
            <a:chOff x="982181" y="3920300"/>
            <a:chExt cx="5637401" cy="861241"/>
          </a:xfrm>
        </p:grpSpPr>
        <p:grpSp>
          <p:nvGrpSpPr>
            <p:cNvPr id="43" name="그룹 42"/>
            <p:cNvGrpSpPr/>
            <p:nvPr/>
          </p:nvGrpSpPr>
          <p:grpSpPr>
            <a:xfrm>
              <a:off x="982181" y="4258321"/>
              <a:ext cx="3355596" cy="523220"/>
              <a:chOff x="1224793" y="4048059"/>
              <a:chExt cx="3355596" cy="523220"/>
            </a:xfrm>
          </p:grpSpPr>
          <p:cxnSp>
            <p:nvCxnSpPr>
              <p:cNvPr id="26" name="직선 연결선 25"/>
              <p:cNvCxnSpPr/>
              <p:nvPr/>
            </p:nvCxnSpPr>
            <p:spPr>
              <a:xfrm>
                <a:off x="1283516" y="4570974"/>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1224793" y="4048059"/>
                <a:ext cx="2141933" cy="523220"/>
              </a:xfrm>
              <a:prstGeom prst="rect">
                <a:avLst/>
              </a:prstGeom>
              <a:noFill/>
            </p:spPr>
            <p:txBody>
              <a:bodyPr wrap="none" rtlCol="0">
                <a:spAutoFit/>
              </a:bodyPr>
              <a:lstStyle/>
              <a:p>
                <a:r>
                  <a:rPr lang="en-US" altLang="ko-KR" sz="2800" dirty="0" smtClean="0"/>
                  <a:t>10.0.4.0/24</a:t>
                </a:r>
                <a:endParaRPr lang="ko-KR" altLang="en-US" sz="2800"/>
              </a:p>
            </p:txBody>
          </p:sp>
        </p:grpSp>
        <p:cxnSp>
          <p:nvCxnSpPr>
            <p:cNvPr id="57" name="직선 연결선 56"/>
            <p:cNvCxnSpPr>
              <a:endCxn id="14" idx="1"/>
            </p:cNvCxnSpPr>
            <p:nvPr/>
          </p:nvCxnSpPr>
          <p:spPr>
            <a:xfrm flipV="1">
              <a:off x="4337777" y="3920300"/>
              <a:ext cx="2281805" cy="860632"/>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6" name="그룹 85"/>
          <p:cNvGrpSpPr/>
          <p:nvPr/>
        </p:nvGrpSpPr>
        <p:grpSpPr>
          <a:xfrm>
            <a:off x="982181" y="3490201"/>
            <a:ext cx="5637401" cy="788642"/>
            <a:chOff x="982181" y="3490201"/>
            <a:chExt cx="5637401" cy="788642"/>
          </a:xfrm>
        </p:grpSpPr>
        <p:grpSp>
          <p:nvGrpSpPr>
            <p:cNvPr id="44" name="그룹 43"/>
            <p:cNvGrpSpPr/>
            <p:nvPr/>
          </p:nvGrpSpPr>
          <p:grpSpPr>
            <a:xfrm>
              <a:off x="982181" y="3755623"/>
              <a:ext cx="3355596" cy="523220"/>
              <a:chOff x="1224793" y="3543580"/>
              <a:chExt cx="3355596" cy="523220"/>
            </a:xfrm>
          </p:grpSpPr>
          <p:cxnSp>
            <p:nvCxnSpPr>
              <p:cNvPr id="28" name="직선 연결선 27"/>
              <p:cNvCxnSpPr/>
              <p:nvPr/>
            </p:nvCxnSpPr>
            <p:spPr>
              <a:xfrm>
                <a:off x="1283516" y="4066495"/>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29" name="TextBox 28"/>
              <p:cNvSpPr txBox="1"/>
              <p:nvPr/>
            </p:nvSpPr>
            <p:spPr>
              <a:xfrm>
                <a:off x="1224793" y="3543580"/>
                <a:ext cx="2141933" cy="523220"/>
              </a:xfrm>
              <a:prstGeom prst="rect">
                <a:avLst/>
              </a:prstGeom>
              <a:noFill/>
            </p:spPr>
            <p:txBody>
              <a:bodyPr wrap="none" rtlCol="0">
                <a:spAutoFit/>
              </a:bodyPr>
              <a:lstStyle/>
              <a:p>
                <a:r>
                  <a:rPr lang="en-US" altLang="ko-KR" sz="2800" dirty="0" smtClean="0"/>
                  <a:t>10.0.5.0/24</a:t>
                </a:r>
                <a:endParaRPr lang="ko-KR" altLang="en-US" sz="2800"/>
              </a:p>
            </p:txBody>
          </p:sp>
        </p:grpSp>
        <p:cxnSp>
          <p:nvCxnSpPr>
            <p:cNvPr id="58" name="직선 연결선 57"/>
            <p:cNvCxnSpPr>
              <a:endCxn id="15" idx="1"/>
            </p:cNvCxnSpPr>
            <p:nvPr/>
          </p:nvCxnSpPr>
          <p:spPr>
            <a:xfrm flipV="1">
              <a:off x="4337777" y="3490201"/>
              <a:ext cx="2281805" cy="786567"/>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7" name="그룹 86"/>
          <p:cNvGrpSpPr/>
          <p:nvPr/>
        </p:nvGrpSpPr>
        <p:grpSpPr>
          <a:xfrm>
            <a:off x="982181" y="3060102"/>
            <a:ext cx="5637401" cy="716043"/>
            <a:chOff x="982181" y="3060102"/>
            <a:chExt cx="5637401" cy="716043"/>
          </a:xfrm>
        </p:grpSpPr>
        <p:grpSp>
          <p:nvGrpSpPr>
            <p:cNvPr id="45" name="그룹 44"/>
            <p:cNvGrpSpPr/>
            <p:nvPr/>
          </p:nvGrpSpPr>
          <p:grpSpPr>
            <a:xfrm>
              <a:off x="982181" y="3252925"/>
              <a:ext cx="3355596" cy="523220"/>
              <a:chOff x="1224793" y="3026208"/>
              <a:chExt cx="3355596" cy="523220"/>
            </a:xfrm>
          </p:grpSpPr>
          <p:cxnSp>
            <p:nvCxnSpPr>
              <p:cNvPr id="30" name="직선 연결선 29"/>
              <p:cNvCxnSpPr/>
              <p:nvPr/>
            </p:nvCxnSpPr>
            <p:spPr>
              <a:xfrm>
                <a:off x="1283516" y="3549123"/>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1224793" y="3026208"/>
                <a:ext cx="2141933" cy="523220"/>
              </a:xfrm>
              <a:prstGeom prst="rect">
                <a:avLst/>
              </a:prstGeom>
              <a:noFill/>
            </p:spPr>
            <p:txBody>
              <a:bodyPr wrap="none" rtlCol="0">
                <a:spAutoFit/>
              </a:bodyPr>
              <a:lstStyle/>
              <a:p>
                <a:r>
                  <a:rPr lang="en-US" altLang="ko-KR" sz="2800" dirty="0" smtClean="0"/>
                  <a:t>10.0.6.0/24</a:t>
                </a:r>
                <a:endParaRPr lang="ko-KR" altLang="en-US" sz="2800"/>
              </a:p>
            </p:txBody>
          </p:sp>
        </p:grpSp>
        <p:cxnSp>
          <p:nvCxnSpPr>
            <p:cNvPr id="59" name="직선 연결선 58"/>
            <p:cNvCxnSpPr>
              <a:endCxn id="16" idx="1"/>
            </p:cNvCxnSpPr>
            <p:nvPr/>
          </p:nvCxnSpPr>
          <p:spPr>
            <a:xfrm flipV="1">
              <a:off x="4337777" y="3060102"/>
              <a:ext cx="2281805" cy="710016"/>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8" name="그룹 87"/>
          <p:cNvGrpSpPr/>
          <p:nvPr/>
        </p:nvGrpSpPr>
        <p:grpSpPr>
          <a:xfrm>
            <a:off x="982181" y="2630003"/>
            <a:ext cx="5637401" cy="643444"/>
            <a:chOff x="982181" y="2630003"/>
            <a:chExt cx="5637401" cy="643444"/>
          </a:xfrm>
        </p:grpSpPr>
        <p:grpSp>
          <p:nvGrpSpPr>
            <p:cNvPr id="46" name="그룹 45"/>
            <p:cNvGrpSpPr/>
            <p:nvPr/>
          </p:nvGrpSpPr>
          <p:grpSpPr>
            <a:xfrm>
              <a:off x="982181" y="2750227"/>
              <a:ext cx="3355596" cy="523220"/>
              <a:chOff x="1224793" y="2562367"/>
              <a:chExt cx="3355596" cy="523220"/>
            </a:xfrm>
          </p:grpSpPr>
          <p:cxnSp>
            <p:nvCxnSpPr>
              <p:cNvPr id="32" name="직선 연결선 31"/>
              <p:cNvCxnSpPr/>
              <p:nvPr/>
            </p:nvCxnSpPr>
            <p:spPr>
              <a:xfrm>
                <a:off x="1283516" y="3085282"/>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33" name="TextBox 32"/>
              <p:cNvSpPr txBox="1"/>
              <p:nvPr/>
            </p:nvSpPr>
            <p:spPr>
              <a:xfrm>
                <a:off x="1224793" y="2562367"/>
                <a:ext cx="2141933" cy="523220"/>
              </a:xfrm>
              <a:prstGeom prst="rect">
                <a:avLst/>
              </a:prstGeom>
              <a:noFill/>
            </p:spPr>
            <p:txBody>
              <a:bodyPr wrap="none" rtlCol="0">
                <a:spAutoFit/>
              </a:bodyPr>
              <a:lstStyle/>
              <a:p>
                <a:r>
                  <a:rPr lang="en-US" altLang="ko-KR" sz="2800" dirty="0" smtClean="0"/>
                  <a:t>10.0.7.0/24</a:t>
                </a:r>
                <a:endParaRPr lang="ko-KR" altLang="en-US" sz="2800"/>
              </a:p>
            </p:txBody>
          </p:sp>
        </p:grpSp>
        <p:cxnSp>
          <p:nvCxnSpPr>
            <p:cNvPr id="60" name="직선 연결선 59"/>
            <p:cNvCxnSpPr>
              <a:endCxn id="17" idx="1"/>
            </p:cNvCxnSpPr>
            <p:nvPr/>
          </p:nvCxnSpPr>
          <p:spPr>
            <a:xfrm flipV="1">
              <a:off x="4337777" y="2630003"/>
              <a:ext cx="2281805" cy="632469"/>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89" name="그룹 88"/>
          <p:cNvGrpSpPr/>
          <p:nvPr/>
        </p:nvGrpSpPr>
        <p:grpSpPr>
          <a:xfrm>
            <a:off x="982181" y="2199904"/>
            <a:ext cx="5637401" cy="570845"/>
            <a:chOff x="982181" y="2199904"/>
            <a:chExt cx="5637401" cy="570845"/>
          </a:xfrm>
        </p:grpSpPr>
        <p:grpSp>
          <p:nvGrpSpPr>
            <p:cNvPr id="47" name="그룹 46"/>
            <p:cNvGrpSpPr/>
            <p:nvPr/>
          </p:nvGrpSpPr>
          <p:grpSpPr>
            <a:xfrm>
              <a:off x="982181" y="2247529"/>
              <a:ext cx="3355596" cy="523220"/>
              <a:chOff x="1224793" y="2099527"/>
              <a:chExt cx="3355596" cy="523220"/>
            </a:xfrm>
          </p:grpSpPr>
          <p:cxnSp>
            <p:nvCxnSpPr>
              <p:cNvPr id="34" name="직선 연결선 33"/>
              <p:cNvCxnSpPr/>
              <p:nvPr/>
            </p:nvCxnSpPr>
            <p:spPr>
              <a:xfrm>
                <a:off x="1283516" y="2622442"/>
                <a:ext cx="3296873" cy="0"/>
              </a:xfrm>
              <a:prstGeom prst="line">
                <a:avLst/>
              </a:prstGeom>
              <a:ln w="12700"/>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1224793" y="2099527"/>
                <a:ext cx="2141933" cy="523220"/>
              </a:xfrm>
              <a:prstGeom prst="rect">
                <a:avLst/>
              </a:prstGeom>
              <a:noFill/>
            </p:spPr>
            <p:txBody>
              <a:bodyPr wrap="none" rtlCol="0">
                <a:spAutoFit/>
              </a:bodyPr>
              <a:lstStyle/>
              <a:p>
                <a:r>
                  <a:rPr lang="en-US" altLang="ko-KR" sz="2800" dirty="0" smtClean="0"/>
                  <a:t>10.0.8.0/24</a:t>
                </a:r>
                <a:endParaRPr lang="ko-KR" altLang="en-US" sz="2800"/>
              </a:p>
            </p:txBody>
          </p:sp>
        </p:grpSp>
        <p:cxnSp>
          <p:nvCxnSpPr>
            <p:cNvPr id="61" name="직선 연결선 60"/>
            <p:cNvCxnSpPr>
              <a:endCxn id="18" idx="1"/>
            </p:cNvCxnSpPr>
            <p:nvPr/>
          </p:nvCxnSpPr>
          <p:spPr>
            <a:xfrm flipV="1">
              <a:off x="4337777" y="2199904"/>
              <a:ext cx="2281805" cy="566589"/>
            </a:xfrm>
            <a:prstGeom prst="line">
              <a:avLst/>
            </a:prstGeom>
            <a:ln w="19050"/>
          </p:spPr>
          <p:style>
            <a:lnRef idx="1">
              <a:schemeClr val="dk1"/>
            </a:lnRef>
            <a:fillRef idx="0">
              <a:schemeClr val="dk1"/>
            </a:fillRef>
            <a:effectRef idx="0">
              <a:schemeClr val="dk1"/>
            </a:effectRef>
            <a:fontRef idx="minor">
              <a:schemeClr val="tx1"/>
            </a:fontRef>
          </p:style>
        </p:cxnSp>
      </p:grpSp>
      <p:sp>
        <p:nvSpPr>
          <p:cNvPr id="77" name="TextBox 76"/>
          <p:cNvSpPr txBox="1"/>
          <p:nvPr/>
        </p:nvSpPr>
        <p:spPr>
          <a:xfrm>
            <a:off x="7067452" y="5596548"/>
            <a:ext cx="2141933" cy="523220"/>
          </a:xfrm>
          <a:prstGeom prst="rect">
            <a:avLst/>
          </a:prstGeom>
          <a:noFill/>
        </p:spPr>
        <p:txBody>
          <a:bodyPr wrap="none" rtlCol="0">
            <a:spAutoFit/>
          </a:bodyPr>
          <a:lstStyle/>
          <a:p>
            <a:r>
              <a:rPr lang="en-US" altLang="ko-KR" sz="2800" dirty="0" smtClean="0"/>
              <a:t>10.0.0.0/20</a:t>
            </a:r>
            <a:endParaRPr lang="ko-KR" altLang="en-US" sz="2800"/>
          </a:p>
        </p:txBody>
      </p:sp>
      <p:sp>
        <p:nvSpPr>
          <p:cNvPr id="3" name="TextBox 2"/>
          <p:cNvSpPr txBox="1"/>
          <p:nvPr/>
        </p:nvSpPr>
        <p:spPr>
          <a:xfrm>
            <a:off x="1443274" y="1324225"/>
            <a:ext cx="1569660" cy="646331"/>
          </a:xfrm>
          <a:prstGeom prst="rect">
            <a:avLst/>
          </a:prstGeom>
          <a:noFill/>
        </p:spPr>
        <p:txBody>
          <a:bodyPr wrap="none" rtlCol="0">
            <a:spAutoFit/>
          </a:bodyPr>
          <a:lstStyle/>
          <a:p>
            <a:r>
              <a:rPr lang="ko-KR" altLang="en-US" sz="3600" dirty="0" err="1" smtClean="0"/>
              <a:t>서브넷</a:t>
            </a:r>
            <a:endParaRPr lang="ko-KR" altLang="en-US" sz="3600" dirty="0"/>
          </a:p>
        </p:txBody>
      </p:sp>
      <p:sp>
        <p:nvSpPr>
          <p:cNvPr id="62" name="TextBox 61"/>
          <p:cNvSpPr txBox="1"/>
          <p:nvPr/>
        </p:nvSpPr>
        <p:spPr>
          <a:xfrm>
            <a:off x="6584146" y="981413"/>
            <a:ext cx="3108543" cy="646331"/>
          </a:xfrm>
          <a:prstGeom prst="rect">
            <a:avLst/>
          </a:prstGeom>
          <a:noFill/>
        </p:spPr>
        <p:txBody>
          <a:bodyPr wrap="none" rtlCol="0">
            <a:spAutoFit/>
          </a:bodyPr>
          <a:lstStyle/>
          <a:p>
            <a:r>
              <a:rPr lang="ko-KR" altLang="en-US" sz="3600" dirty="0" smtClean="0"/>
              <a:t>가상 네트워크</a:t>
            </a:r>
            <a:endParaRPr lang="ko-KR" altLang="en-US" sz="3600" dirty="0"/>
          </a:p>
        </p:txBody>
      </p:sp>
    </p:spTree>
    <p:extLst>
      <p:ext uri="{BB962C8B-B14F-4D97-AF65-F5344CB8AC3E}">
        <p14:creationId xmlns:p14="http://schemas.microsoft.com/office/powerpoint/2010/main" val="270857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down)">
                                      <p:cBhvr>
                                        <p:cTn id="13" dur="500"/>
                                        <p:tgtEl>
                                          <p:spTgt spid="6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wipe(down)">
                                      <p:cBhvr>
                                        <p:cTn id="18" dur="500"/>
                                        <p:tgtEl>
                                          <p:spTgt spid="8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82"/>
                                        </p:tgtEl>
                                        <p:attrNameLst>
                                          <p:attrName>style.visibility</p:attrName>
                                        </p:attrNameLst>
                                      </p:cBhvr>
                                      <p:to>
                                        <p:strVal val="visible"/>
                                      </p:to>
                                    </p:set>
                                    <p:animEffect transition="in" filter="wipe(left)">
                                      <p:cBhvr>
                                        <p:cTn id="23" dur="500"/>
                                        <p:tgtEl>
                                          <p:spTgt spid="82"/>
                                        </p:tgtEl>
                                      </p:cBhvr>
                                    </p:animEffect>
                                  </p:childTnLst>
                                </p:cTn>
                              </p:par>
                              <p:par>
                                <p:cTn id="24" presetID="22" presetClass="entr" presetSubtype="8" fill="hold" nodeType="withEffect">
                                  <p:stCondLst>
                                    <p:cond delay="0"/>
                                  </p:stCondLst>
                                  <p:childTnLst>
                                    <p:set>
                                      <p:cBhvr>
                                        <p:cTn id="25" dur="1" fill="hold">
                                          <p:stCondLst>
                                            <p:cond delay="0"/>
                                          </p:stCondLst>
                                        </p:cTn>
                                        <p:tgtEl>
                                          <p:spTgt spid="83"/>
                                        </p:tgtEl>
                                        <p:attrNameLst>
                                          <p:attrName>style.visibility</p:attrName>
                                        </p:attrNameLst>
                                      </p:cBhvr>
                                      <p:to>
                                        <p:strVal val="visible"/>
                                      </p:to>
                                    </p:set>
                                    <p:animEffect transition="in" filter="wipe(left)">
                                      <p:cBhvr>
                                        <p:cTn id="26" dur="500"/>
                                        <p:tgtEl>
                                          <p:spTgt spid="83"/>
                                        </p:tgtEl>
                                      </p:cBhvr>
                                    </p:animEffect>
                                  </p:childTnLst>
                                </p:cTn>
                              </p:par>
                              <p:par>
                                <p:cTn id="27" presetID="22" presetClass="entr" presetSubtype="8" fill="hold" nodeType="with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wipe(left)">
                                      <p:cBhvr>
                                        <p:cTn id="29" dur="500"/>
                                        <p:tgtEl>
                                          <p:spTgt spid="84"/>
                                        </p:tgtEl>
                                      </p:cBhvr>
                                    </p:animEffect>
                                  </p:childTnLst>
                                </p:cTn>
                              </p:par>
                              <p:par>
                                <p:cTn id="30" presetID="22" presetClass="entr" presetSubtype="8" fill="hold" nodeType="with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left)">
                                      <p:cBhvr>
                                        <p:cTn id="32" dur="500"/>
                                        <p:tgtEl>
                                          <p:spTgt spid="85"/>
                                        </p:tgtEl>
                                      </p:cBhvr>
                                    </p:animEffect>
                                  </p:childTnLst>
                                </p:cTn>
                              </p:par>
                              <p:par>
                                <p:cTn id="33" presetID="22" presetClass="entr" presetSubtype="8"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wipe(left)">
                                      <p:cBhvr>
                                        <p:cTn id="35" dur="500"/>
                                        <p:tgtEl>
                                          <p:spTgt spid="86"/>
                                        </p:tgtEl>
                                      </p:cBhvr>
                                    </p:animEffect>
                                  </p:childTnLst>
                                </p:cTn>
                              </p:par>
                              <p:par>
                                <p:cTn id="36" presetID="22" presetClass="entr" presetSubtype="8" fill="hold" nodeType="withEffect">
                                  <p:stCondLst>
                                    <p:cond delay="0"/>
                                  </p:stCondLst>
                                  <p:childTnLst>
                                    <p:set>
                                      <p:cBhvr>
                                        <p:cTn id="37" dur="1" fill="hold">
                                          <p:stCondLst>
                                            <p:cond delay="0"/>
                                          </p:stCondLst>
                                        </p:cTn>
                                        <p:tgtEl>
                                          <p:spTgt spid="87"/>
                                        </p:tgtEl>
                                        <p:attrNameLst>
                                          <p:attrName>style.visibility</p:attrName>
                                        </p:attrNameLst>
                                      </p:cBhvr>
                                      <p:to>
                                        <p:strVal val="visible"/>
                                      </p:to>
                                    </p:set>
                                    <p:animEffect transition="in" filter="wipe(left)">
                                      <p:cBhvr>
                                        <p:cTn id="38" dur="500"/>
                                        <p:tgtEl>
                                          <p:spTgt spid="87"/>
                                        </p:tgtEl>
                                      </p:cBhvr>
                                    </p:animEffect>
                                  </p:childTnLst>
                                </p:cTn>
                              </p:par>
                              <p:par>
                                <p:cTn id="39" presetID="22" presetClass="entr" presetSubtype="8" fill="hold" nodeType="with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wipe(left)">
                                      <p:cBhvr>
                                        <p:cTn id="41" dur="500"/>
                                        <p:tgtEl>
                                          <p:spTgt spid="88"/>
                                        </p:tgtEl>
                                      </p:cBhvr>
                                    </p:animEffect>
                                  </p:childTnLst>
                                </p:cTn>
                              </p:par>
                              <p:par>
                                <p:cTn id="42" presetID="22" presetClass="entr" presetSubtype="8" fill="hold" nodeType="with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wipe(left)">
                                      <p:cBhvr>
                                        <p:cTn id="44" dur="500"/>
                                        <p:tgtEl>
                                          <p:spTgt spid="89"/>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up)">
                                      <p:cBhvr>
                                        <p:cTn id="5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3" grpId="0"/>
      <p:bldP spid="6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smtClean="0"/>
              <a:t>서비스 부하분산</a:t>
            </a:r>
            <a:endParaRPr lang="ko-KR" altLang="en-US" dirty="0"/>
          </a:p>
        </p:txBody>
      </p:sp>
      <p:sp>
        <p:nvSpPr>
          <p:cNvPr id="5" name="텍스트 개체 틀 4"/>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76487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smtClean="0"/>
              <a:t>왜 부하분산을 해야 하나요</a:t>
            </a:r>
            <a:r>
              <a:rPr lang="en-US" altLang="ko-KR" dirty="0" smtClean="0"/>
              <a:t>?</a:t>
            </a:r>
            <a:endParaRPr lang="ko-KR" altLang="en-US" dirty="0"/>
          </a:p>
        </p:txBody>
      </p:sp>
      <p:sp>
        <p:nvSpPr>
          <p:cNvPr id="5" name="내용 개체 틀 4"/>
          <p:cNvSpPr>
            <a:spLocks noGrp="1"/>
          </p:cNvSpPr>
          <p:nvPr>
            <p:ph idx="1"/>
          </p:nvPr>
        </p:nvSpPr>
        <p:spPr>
          <a:xfrm>
            <a:off x="412626" y="1172861"/>
            <a:ext cx="11357128" cy="5007933"/>
          </a:xfrm>
        </p:spPr>
        <p:txBody>
          <a:bodyPr/>
          <a:lstStyle/>
          <a:p>
            <a:r>
              <a:rPr lang="ko-KR" altLang="en-US" dirty="0" smtClean="0"/>
              <a:t>서버 자원의 한계</a:t>
            </a:r>
            <a:endParaRPr lang="en-US" altLang="ko-KR" dirty="0" smtClean="0"/>
          </a:p>
          <a:p>
            <a:r>
              <a:rPr lang="en-US" altLang="ko-KR" dirty="0" smtClean="0"/>
              <a:t>Application</a:t>
            </a:r>
            <a:r>
              <a:rPr lang="ko-KR" altLang="en-US" smtClean="0"/>
              <a:t>의 처리 한계</a:t>
            </a:r>
            <a:endParaRPr lang="en-US" altLang="ko-KR" dirty="0" smtClean="0"/>
          </a:p>
          <a:p>
            <a:r>
              <a:rPr lang="en-US" altLang="ko-KR" dirty="0" smtClean="0"/>
              <a:t>IP </a:t>
            </a:r>
            <a:r>
              <a:rPr lang="ko-KR" altLang="en-US" smtClean="0"/>
              <a:t>하나가 처리 가능한 </a:t>
            </a:r>
            <a:r>
              <a:rPr lang="en-US" altLang="ko-KR" dirty="0" smtClean="0"/>
              <a:t>Port</a:t>
            </a:r>
            <a:r>
              <a:rPr lang="ko-KR" altLang="en-US" smtClean="0"/>
              <a:t>는 </a:t>
            </a:r>
            <a:r>
              <a:rPr lang="en-US" altLang="ko-KR" dirty="0" smtClean="0"/>
              <a:t>0~65535</a:t>
            </a:r>
          </a:p>
          <a:p>
            <a:pPr lvl="1"/>
            <a:r>
              <a:rPr lang="ko-KR" altLang="en-US" dirty="0" smtClean="0"/>
              <a:t>그 중 </a:t>
            </a:r>
            <a:r>
              <a:rPr lang="en-US" altLang="ko-KR" dirty="0" smtClean="0"/>
              <a:t>Port 0~1024</a:t>
            </a:r>
            <a:r>
              <a:rPr lang="ko-KR" altLang="en-US" smtClean="0"/>
              <a:t>는 예약된 </a:t>
            </a:r>
            <a:r>
              <a:rPr lang="en-US" altLang="ko-KR" dirty="0" smtClean="0"/>
              <a:t>Port</a:t>
            </a:r>
            <a:r>
              <a:rPr lang="ko-KR" altLang="en-US" smtClean="0"/>
              <a:t>여서 사용을 권장하지 않음</a:t>
            </a:r>
            <a:endParaRPr lang="en-US" altLang="ko-KR" dirty="0" smtClean="0"/>
          </a:p>
        </p:txBody>
      </p:sp>
    </p:spTree>
    <p:extLst>
      <p:ext uri="{BB962C8B-B14F-4D97-AF65-F5344CB8AC3E}">
        <p14:creationId xmlns:p14="http://schemas.microsoft.com/office/powerpoint/2010/main" val="1446984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smtClean="0"/>
              <a:t>서비스를 부하분산 하는 방법</a:t>
            </a:r>
            <a:endParaRPr lang="ko-KR" altLang="en-US" dirty="0"/>
          </a:p>
        </p:txBody>
      </p:sp>
      <p:sp>
        <p:nvSpPr>
          <p:cNvPr id="5" name="내용 개체 틀 4"/>
          <p:cNvSpPr>
            <a:spLocks noGrp="1"/>
          </p:cNvSpPr>
          <p:nvPr>
            <p:ph idx="1"/>
          </p:nvPr>
        </p:nvSpPr>
        <p:spPr>
          <a:xfrm>
            <a:off x="733755" y="1385132"/>
            <a:ext cx="7969374" cy="5007933"/>
          </a:xfrm>
        </p:spPr>
        <p:txBody>
          <a:bodyPr>
            <a:normAutofit fontScale="25000" lnSpcReduction="20000"/>
          </a:bodyPr>
          <a:lstStyle/>
          <a:p>
            <a:pPr marL="571500" indent="-571500">
              <a:lnSpc>
                <a:spcPct val="120000"/>
              </a:lnSpc>
              <a:buFont typeface="Arial" panose="020B0604020202020204" pitchFamily="34" charset="0"/>
              <a:buChar char="•"/>
            </a:pPr>
            <a:r>
              <a:rPr lang="en-US" altLang="ko-KR" sz="8000" dirty="0" smtClean="0"/>
              <a:t>DNS</a:t>
            </a:r>
            <a:r>
              <a:rPr lang="ko-KR" altLang="en-US" sz="8000" dirty="0" smtClean="0"/>
              <a:t>를 이용한 </a:t>
            </a:r>
            <a:r>
              <a:rPr lang="en-US" altLang="ko-KR" sz="8000" dirty="0" smtClean="0"/>
              <a:t>Load Balancing</a:t>
            </a:r>
          </a:p>
          <a:p>
            <a:pPr lvl="2">
              <a:lnSpc>
                <a:spcPct val="120000"/>
              </a:lnSpc>
            </a:pPr>
            <a:r>
              <a:rPr lang="en-US" altLang="ko-KR" sz="4500" dirty="0" smtClean="0"/>
              <a:t>DNS Query</a:t>
            </a:r>
            <a:r>
              <a:rPr lang="ko-KR" altLang="en-US" sz="4500" dirty="0" smtClean="0"/>
              <a:t>를 이용하여 동일한 </a:t>
            </a:r>
            <a:r>
              <a:rPr lang="en-US" altLang="ko-KR" sz="4500" dirty="0" smtClean="0"/>
              <a:t>Domain Name</a:t>
            </a:r>
            <a:r>
              <a:rPr lang="ko-KR" altLang="en-US" sz="4500" dirty="0" smtClean="0"/>
              <a:t>에 여러 서버 연결</a:t>
            </a:r>
            <a:endParaRPr lang="en-US" altLang="ko-KR" sz="4500" dirty="0" smtClean="0"/>
          </a:p>
          <a:p>
            <a:pPr lvl="2">
              <a:lnSpc>
                <a:spcPct val="120000"/>
              </a:lnSpc>
            </a:pPr>
            <a:r>
              <a:rPr lang="en-US" altLang="ko-KR" sz="4500" dirty="0" smtClean="0"/>
              <a:t>Round Robin </a:t>
            </a:r>
            <a:r>
              <a:rPr lang="ko-KR" altLang="en-US" sz="4500" dirty="0" smtClean="0"/>
              <a:t>방식으로 동작</a:t>
            </a:r>
            <a:endParaRPr lang="en-US" altLang="ko-KR" sz="4500" dirty="0" smtClean="0"/>
          </a:p>
          <a:p>
            <a:pPr marL="685800" indent="-685800">
              <a:lnSpc>
                <a:spcPct val="120000"/>
              </a:lnSpc>
              <a:buFont typeface="Arial" panose="020B0604020202020204" pitchFamily="34" charset="0"/>
              <a:buChar char="•"/>
            </a:pPr>
            <a:r>
              <a:rPr lang="en-US" altLang="ko-KR" sz="8000" dirty="0" smtClean="0"/>
              <a:t>Azure Load Balancer</a:t>
            </a:r>
          </a:p>
          <a:p>
            <a:pPr lvl="2">
              <a:lnSpc>
                <a:spcPct val="120000"/>
              </a:lnSpc>
            </a:pPr>
            <a:r>
              <a:rPr lang="en-US" altLang="ko-KR" sz="5500" dirty="0" smtClean="0"/>
              <a:t>L4 </a:t>
            </a:r>
            <a:r>
              <a:rPr lang="ko-KR" altLang="en-US" sz="5500" dirty="0" smtClean="0"/>
              <a:t>기반의 부하분산 가능</a:t>
            </a:r>
            <a:endParaRPr lang="en-US" altLang="ko-KR" sz="5500" dirty="0" smtClean="0"/>
          </a:p>
          <a:p>
            <a:pPr lvl="2">
              <a:lnSpc>
                <a:spcPct val="120000"/>
              </a:lnSpc>
            </a:pPr>
            <a:r>
              <a:rPr lang="en-US" altLang="ko-KR" sz="5500" dirty="0" smtClean="0"/>
              <a:t>IP, Port, Protocol </a:t>
            </a:r>
            <a:r>
              <a:rPr lang="ko-KR" altLang="en-US" sz="5500" dirty="0" smtClean="0"/>
              <a:t>기반으로 부하분산 가능</a:t>
            </a:r>
            <a:endParaRPr lang="en-US" altLang="ko-KR" sz="5500" dirty="0" smtClean="0"/>
          </a:p>
          <a:p>
            <a:pPr marL="857250" indent="-857250">
              <a:lnSpc>
                <a:spcPct val="120000"/>
              </a:lnSpc>
              <a:buFont typeface="Arial" panose="020B0604020202020204" pitchFamily="34" charset="0"/>
              <a:buChar char="•"/>
            </a:pPr>
            <a:r>
              <a:rPr lang="en-US" altLang="ko-KR" sz="8000" dirty="0" smtClean="0"/>
              <a:t>Application Gateway</a:t>
            </a:r>
          </a:p>
          <a:p>
            <a:pPr lvl="2">
              <a:lnSpc>
                <a:spcPct val="120000"/>
              </a:lnSpc>
            </a:pPr>
            <a:r>
              <a:rPr lang="en-US" altLang="ko-KR" sz="7200" dirty="0" smtClean="0"/>
              <a:t>L7 </a:t>
            </a:r>
            <a:r>
              <a:rPr lang="ko-KR" altLang="en-US" sz="7200" dirty="0" smtClean="0"/>
              <a:t>기반의 부하분산 가능</a:t>
            </a:r>
            <a:endParaRPr lang="en-US" altLang="ko-KR" sz="7200" dirty="0" smtClean="0"/>
          </a:p>
          <a:p>
            <a:pPr lvl="2">
              <a:lnSpc>
                <a:spcPct val="120000"/>
              </a:lnSpc>
            </a:pPr>
            <a:r>
              <a:rPr lang="en-US" altLang="ko-KR" sz="7200" dirty="0" smtClean="0"/>
              <a:t>TLS </a:t>
            </a:r>
            <a:r>
              <a:rPr lang="ko-KR" altLang="en-US" sz="7200" dirty="0" smtClean="0"/>
              <a:t>인증서로 </a:t>
            </a:r>
            <a:r>
              <a:rPr lang="en-US" altLang="ko-KR" sz="7200" dirty="0" smtClean="0"/>
              <a:t>HTTPS </a:t>
            </a:r>
            <a:r>
              <a:rPr lang="ko-KR" altLang="en-US" sz="7200" dirty="0" smtClean="0"/>
              <a:t>암호화</a:t>
            </a:r>
            <a:r>
              <a:rPr lang="en-US" altLang="ko-KR" sz="7200" dirty="0" smtClean="0"/>
              <a:t>/</a:t>
            </a:r>
            <a:r>
              <a:rPr lang="ko-KR" altLang="en-US" sz="7200" dirty="0" err="1" smtClean="0"/>
              <a:t>쿠키기반</a:t>
            </a:r>
            <a:r>
              <a:rPr lang="ko-KR" altLang="en-US" sz="7200" dirty="0" smtClean="0"/>
              <a:t> 세션 </a:t>
            </a:r>
            <a:r>
              <a:rPr lang="ko-KR" altLang="en-US" sz="7200" dirty="0" err="1" smtClean="0"/>
              <a:t>연결가능</a:t>
            </a:r>
            <a:endParaRPr lang="en-US" altLang="ko-KR" sz="7200" dirty="0" smtClean="0"/>
          </a:p>
          <a:p>
            <a:pPr lvl="2">
              <a:lnSpc>
                <a:spcPct val="120000"/>
              </a:lnSpc>
            </a:pPr>
            <a:r>
              <a:rPr lang="en-US" altLang="ko-KR" sz="7200" dirty="0" smtClean="0"/>
              <a:t>Web Application Firewall(WAF) </a:t>
            </a:r>
            <a:r>
              <a:rPr lang="ko-KR" altLang="en-US" sz="7200" dirty="0" smtClean="0"/>
              <a:t>사용</a:t>
            </a:r>
            <a:r>
              <a:rPr lang="en-US" altLang="ko-KR" sz="7200" dirty="0" smtClean="0"/>
              <a:t>/URL</a:t>
            </a:r>
            <a:r>
              <a:rPr lang="ko-KR" altLang="en-US" sz="7200" dirty="0" smtClean="0"/>
              <a:t>기반 콘텐츠 라우팅</a:t>
            </a:r>
            <a:endParaRPr lang="ko-KR" altLang="en-US" sz="7200" dirty="0"/>
          </a:p>
        </p:txBody>
      </p:sp>
    </p:spTree>
    <p:extLst>
      <p:ext uri="{BB962C8B-B14F-4D97-AF65-F5344CB8AC3E}">
        <p14:creationId xmlns:p14="http://schemas.microsoft.com/office/powerpoint/2010/main" val="2930938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L4? L7? ISO 7 Layer</a:t>
            </a:r>
            <a:endParaRPr lang="ko-KR" altLang="en-US" dirty="0"/>
          </a:p>
        </p:txBody>
      </p:sp>
      <p:pic>
        <p:nvPicPr>
          <p:cNvPr id="6" name="Picture 2" descr="http://cfile3.uf.tistory.com/image/15292B3E4E44C1E72B20B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739" y="1466469"/>
            <a:ext cx="7182237" cy="489373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그룹 6"/>
          <p:cNvGrpSpPr/>
          <p:nvPr/>
        </p:nvGrpSpPr>
        <p:grpSpPr>
          <a:xfrm>
            <a:off x="6934199" y="3320142"/>
            <a:ext cx="4517571" cy="1970315"/>
            <a:chOff x="1262743" y="3320142"/>
            <a:chExt cx="10189028" cy="1970315"/>
          </a:xfrm>
        </p:grpSpPr>
        <p:cxnSp>
          <p:nvCxnSpPr>
            <p:cNvPr id="8" name="직선 연결선 7"/>
            <p:cNvCxnSpPr/>
            <p:nvPr/>
          </p:nvCxnSpPr>
          <p:spPr>
            <a:xfrm>
              <a:off x="1262743" y="5290457"/>
              <a:ext cx="10189028" cy="0"/>
            </a:xfrm>
            <a:prstGeom prst="line">
              <a:avLst/>
            </a:prstGeom>
          </p:spPr>
          <p:style>
            <a:lnRef idx="1">
              <a:schemeClr val="dk1"/>
            </a:lnRef>
            <a:fillRef idx="0">
              <a:schemeClr val="dk1"/>
            </a:fillRef>
            <a:effectRef idx="0">
              <a:schemeClr val="dk1"/>
            </a:effectRef>
            <a:fontRef idx="minor">
              <a:schemeClr val="tx1"/>
            </a:fontRef>
          </p:style>
        </p:cxnSp>
        <p:cxnSp>
          <p:nvCxnSpPr>
            <p:cNvPr id="9" name="직선 연결선 8"/>
            <p:cNvCxnSpPr/>
            <p:nvPr/>
          </p:nvCxnSpPr>
          <p:spPr>
            <a:xfrm>
              <a:off x="1262743" y="4898571"/>
              <a:ext cx="10189028" cy="0"/>
            </a:xfrm>
            <a:prstGeom prst="line">
              <a:avLst/>
            </a:prstGeom>
          </p:spPr>
          <p:style>
            <a:lnRef idx="1">
              <a:schemeClr val="dk1"/>
            </a:lnRef>
            <a:fillRef idx="0">
              <a:schemeClr val="dk1"/>
            </a:fillRef>
            <a:effectRef idx="0">
              <a:schemeClr val="dk1"/>
            </a:effectRef>
            <a:fontRef idx="minor">
              <a:schemeClr val="tx1"/>
            </a:fontRef>
          </p:style>
        </p:cxnSp>
        <p:cxnSp>
          <p:nvCxnSpPr>
            <p:cNvPr id="10" name="직선 연결선 9"/>
            <p:cNvCxnSpPr/>
            <p:nvPr/>
          </p:nvCxnSpPr>
          <p:spPr>
            <a:xfrm>
              <a:off x="1262743" y="4495799"/>
              <a:ext cx="10189028" cy="0"/>
            </a:xfrm>
            <a:prstGeom prst="line">
              <a:avLst/>
            </a:prstGeom>
          </p:spPr>
          <p:style>
            <a:lnRef idx="1">
              <a:schemeClr val="dk1"/>
            </a:lnRef>
            <a:fillRef idx="0">
              <a:schemeClr val="dk1"/>
            </a:fillRef>
            <a:effectRef idx="0">
              <a:schemeClr val="dk1"/>
            </a:effectRef>
            <a:fontRef idx="minor">
              <a:schemeClr val="tx1"/>
            </a:fontRef>
          </p:style>
        </p:cxnSp>
        <p:cxnSp>
          <p:nvCxnSpPr>
            <p:cNvPr id="11" name="직선 연결선 10"/>
            <p:cNvCxnSpPr/>
            <p:nvPr/>
          </p:nvCxnSpPr>
          <p:spPr>
            <a:xfrm>
              <a:off x="1262743" y="4103914"/>
              <a:ext cx="10189028" cy="0"/>
            </a:xfrm>
            <a:prstGeom prst="line">
              <a:avLst/>
            </a:prstGeom>
          </p:spPr>
          <p:style>
            <a:lnRef idx="1">
              <a:schemeClr val="dk1"/>
            </a:lnRef>
            <a:fillRef idx="0">
              <a:schemeClr val="dk1"/>
            </a:fillRef>
            <a:effectRef idx="0">
              <a:schemeClr val="dk1"/>
            </a:effectRef>
            <a:fontRef idx="minor">
              <a:schemeClr val="tx1"/>
            </a:fontRef>
          </p:style>
        </p:cxnSp>
        <p:cxnSp>
          <p:nvCxnSpPr>
            <p:cNvPr id="12" name="직선 연결선 11"/>
            <p:cNvCxnSpPr/>
            <p:nvPr/>
          </p:nvCxnSpPr>
          <p:spPr>
            <a:xfrm>
              <a:off x="1262743" y="3712028"/>
              <a:ext cx="10189028" cy="0"/>
            </a:xfrm>
            <a:prstGeom prst="line">
              <a:avLst/>
            </a:prstGeom>
          </p:spPr>
          <p:style>
            <a:lnRef idx="1">
              <a:schemeClr val="dk1"/>
            </a:lnRef>
            <a:fillRef idx="0">
              <a:schemeClr val="dk1"/>
            </a:fillRef>
            <a:effectRef idx="0">
              <a:schemeClr val="dk1"/>
            </a:effectRef>
            <a:fontRef idx="minor">
              <a:schemeClr val="tx1"/>
            </a:fontRef>
          </p:style>
        </p:cxnSp>
        <p:cxnSp>
          <p:nvCxnSpPr>
            <p:cNvPr id="13" name="직선 연결선 12"/>
            <p:cNvCxnSpPr/>
            <p:nvPr/>
          </p:nvCxnSpPr>
          <p:spPr>
            <a:xfrm>
              <a:off x="1262743" y="3320142"/>
              <a:ext cx="10189028" cy="0"/>
            </a:xfrm>
            <a:prstGeom prst="line">
              <a:avLst/>
            </a:prstGeom>
          </p:spPr>
          <p:style>
            <a:lnRef idx="1">
              <a:schemeClr val="dk1"/>
            </a:lnRef>
            <a:fillRef idx="0">
              <a:schemeClr val="dk1"/>
            </a:fillRef>
            <a:effectRef idx="0">
              <a:schemeClr val="dk1"/>
            </a:effectRef>
            <a:fontRef idx="minor">
              <a:schemeClr val="tx1"/>
            </a:fontRef>
          </p:style>
        </p:cxnSp>
      </p:grpSp>
      <p:sp>
        <p:nvSpPr>
          <p:cNvPr id="14" name="TextBox 13"/>
          <p:cNvSpPr txBox="1"/>
          <p:nvPr/>
        </p:nvSpPr>
        <p:spPr>
          <a:xfrm>
            <a:off x="9339943" y="5309773"/>
            <a:ext cx="941668" cy="369332"/>
          </a:xfrm>
          <a:prstGeom prst="rect">
            <a:avLst/>
          </a:prstGeom>
          <a:noFill/>
        </p:spPr>
        <p:txBody>
          <a:bodyPr wrap="none" rtlCol="0">
            <a:spAutoFit/>
          </a:bodyPr>
          <a:lstStyle/>
          <a:p>
            <a:r>
              <a:rPr lang="en-US" altLang="ko-KR" dirty="0" smtClean="0"/>
              <a:t>Layer 1</a:t>
            </a:r>
            <a:endParaRPr lang="ko-KR" altLang="en-US"/>
          </a:p>
        </p:txBody>
      </p:sp>
      <p:sp>
        <p:nvSpPr>
          <p:cNvPr id="15" name="TextBox 14"/>
          <p:cNvSpPr txBox="1"/>
          <p:nvPr/>
        </p:nvSpPr>
        <p:spPr>
          <a:xfrm>
            <a:off x="9339943" y="4908211"/>
            <a:ext cx="941668" cy="369332"/>
          </a:xfrm>
          <a:prstGeom prst="rect">
            <a:avLst/>
          </a:prstGeom>
          <a:noFill/>
        </p:spPr>
        <p:txBody>
          <a:bodyPr wrap="none" rtlCol="0">
            <a:spAutoFit/>
          </a:bodyPr>
          <a:lstStyle/>
          <a:p>
            <a:r>
              <a:rPr lang="en-US" altLang="ko-KR" dirty="0" smtClean="0"/>
              <a:t>Layer 2</a:t>
            </a:r>
            <a:endParaRPr lang="ko-KR" altLang="en-US"/>
          </a:p>
        </p:txBody>
      </p:sp>
      <p:sp>
        <p:nvSpPr>
          <p:cNvPr id="16" name="TextBox 15"/>
          <p:cNvSpPr txBox="1"/>
          <p:nvPr/>
        </p:nvSpPr>
        <p:spPr>
          <a:xfrm>
            <a:off x="9339943" y="4506648"/>
            <a:ext cx="941668" cy="369332"/>
          </a:xfrm>
          <a:prstGeom prst="rect">
            <a:avLst/>
          </a:prstGeom>
          <a:noFill/>
        </p:spPr>
        <p:txBody>
          <a:bodyPr wrap="none" rtlCol="0">
            <a:spAutoFit/>
          </a:bodyPr>
          <a:lstStyle/>
          <a:p>
            <a:r>
              <a:rPr lang="en-US" altLang="ko-KR" dirty="0" smtClean="0"/>
              <a:t>Layer 3</a:t>
            </a:r>
            <a:endParaRPr lang="ko-KR" altLang="en-US"/>
          </a:p>
        </p:txBody>
      </p:sp>
      <p:sp>
        <p:nvSpPr>
          <p:cNvPr id="17" name="TextBox 16"/>
          <p:cNvSpPr txBox="1"/>
          <p:nvPr/>
        </p:nvSpPr>
        <p:spPr>
          <a:xfrm>
            <a:off x="9339943" y="4105085"/>
            <a:ext cx="941668" cy="369332"/>
          </a:xfrm>
          <a:prstGeom prst="rect">
            <a:avLst/>
          </a:prstGeom>
          <a:noFill/>
        </p:spPr>
        <p:txBody>
          <a:bodyPr wrap="none" rtlCol="0">
            <a:spAutoFit/>
          </a:bodyPr>
          <a:lstStyle/>
          <a:p>
            <a:r>
              <a:rPr lang="en-US" altLang="ko-KR" dirty="0" smtClean="0"/>
              <a:t>Layer 4</a:t>
            </a:r>
            <a:endParaRPr lang="ko-KR" altLang="en-US"/>
          </a:p>
        </p:txBody>
      </p:sp>
      <p:sp>
        <p:nvSpPr>
          <p:cNvPr id="18" name="TextBox 17"/>
          <p:cNvSpPr txBox="1"/>
          <p:nvPr/>
        </p:nvSpPr>
        <p:spPr>
          <a:xfrm>
            <a:off x="9339943" y="3703522"/>
            <a:ext cx="941668" cy="369332"/>
          </a:xfrm>
          <a:prstGeom prst="rect">
            <a:avLst/>
          </a:prstGeom>
          <a:noFill/>
        </p:spPr>
        <p:txBody>
          <a:bodyPr wrap="none" rtlCol="0">
            <a:spAutoFit/>
          </a:bodyPr>
          <a:lstStyle/>
          <a:p>
            <a:r>
              <a:rPr lang="en-US" altLang="ko-KR" dirty="0" smtClean="0"/>
              <a:t>Layer 5</a:t>
            </a:r>
            <a:endParaRPr lang="ko-KR" altLang="en-US"/>
          </a:p>
        </p:txBody>
      </p:sp>
      <p:sp>
        <p:nvSpPr>
          <p:cNvPr id="19" name="TextBox 18"/>
          <p:cNvSpPr txBox="1"/>
          <p:nvPr/>
        </p:nvSpPr>
        <p:spPr>
          <a:xfrm>
            <a:off x="9339943" y="3301959"/>
            <a:ext cx="941668" cy="369332"/>
          </a:xfrm>
          <a:prstGeom prst="rect">
            <a:avLst/>
          </a:prstGeom>
          <a:noFill/>
        </p:spPr>
        <p:txBody>
          <a:bodyPr wrap="none" rtlCol="0">
            <a:spAutoFit/>
          </a:bodyPr>
          <a:lstStyle/>
          <a:p>
            <a:r>
              <a:rPr lang="en-US" altLang="ko-KR" dirty="0" smtClean="0"/>
              <a:t>Layer 6</a:t>
            </a:r>
            <a:endParaRPr lang="ko-KR" altLang="en-US"/>
          </a:p>
        </p:txBody>
      </p:sp>
      <p:sp>
        <p:nvSpPr>
          <p:cNvPr id="20" name="TextBox 19"/>
          <p:cNvSpPr txBox="1"/>
          <p:nvPr/>
        </p:nvSpPr>
        <p:spPr>
          <a:xfrm>
            <a:off x="9339943" y="2900396"/>
            <a:ext cx="941668" cy="369332"/>
          </a:xfrm>
          <a:prstGeom prst="rect">
            <a:avLst/>
          </a:prstGeom>
          <a:noFill/>
        </p:spPr>
        <p:txBody>
          <a:bodyPr wrap="none" rtlCol="0">
            <a:spAutoFit/>
          </a:bodyPr>
          <a:lstStyle/>
          <a:p>
            <a:r>
              <a:rPr lang="en-US" altLang="ko-KR" dirty="0" smtClean="0"/>
              <a:t>Layer 7</a:t>
            </a:r>
            <a:endParaRPr lang="ko-KR" altLang="en-US"/>
          </a:p>
        </p:txBody>
      </p:sp>
    </p:spTree>
    <p:extLst>
      <p:ext uri="{BB962C8B-B14F-4D97-AF65-F5344CB8AC3E}">
        <p14:creationId xmlns:p14="http://schemas.microsoft.com/office/powerpoint/2010/main" val="197913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Load Balancer</a:t>
            </a:r>
            <a:endParaRPr lang="ko-KR" altLang="en-US" dirty="0"/>
          </a:p>
        </p:txBody>
      </p:sp>
      <p:pic>
        <p:nvPicPr>
          <p:cNvPr id="6" name="Picture 2" descr="해시 기반 부하 분산 장치"/>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40" y="1172496"/>
            <a:ext cx="11565211" cy="4558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33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Load Balancer</a:t>
            </a:r>
            <a:endParaRPr lang="ko-KR" altLang="en-US" dirty="0"/>
          </a:p>
        </p:txBody>
      </p:sp>
      <p:pic>
        <p:nvPicPr>
          <p:cNvPr id="5" name="Picture 2" descr="세션 선호도"/>
          <p:cNvPicPr>
            <a:picLocks noChangeAspect="1" noChangeArrowheads="1"/>
          </p:cNvPicPr>
          <p:nvPr/>
        </p:nvPicPr>
        <p:blipFill rotWithShape="1">
          <a:blip r:embed="rId2">
            <a:extLst>
              <a:ext uri="{28A0092B-C50C-407E-A947-70E740481C1C}">
                <a14:useLocalDpi xmlns:a14="http://schemas.microsoft.com/office/drawing/2010/main" val="0"/>
              </a:ext>
            </a:extLst>
          </a:blip>
          <a:srcRect t="-960" b="-1"/>
          <a:stretch/>
        </p:blipFill>
        <p:spPr bwMode="auto">
          <a:xfrm>
            <a:off x="452149" y="1088574"/>
            <a:ext cx="11496011" cy="4755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287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Load Balancer</a:t>
            </a:r>
            <a:endParaRPr lang="ko-KR" altLang="en-US" dirty="0"/>
          </a:p>
        </p:txBody>
      </p:sp>
      <p:pic>
        <p:nvPicPr>
          <p:cNvPr id="6" name="내용 개체 틀 6"/>
          <p:cNvPicPr>
            <a:picLocks noGrp="1" noChangeAspect="1"/>
          </p:cNvPicPr>
          <p:nvPr>
            <p:ph idx="1"/>
          </p:nvPr>
        </p:nvPicPr>
        <p:blipFill rotWithShape="1">
          <a:blip r:embed="rId2">
            <a:extLst>
              <a:ext uri="{28A0092B-C50C-407E-A947-70E740481C1C}">
                <a14:useLocalDpi xmlns:a14="http://schemas.microsoft.com/office/drawing/2010/main" val="0"/>
              </a:ext>
            </a:extLst>
          </a:blip>
          <a:srcRect l="80857" t="16199" b="18649"/>
          <a:stretch/>
        </p:blipFill>
        <p:spPr>
          <a:xfrm>
            <a:off x="7206812" y="1543574"/>
            <a:ext cx="1863214" cy="4112127"/>
          </a:xfrm>
        </p:spPr>
      </p:pic>
      <p:pic>
        <p:nvPicPr>
          <p:cNvPr id="1026" name="Picture 2" descr="사람 아이콘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7086" y="3491253"/>
            <a:ext cx="2164448" cy="21644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formation에 대한 이미지 검색결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7799" y="3775047"/>
            <a:ext cx="1390620" cy="1390620"/>
          </a:xfrm>
          <a:prstGeom prst="rect">
            <a:avLst/>
          </a:prstGeom>
          <a:noFill/>
          <a:extLst>
            <a:ext uri="{909E8E84-426E-40DD-AFC4-6F175D3DCCD1}">
              <a14:hiddenFill xmlns:a14="http://schemas.microsoft.com/office/drawing/2010/main">
                <a:solidFill>
                  <a:srgbClr val="FFFFFF"/>
                </a:solidFill>
              </a14:hiddenFill>
            </a:ext>
          </a:extLst>
        </p:spPr>
      </p:pic>
      <p:sp>
        <p:nvSpPr>
          <p:cNvPr id="2" name="모서리가 둥근 사각형 설명선 1"/>
          <p:cNvSpPr/>
          <p:nvPr/>
        </p:nvSpPr>
        <p:spPr>
          <a:xfrm>
            <a:off x="4080799" y="2114870"/>
            <a:ext cx="2667000" cy="571500"/>
          </a:xfrm>
          <a:prstGeom prst="wedgeRoundRectCallout">
            <a:avLst>
              <a:gd name="adj1" fmla="val -50833"/>
              <a:gd name="adj2" fmla="val 92500"/>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dirty="0" smtClean="0">
                <a:solidFill>
                  <a:schemeClr val="tx1"/>
                </a:solidFill>
              </a:rPr>
              <a:t>컴퓨터학과는 어딘가요</a:t>
            </a:r>
            <a:r>
              <a:rPr lang="en-US" altLang="ko-KR" dirty="0" smtClean="0">
                <a:solidFill>
                  <a:schemeClr val="tx1"/>
                </a:solidFill>
              </a:rPr>
              <a:t>?</a:t>
            </a:r>
            <a:endParaRPr lang="ko-KR" altLang="en-US">
              <a:solidFill>
                <a:schemeClr val="tx1"/>
              </a:solidFill>
            </a:endParaRPr>
          </a:p>
        </p:txBody>
      </p:sp>
      <p:sp>
        <p:nvSpPr>
          <p:cNvPr id="8" name="모서리가 둥근 사각형 설명선 7"/>
          <p:cNvSpPr/>
          <p:nvPr/>
        </p:nvSpPr>
        <p:spPr>
          <a:xfrm>
            <a:off x="4087171" y="3203547"/>
            <a:ext cx="2667000" cy="571500"/>
          </a:xfrm>
          <a:prstGeom prst="wedgeRoundRectCallout">
            <a:avLst>
              <a:gd name="adj1" fmla="val 50596"/>
              <a:gd name="adj2" fmla="val 100834"/>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smtClean="0">
                <a:solidFill>
                  <a:schemeClr val="tx1"/>
                </a:solidFill>
              </a:rPr>
              <a:t>503</a:t>
            </a:r>
            <a:r>
              <a:rPr lang="ko-KR" altLang="en-US" smtClean="0">
                <a:solidFill>
                  <a:schemeClr val="tx1"/>
                </a:solidFill>
              </a:rPr>
              <a:t>호로 </a:t>
            </a:r>
            <a:r>
              <a:rPr lang="ko-KR" altLang="en-US" dirty="0" smtClean="0">
                <a:solidFill>
                  <a:schemeClr val="tx1"/>
                </a:solidFill>
              </a:rPr>
              <a:t>가세요</a:t>
            </a:r>
            <a:r>
              <a:rPr lang="en-US" altLang="ko-KR" dirty="0">
                <a:solidFill>
                  <a:schemeClr val="tx1"/>
                </a:solidFill>
              </a:rPr>
              <a:t>.</a:t>
            </a:r>
            <a:endParaRPr lang="ko-KR" altLang="en-US">
              <a:solidFill>
                <a:schemeClr val="tx1"/>
              </a:solidFill>
            </a:endParaRPr>
          </a:p>
        </p:txBody>
      </p:sp>
    </p:spTree>
    <p:extLst>
      <p:ext uri="{BB962C8B-B14F-4D97-AF65-F5344CB8AC3E}">
        <p14:creationId xmlns:p14="http://schemas.microsoft.com/office/powerpoint/2010/main" val="201368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0-#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anim calcmode="lin" valueType="num">
                                      <p:cBhvr>
                                        <p:cTn id="12" dur="500" fill="hold"/>
                                        <p:tgtEl>
                                          <p:spTgt spid="1028"/>
                                        </p:tgtEl>
                                        <p:attrNameLst>
                                          <p:attrName>ppt_x</p:attrName>
                                        </p:attrNameLst>
                                      </p:cBhvr>
                                      <p:tavLst>
                                        <p:tav tm="0">
                                          <p:val>
                                            <p:strVal val="#ppt_x"/>
                                          </p:val>
                                        </p:tav>
                                        <p:tav tm="100000">
                                          <p:val>
                                            <p:strVal val="#ppt_x"/>
                                          </p:val>
                                        </p:tav>
                                      </p:tavLst>
                                    </p:anim>
                                    <p:anim calcmode="lin" valueType="num">
                                      <p:cBhvr>
                                        <p:cTn id="13" dur="5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Application Gateway</a:t>
            </a:r>
            <a:endParaRPr lang="ko-KR" altLang="en-US" dirty="0"/>
          </a:p>
        </p:txBody>
      </p:sp>
      <p:pic>
        <p:nvPicPr>
          <p:cNvPr id="2050" name="Picture 2" descr="imageURLroute"/>
          <p:cNvPicPr>
            <a:picLocks noChangeAspect="1" noChangeArrowheads="1"/>
          </p:cNvPicPr>
          <p:nvPr/>
        </p:nvPicPr>
        <p:blipFill rotWithShape="1">
          <a:blip r:embed="rId2">
            <a:extLst>
              <a:ext uri="{28A0092B-C50C-407E-A947-70E740481C1C}">
                <a14:useLocalDpi xmlns:a14="http://schemas.microsoft.com/office/drawing/2010/main" val="0"/>
              </a:ext>
            </a:extLst>
          </a:blip>
          <a:srcRect l="586" t="5755" r="1271" b="6968"/>
          <a:stretch/>
        </p:blipFill>
        <p:spPr bwMode="auto">
          <a:xfrm>
            <a:off x="708107" y="1026193"/>
            <a:ext cx="10391775" cy="5651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542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dirty="0" err="1" smtClean="0"/>
              <a:t>클라우드</a:t>
            </a:r>
            <a:r>
              <a:rPr lang="ko-KR" altLang="en-US" dirty="0" smtClean="0"/>
              <a:t> 프로젝트</a:t>
            </a:r>
            <a:endParaRPr lang="ko-KR" altLang="en-US" dirty="0"/>
          </a:p>
        </p:txBody>
      </p:sp>
      <p:sp>
        <p:nvSpPr>
          <p:cNvPr id="5" name="내용 개체 틀 4"/>
          <p:cNvSpPr>
            <a:spLocks noGrp="1"/>
          </p:cNvSpPr>
          <p:nvPr>
            <p:ph sz="quarter" idx="13"/>
          </p:nvPr>
        </p:nvSpPr>
        <p:spPr/>
        <p:txBody>
          <a:bodyPr/>
          <a:lstStyle/>
          <a:p>
            <a:pPr marL="342900" indent="-342900">
              <a:buFont typeface="Wingdings" panose="05000000000000000000" pitchFamily="2" charset="2"/>
              <a:buChar char="Ø"/>
            </a:pPr>
            <a:endParaRPr lang="ko-KR" altLang="en-US" dirty="0"/>
          </a:p>
        </p:txBody>
      </p:sp>
    </p:spTree>
    <p:extLst>
      <p:ext uri="{BB962C8B-B14F-4D97-AF65-F5344CB8AC3E}">
        <p14:creationId xmlns:p14="http://schemas.microsoft.com/office/powerpoint/2010/main" val="4250385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21" y="1225742"/>
            <a:ext cx="9040048" cy="5343734"/>
          </a:xfrm>
          <a:prstGeom prst="rect">
            <a:avLst/>
          </a:prstGeom>
        </p:spPr>
      </p:pic>
    </p:spTree>
    <p:extLst>
      <p:ext uri="{BB962C8B-B14F-4D97-AF65-F5344CB8AC3E}">
        <p14:creationId xmlns:p14="http://schemas.microsoft.com/office/powerpoint/2010/main" val="38225819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제목 7"/>
          <p:cNvSpPr>
            <a:spLocks noGrp="1"/>
          </p:cNvSpPr>
          <p:nvPr>
            <p:ph type="title"/>
          </p:nvPr>
        </p:nvSpPr>
        <p:spPr>
          <a:xfrm>
            <a:off x="3645993" y="418282"/>
            <a:ext cx="7577064" cy="640080"/>
          </a:xfrm>
        </p:spPr>
        <p:txBody>
          <a:bodyPr>
            <a:normAutofit/>
          </a:bodyPr>
          <a:lstStyle/>
          <a:p>
            <a:r>
              <a:rPr lang="ko-KR" altLang="en-US" kern="0" dirty="0">
                <a:solidFill>
                  <a:srgbClr val="000000"/>
                </a:solidFill>
                <a:latin typeface="휴먼명조"/>
                <a:ea typeface="휴먼명조"/>
              </a:rPr>
              <a:t>스마트 앱 개발자 포럼 세미나</a:t>
            </a:r>
            <a:endParaRPr lang="ko-KR" altLang="en-US" dirty="0"/>
          </a:p>
        </p:txBody>
      </p:sp>
      <p:graphicFrame>
        <p:nvGraphicFramePr>
          <p:cNvPr id="2" name="내용 개체 틀 1"/>
          <p:cNvGraphicFramePr>
            <a:graphicFrameLocks noGrp="1"/>
          </p:cNvGraphicFramePr>
          <p:nvPr>
            <p:ph idx="1"/>
            <p:extLst/>
          </p:nvPr>
        </p:nvGraphicFramePr>
        <p:xfrm>
          <a:off x="539495" y="1435607"/>
          <a:ext cx="6212997" cy="5176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그림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11852" y="1428573"/>
            <a:ext cx="2659685" cy="2360912"/>
          </a:xfrm>
          <a:prstGeom prst="rect">
            <a:avLst/>
          </a:prstGeom>
        </p:spPr>
      </p:pic>
      <p:pic>
        <p:nvPicPr>
          <p:cNvPr id="10" name="그림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35676" y="4334431"/>
            <a:ext cx="2895601" cy="2171701"/>
          </a:xfrm>
          <a:prstGeom prst="rect">
            <a:avLst/>
          </a:prstGeom>
        </p:spPr>
      </p:pic>
      <p:pic>
        <p:nvPicPr>
          <p:cNvPr id="11" name="그림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42838" y="2183063"/>
            <a:ext cx="3338146" cy="2482729"/>
          </a:xfrm>
          <a:prstGeom prst="rect">
            <a:avLst/>
          </a:prstGeom>
        </p:spPr>
      </p:pic>
      <p:sp>
        <p:nvSpPr>
          <p:cNvPr id="3" name="바닥글 개체 틀 2"/>
          <p:cNvSpPr>
            <a:spLocks noGrp="1"/>
          </p:cNvSpPr>
          <p:nvPr>
            <p:ph type="ftr" sz="quarter" idx="4294967295"/>
          </p:nvPr>
        </p:nvSpPr>
        <p:spPr/>
        <p:txBody>
          <a:bodyPr/>
          <a:lstStyle/>
          <a:p>
            <a:r>
              <a:rPr lang="ko-KR" altLang="en-US" smtClean="0"/>
              <a:t>신라대학교 모바일앱 서브센터</a:t>
            </a:r>
            <a:endParaRPr lang="en-US" dirty="0"/>
          </a:p>
        </p:txBody>
      </p:sp>
      <p:sp>
        <p:nvSpPr>
          <p:cNvPr id="4" name="슬라이드 번호 개체 틀 3"/>
          <p:cNvSpPr>
            <a:spLocks noGrp="1"/>
          </p:cNvSpPr>
          <p:nvPr>
            <p:ph type="sldNum" sz="quarter" idx="4294967295"/>
          </p:nvPr>
        </p:nvSpPr>
        <p:spPr/>
        <p:txBody>
          <a:bodyPr/>
          <a:lstStyle/>
          <a:p>
            <a:fld id="{4FAB73BC-B049-4115-A692-8D63A059BFB8}" type="slidenum">
              <a:rPr lang="en-US" smtClean="0"/>
              <a:pPr/>
              <a:t>80</a:t>
            </a:fld>
            <a:endParaRPr lang="en-US" dirty="0"/>
          </a:p>
        </p:txBody>
      </p:sp>
      <p:sp>
        <p:nvSpPr>
          <p:cNvPr id="12" name="제목 1"/>
          <p:cNvSpPr txBox="1">
            <a:spLocks/>
          </p:cNvSpPr>
          <p:nvPr/>
        </p:nvSpPr>
        <p:spPr>
          <a:xfrm>
            <a:off x="521208" y="448056"/>
            <a:ext cx="10390632" cy="640080"/>
          </a:xfrm>
          <a:prstGeom prst="rect">
            <a:avLst/>
          </a:prstGeom>
        </p:spPr>
        <p:txBody>
          <a:bodyPr vert="horz" lIns="91440" tIns="45720" rIns="91440" bIns="45720" rtlCol="0" anchor="b" anchorCtr="0">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r>
              <a:rPr lang="en-US" altLang="ko-KR" dirty="0" smtClean="0"/>
              <a:t> </a:t>
            </a:r>
            <a:endParaRPr lang="ko-KR" altLang="en-US" dirty="0"/>
          </a:p>
        </p:txBody>
      </p:sp>
    </p:spTree>
    <p:extLst>
      <p:ext uri="{BB962C8B-B14F-4D97-AF65-F5344CB8AC3E}">
        <p14:creationId xmlns:p14="http://schemas.microsoft.com/office/powerpoint/2010/main" val="2918168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a:bodyPr>
          <a:lstStyle/>
          <a:p>
            <a:r>
              <a:rPr lang="ko-KR" altLang="en-US" dirty="0" err="1"/>
              <a:t>클라우드</a:t>
            </a:r>
            <a:r>
              <a:rPr lang="ko-KR" altLang="en-US" dirty="0"/>
              <a:t> </a:t>
            </a:r>
            <a:r>
              <a:rPr lang="ko-KR" altLang="en-US" dirty="0" smtClean="0"/>
              <a:t>모델</a:t>
            </a:r>
            <a:endParaRPr lang="ko-KR" altLang="en-US" dirty="0"/>
          </a:p>
        </p:txBody>
      </p:sp>
      <p:grpSp>
        <p:nvGrpSpPr>
          <p:cNvPr id="8" name="그룹 7"/>
          <p:cNvGrpSpPr/>
          <p:nvPr/>
        </p:nvGrpSpPr>
        <p:grpSpPr>
          <a:xfrm>
            <a:off x="1135118" y="2122682"/>
            <a:ext cx="1902372" cy="4414753"/>
            <a:chOff x="1135118" y="2122682"/>
            <a:chExt cx="1902372" cy="4414753"/>
          </a:xfrm>
          <a:solidFill>
            <a:srgbClr val="0070C0"/>
          </a:solidFill>
        </p:grpSpPr>
        <p:sp>
          <p:nvSpPr>
            <p:cNvPr id="9" name="직사각형 8"/>
            <p:cNvSpPr/>
            <p:nvPr/>
          </p:nvSpPr>
          <p:spPr>
            <a:xfrm>
              <a:off x="1135118" y="6095999"/>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Networking</a:t>
              </a:r>
              <a:endParaRPr lang="ko-KR" altLang="en-US" dirty="0"/>
            </a:p>
          </p:txBody>
        </p:sp>
        <p:sp>
          <p:nvSpPr>
            <p:cNvPr id="10" name="직사각형 9"/>
            <p:cNvSpPr/>
            <p:nvPr/>
          </p:nvSpPr>
          <p:spPr>
            <a:xfrm>
              <a:off x="1135118" y="559933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Storage</a:t>
              </a:r>
              <a:endParaRPr lang="ko-KR" altLang="en-US" dirty="0"/>
            </a:p>
          </p:txBody>
        </p:sp>
        <p:sp>
          <p:nvSpPr>
            <p:cNvPr id="11" name="직사각형 10"/>
            <p:cNvSpPr/>
            <p:nvPr/>
          </p:nvSpPr>
          <p:spPr>
            <a:xfrm>
              <a:off x="1135118" y="510267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Servers</a:t>
              </a:r>
              <a:endParaRPr lang="ko-KR" altLang="en-US" dirty="0"/>
            </a:p>
          </p:txBody>
        </p:sp>
        <p:sp>
          <p:nvSpPr>
            <p:cNvPr id="12" name="직사각형 11"/>
            <p:cNvSpPr/>
            <p:nvPr/>
          </p:nvSpPr>
          <p:spPr>
            <a:xfrm>
              <a:off x="1135118" y="460600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Virtualization</a:t>
              </a:r>
              <a:endParaRPr lang="ko-KR" altLang="en-US" dirty="0"/>
            </a:p>
          </p:txBody>
        </p:sp>
        <p:sp>
          <p:nvSpPr>
            <p:cNvPr id="13" name="직사각형 12"/>
            <p:cNvSpPr/>
            <p:nvPr/>
          </p:nvSpPr>
          <p:spPr>
            <a:xfrm>
              <a:off x="1135118" y="410934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14" name="직사각형 13"/>
            <p:cNvSpPr/>
            <p:nvPr/>
          </p:nvSpPr>
          <p:spPr>
            <a:xfrm>
              <a:off x="1135118" y="361267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Middleware</a:t>
              </a:r>
              <a:endParaRPr lang="ko-KR" altLang="en-US" dirty="0"/>
            </a:p>
          </p:txBody>
        </p:sp>
        <p:sp>
          <p:nvSpPr>
            <p:cNvPr id="15" name="직사각형 14"/>
            <p:cNvSpPr/>
            <p:nvPr/>
          </p:nvSpPr>
          <p:spPr>
            <a:xfrm>
              <a:off x="1135118" y="311601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Runtime</a:t>
              </a:r>
              <a:endParaRPr lang="ko-KR" altLang="en-US" dirty="0"/>
            </a:p>
          </p:txBody>
        </p:sp>
        <p:sp>
          <p:nvSpPr>
            <p:cNvPr id="16" name="직사각형 15"/>
            <p:cNvSpPr/>
            <p:nvPr/>
          </p:nvSpPr>
          <p:spPr>
            <a:xfrm>
              <a:off x="1135118" y="261934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Application</a:t>
              </a:r>
              <a:endParaRPr lang="ko-KR" altLang="en-US" dirty="0"/>
            </a:p>
          </p:txBody>
        </p:sp>
        <p:sp>
          <p:nvSpPr>
            <p:cNvPr id="17" name="직사각형 16"/>
            <p:cNvSpPr/>
            <p:nvPr/>
          </p:nvSpPr>
          <p:spPr>
            <a:xfrm>
              <a:off x="1135118" y="212268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a:t>
              </a:r>
              <a:endParaRPr lang="ko-KR" altLang="en-US" dirty="0"/>
            </a:p>
          </p:txBody>
        </p:sp>
      </p:grpSp>
      <p:grpSp>
        <p:nvGrpSpPr>
          <p:cNvPr id="18" name="그룹 17"/>
          <p:cNvGrpSpPr/>
          <p:nvPr/>
        </p:nvGrpSpPr>
        <p:grpSpPr>
          <a:xfrm>
            <a:off x="3906346" y="2122682"/>
            <a:ext cx="1902372" cy="4414753"/>
            <a:chOff x="1135118" y="2122682"/>
            <a:chExt cx="1902372" cy="4414753"/>
          </a:xfrm>
          <a:solidFill>
            <a:srgbClr val="0070C0"/>
          </a:solidFill>
        </p:grpSpPr>
        <p:sp>
          <p:nvSpPr>
            <p:cNvPr id="19" name="직사각형 18"/>
            <p:cNvSpPr/>
            <p:nvPr/>
          </p:nvSpPr>
          <p:spPr>
            <a:xfrm>
              <a:off x="1135118" y="6095999"/>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Networking</a:t>
              </a:r>
              <a:endParaRPr lang="ko-KR" altLang="en-US" dirty="0"/>
            </a:p>
          </p:txBody>
        </p:sp>
        <p:sp>
          <p:nvSpPr>
            <p:cNvPr id="20" name="직사각형 19"/>
            <p:cNvSpPr/>
            <p:nvPr/>
          </p:nvSpPr>
          <p:spPr>
            <a:xfrm>
              <a:off x="1135118" y="5599337"/>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Storage</a:t>
              </a:r>
              <a:endParaRPr lang="ko-KR" altLang="en-US" dirty="0"/>
            </a:p>
          </p:txBody>
        </p:sp>
        <p:sp>
          <p:nvSpPr>
            <p:cNvPr id="21" name="직사각형 20"/>
            <p:cNvSpPr/>
            <p:nvPr/>
          </p:nvSpPr>
          <p:spPr>
            <a:xfrm>
              <a:off x="1135118" y="5102672"/>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Servers</a:t>
              </a:r>
              <a:endParaRPr lang="ko-KR" altLang="en-US" dirty="0"/>
            </a:p>
          </p:txBody>
        </p:sp>
        <p:sp>
          <p:nvSpPr>
            <p:cNvPr id="22" name="직사각형 21"/>
            <p:cNvSpPr/>
            <p:nvPr/>
          </p:nvSpPr>
          <p:spPr>
            <a:xfrm>
              <a:off x="1135118" y="4606007"/>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Virtualization</a:t>
              </a:r>
              <a:endParaRPr lang="ko-KR" altLang="en-US" dirty="0"/>
            </a:p>
          </p:txBody>
        </p:sp>
        <p:sp>
          <p:nvSpPr>
            <p:cNvPr id="23" name="직사각형 22"/>
            <p:cNvSpPr/>
            <p:nvPr/>
          </p:nvSpPr>
          <p:spPr>
            <a:xfrm>
              <a:off x="1135118" y="410934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24" name="직사각형 23"/>
            <p:cNvSpPr/>
            <p:nvPr/>
          </p:nvSpPr>
          <p:spPr>
            <a:xfrm>
              <a:off x="1135118" y="361267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Middleware</a:t>
              </a:r>
              <a:endParaRPr lang="ko-KR" altLang="en-US" dirty="0"/>
            </a:p>
          </p:txBody>
        </p:sp>
        <p:sp>
          <p:nvSpPr>
            <p:cNvPr id="25" name="직사각형 24"/>
            <p:cNvSpPr/>
            <p:nvPr/>
          </p:nvSpPr>
          <p:spPr>
            <a:xfrm>
              <a:off x="1135118" y="311601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Runtime</a:t>
              </a:r>
              <a:endParaRPr lang="ko-KR" altLang="en-US" dirty="0"/>
            </a:p>
          </p:txBody>
        </p:sp>
        <p:sp>
          <p:nvSpPr>
            <p:cNvPr id="26" name="직사각형 25"/>
            <p:cNvSpPr/>
            <p:nvPr/>
          </p:nvSpPr>
          <p:spPr>
            <a:xfrm>
              <a:off x="1135118" y="261934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Application</a:t>
              </a:r>
              <a:endParaRPr lang="ko-KR" altLang="en-US" dirty="0"/>
            </a:p>
          </p:txBody>
        </p:sp>
        <p:sp>
          <p:nvSpPr>
            <p:cNvPr id="27" name="직사각형 26"/>
            <p:cNvSpPr/>
            <p:nvPr/>
          </p:nvSpPr>
          <p:spPr>
            <a:xfrm>
              <a:off x="1135118" y="212268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a:t>
              </a:r>
              <a:endParaRPr lang="ko-KR" altLang="en-US" dirty="0"/>
            </a:p>
          </p:txBody>
        </p:sp>
      </p:grpSp>
      <p:grpSp>
        <p:nvGrpSpPr>
          <p:cNvPr id="28" name="그룹 27"/>
          <p:cNvGrpSpPr/>
          <p:nvPr/>
        </p:nvGrpSpPr>
        <p:grpSpPr>
          <a:xfrm>
            <a:off x="6677574" y="2122682"/>
            <a:ext cx="1902372" cy="4414753"/>
            <a:chOff x="1135118" y="2122682"/>
            <a:chExt cx="1902372" cy="4414753"/>
          </a:xfrm>
          <a:solidFill>
            <a:srgbClr val="0070C0"/>
          </a:solidFill>
        </p:grpSpPr>
        <p:sp>
          <p:nvSpPr>
            <p:cNvPr id="29" name="직사각형 28"/>
            <p:cNvSpPr/>
            <p:nvPr/>
          </p:nvSpPr>
          <p:spPr>
            <a:xfrm>
              <a:off x="1135118" y="6095999"/>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Networking</a:t>
              </a:r>
              <a:endParaRPr lang="ko-KR" altLang="en-US" dirty="0">
                <a:solidFill>
                  <a:schemeClr val="bg1"/>
                </a:solidFill>
              </a:endParaRPr>
            </a:p>
          </p:txBody>
        </p:sp>
        <p:sp>
          <p:nvSpPr>
            <p:cNvPr id="30" name="직사각형 29"/>
            <p:cNvSpPr/>
            <p:nvPr/>
          </p:nvSpPr>
          <p:spPr>
            <a:xfrm>
              <a:off x="1135118" y="5599337"/>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Storage</a:t>
              </a:r>
              <a:endParaRPr lang="ko-KR" altLang="en-US" dirty="0">
                <a:solidFill>
                  <a:schemeClr val="bg1"/>
                </a:solidFill>
              </a:endParaRPr>
            </a:p>
          </p:txBody>
        </p:sp>
        <p:sp>
          <p:nvSpPr>
            <p:cNvPr id="31" name="직사각형 30"/>
            <p:cNvSpPr/>
            <p:nvPr/>
          </p:nvSpPr>
          <p:spPr>
            <a:xfrm>
              <a:off x="1135118" y="5102672"/>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Servers</a:t>
              </a:r>
              <a:endParaRPr lang="ko-KR" altLang="en-US" dirty="0">
                <a:solidFill>
                  <a:schemeClr val="bg1"/>
                </a:solidFill>
              </a:endParaRPr>
            </a:p>
          </p:txBody>
        </p:sp>
        <p:sp>
          <p:nvSpPr>
            <p:cNvPr id="32" name="직사각형 31"/>
            <p:cNvSpPr/>
            <p:nvPr/>
          </p:nvSpPr>
          <p:spPr>
            <a:xfrm>
              <a:off x="1135118" y="4606007"/>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Virtualization</a:t>
              </a:r>
              <a:endParaRPr lang="ko-KR" altLang="en-US" dirty="0">
                <a:solidFill>
                  <a:schemeClr val="bg1"/>
                </a:solidFill>
              </a:endParaRPr>
            </a:p>
          </p:txBody>
        </p:sp>
        <p:sp>
          <p:nvSpPr>
            <p:cNvPr id="33" name="직사각형 32"/>
            <p:cNvSpPr/>
            <p:nvPr/>
          </p:nvSpPr>
          <p:spPr>
            <a:xfrm>
              <a:off x="1135118" y="4109342"/>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O/S</a:t>
              </a:r>
              <a:endParaRPr lang="ko-KR" altLang="en-US" dirty="0">
                <a:solidFill>
                  <a:schemeClr val="bg1"/>
                </a:solidFill>
              </a:endParaRPr>
            </a:p>
          </p:txBody>
        </p:sp>
        <p:sp>
          <p:nvSpPr>
            <p:cNvPr id="34" name="직사각형 33"/>
            <p:cNvSpPr/>
            <p:nvPr/>
          </p:nvSpPr>
          <p:spPr>
            <a:xfrm>
              <a:off x="1135118" y="3612677"/>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Middleware</a:t>
              </a:r>
              <a:endParaRPr lang="ko-KR" altLang="en-US" dirty="0">
                <a:solidFill>
                  <a:schemeClr val="bg1"/>
                </a:solidFill>
              </a:endParaRPr>
            </a:p>
          </p:txBody>
        </p:sp>
        <p:sp>
          <p:nvSpPr>
            <p:cNvPr id="35" name="직사각형 34"/>
            <p:cNvSpPr/>
            <p:nvPr/>
          </p:nvSpPr>
          <p:spPr>
            <a:xfrm>
              <a:off x="1135118" y="3116012"/>
              <a:ext cx="1902372" cy="44143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Runtime</a:t>
              </a:r>
              <a:endParaRPr lang="ko-KR" altLang="en-US" dirty="0">
                <a:solidFill>
                  <a:schemeClr val="bg1"/>
                </a:solidFill>
              </a:endParaRPr>
            </a:p>
          </p:txBody>
        </p:sp>
        <p:sp>
          <p:nvSpPr>
            <p:cNvPr id="36" name="직사각형 35"/>
            <p:cNvSpPr/>
            <p:nvPr/>
          </p:nvSpPr>
          <p:spPr>
            <a:xfrm>
              <a:off x="1135118" y="261934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Application</a:t>
              </a:r>
              <a:endParaRPr lang="ko-KR" altLang="en-US" dirty="0">
                <a:solidFill>
                  <a:schemeClr val="bg1"/>
                </a:solidFill>
              </a:endParaRPr>
            </a:p>
          </p:txBody>
        </p:sp>
        <p:sp>
          <p:nvSpPr>
            <p:cNvPr id="37" name="직사각형 36"/>
            <p:cNvSpPr/>
            <p:nvPr/>
          </p:nvSpPr>
          <p:spPr>
            <a:xfrm>
              <a:off x="1135118" y="212268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chemeClr val="bg1"/>
                  </a:solidFill>
                </a:rPr>
                <a:t>Data</a:t>
              </a:r>
              <a:endParaRPr lang="ko-KR" altLang="en-US" dirty="0">
                <a:solidFill>
                  <a:schemeClr val="bg1"/>
                </a:solidFill>
              </a:endParaRPr>
            </a:p>
          </p:txBody>
        </p:sp>
      </p:grpSp>
      <p:grpSp>
        <p:nvGrpSpPr>
          <p:cNvPr id="38" name="그룹 37"/>
          <p:cNvGrpSpPr/>
          <p:nvPr/>
        </p:nvGrpSpPr>
        <p:grpSpPr>
          <a:xfrm>
            <a:off x="9448801" y="2122682"/>
            <a:ext cx="1902372" cy="4414753"/>
            <a:chOff x="1135118" y="2122682"/>
            <a:chExt cx="1902372" cy="4414753"/>
          </a:xfrm>
          <a:solidFill>
            <a:srgbClr val="00B050"/>
          </a:solidFill>
        </p:grpSpPr>
        <p:sp>
          <p:nvSpPr>
            <p:cNvPr id="39" name="직사각형 38"/>
            <p:cNvSpPr/>
            <p:nvPr/>
          </p:nvSpPr>
          <p:spPr>
            <a:xfrm>
              <a:off x="1135118" y="6095999"/>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Networking</a:t>
              </a:r>
              <a:endParaRPr lang="ko-KR" altLang="en-US" dirty="0"/>
            </a:p>
          </p:txBody>
        </p:sp>
        <p:sp>
          <p:nvSpPr>
            <p:cNvPr id="40" name="직사각형 39"/>
            <p:cNvSpPr/>
            <p:nvPr/>
          </p:nvSpPr>
          <p:spPr>
            <a:xfrm>
              <a:off x="1135118" y="559933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Storage</a:t>
              </a:r>
              <a:endParaRPr lang="ko-KR" altLang="en-US" dirty="0"/>
            </a:p>
          </p:txBody>
        </p:sp>
        <p:sp>
          <p:nvSpPr>
            <p:cNvPr id="41" name="직사각형 40"/>
            <p:cNvSpPr/>
            <p:nvPr/>
          </p:nvSpPr>
          <p:spPr>
            <a:xfrm>
              <a:off x="1135118" y="510267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Servers</a:t>
              </a:r>
              <a:endParaRPr lang="ko-KR" altLang="en-US" dirty="0"/>
            </a:p>
          </p:txBody>
        </p:sp>
        <p:sp>
          <p:nvSpPr>
            <p:cNvPr id="42" name="직사각형 41"/>
            <p:cNvSpPr/>
            <p:nvPr/>
          </p:nvSpPr>
          <p:spPr>
            <a:xfrm>
              <a:off x="1135118" y="460600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Virtualization</a:t>
              </a:r>
              <a:endParaRPr lang="ko-KR" altLang="en-US" dirty="0"/>
            </a:p>
          </p:txBody>
        </p:sp>
        <p:sp>
          <p:nvSpPr>
            <p:cNvPr id="43" name="직사각형 42"/>
            <p:cNvSpPr/>
            <p:nvPr/>
          </p:nvSpPr>
          <p:spPr>
            <a:xfrm>
              <a:off x="1135118" y="410934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O/S</a:t>
              </a:r>
              <a:endParaRPr lang="ko-KR" altLang="en-US" dirty="0"/>
            </a:p>
          </p:txBody>
        </p:sp>
        <p:sp>
          <p:nvSpPr>
            <p:cNvPr id="44" name="직사각형 43"/>
            <p:cNvSpPr/>
            <p:nvPr/>
          </p:nvSpPr>
          <p:spPr>
            <a:xfrm>
              <a:off x="1135118" y="361267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Middleware</a:t>
              </a:r>
              <a:endParaRPr lang="ko-KR" altLang="en-US" dirty="0"/>
            </a:p>
          </p:txBody>
        </p:sp>
        <p:sp>
          <p:nvSpPr>
            <p:cNvPr id="45" name="직사각형 44"/>
            <p:cNvSpPr/>
            <p:nvPr/>
          </p:nvSpPr>
          <p:spPr>
            <a:xfrm>
              <a:off x="1135118" y="3116012"/>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Runtime</a:t>
              </a:r>
              <a:endParaRPr lang="ko-KR" altLang="en-US" dirty="0"/>
            </a:p>
          </p:txBody>
        </p:sp>
        <p:sp>
          <p:nvSpPr>
            <p:cNvPr id="46" name="직사각형 45"/>
            <p:cNvSpPr/>
            <p:nvPr/>
          </p:nvSpPr>
          <p:spPr>
            <a:xfrm>
              <a:off x="1135118" y="2619347"/>
              <a:ext cx="1902372" cy="4414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Application</a:t>
              </a:r>
              <a:endParaRPr lang="ko-KR" altLang="en-US" dirty="0"/>
            </a:p>
          </p:txBody>
        </p:sp>
        <p:sp>
          <p:nvSpPr>
            <p:cNvPr id="47" name="직사각형 46"/>
            <p:cNvSpPr/>
            <p:nvPr/>
          </p:nvSpPr>
          <p:spPr>
            <a:xfrm>
              <a:off x="1135118" y="2122682"/>
              <a:ext cx="1902372" cy="44143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t>Data</a:t>
              </a:r>
              <a:endParaRPr lang="ko-KR" altLang="en-US" dirty="0"/>
            </a:p>
          </p:txBody>
        </p:sp>
      </p:grpSp>
      <p:sp>
        <p:nvSpPr>
          <p:cNvPr id="48" name="왼쪽 중괄호 47"/>
          <p:cNvSpPr/>
          <p:nvPr/>
        </p:nvSpPr>
        <p:spPr>
          <a:xfrm>
            <a:off x="807544" y="2343400"/>
            <a:ext cx="226219" cy="4011466"/>
          </a:xfrm>
          <a:prstGeom prst="leftBrace">
            <a:avLst/>
          </a:pr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a:p>
        </p:txBody>
      </p:sp>
      <p:sp>
        <p:nvSpPr>
          <p:cNvPr id="49" name="TextBox 48"/>
          <p:cNvSpPr txBox="1"/>
          <p:nvPr/>
        </p:nvSpPr>
        <p:spPr>
          <a:xfrm>
            <a:off x="374426" y="3209293"/>
            <a:ext cx="461665" cy="2477601"/>
          </a:xfrm>
          <a:prstGeom prst="rect">
            <a:avLst/>
          </a:prstGeom>
          <a:noFill/>
        </p:spPr>
        <p:txBody>
          <a:bodyPr vert="eaVert" wrap="none" rtlCol="0">
            <a:spAutoFit/>
          </a:bodyPr>
          <a:lstStyle/>
          <a:p>
            <a:r>
              <a:rPr lang="ko-KR" altLang="en-US" dirty="0">
                <a:solidFill>
                  <a:srgbClr val="0070C0"/>
                </a:solidFill>
              </a:rPr>
              <a:t>직접  관리해야 할 부분</a:t>
            </a:r>
          </a:p>
        </p:txBody>
      </p:sp>
      <p:sp>
        <p:nvSpPr>
          <p:cNvPr id="50" name="왼쪽 중괄호 49"/>
          <p:cNvSpPr/>
          <p:nvPr/>
        </p:nvSpPr>
        <p:spPr>
          <a:xfrm>
            <a:off x="3680126" y="2343400"/>
            <a:ext cx="226219" cy="2006350"/>
          </a:xfrm>
          <a:prstGeom prst="leftBrace">
            <a:avLst/>
          </a:pr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a:p>
        </p:txBody>
      </p:sp>
      <p:sp>
        <p:nvSpPr>
          <p:cNvPr id="51" name="TextBox 50"/>
          <p:cNvSpPr txBox="1"/>
          <p:nvPr/>
        </p:nvSpPr>
        <p:spPr>
          <a:xfrm>
            <a:off x="3247008" y="2149225"/>
            <a:ext cx="461665" cy="2477601"/>
          </a:xfrm>
          <a:prstGeom prst="rect">
            <a:avLst/>
          </a:prstGeom>
          <a:noFill/>
        </p:spPr>
        <p:txBody>
          <a:bodyPr vert="eaVert" wrap="none" rtlCol="0">
            <a:spAutoFit/>
          </a:bodyPr>
          <a:lstStyle/>
          <a:p>
            <a:r>
              <a:rPr lang="ko-KR" altLang="en-US" dirty="0">
                <a:solidFill>
                  <a:srgbClr val="0070C0"/>
                </a:solidFill>
              </a:rPr>
              <a:t>직접  관리해야 할 부분</a:t>
            </a:r>
          </a:p>
        </p:txBody>
      </p:sp>
      <p:sp>
        <p:nvSpPr>
          <p:cNvPr id="52" name="왼쪽 중괄호 51"/>
          <p:cNvSpPr/>
          <p:nvPr/>
        </p:nvSpPr>
        <p:spPr>
          <a:xfrm>
            <a:off x="6439598" y="2343400"/>
            <a:ext cx="226219" cy="539500"/>
          </a:xfrm>
          <a:prstGeom prst="leftBrace">
            <a:avLst/>
          </a:pr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a:p>
        </p:txBody>
      </p:sp>
      <p:sp>
        <p:nvSpPr>
          <p:cNvPr id="53" name="TextBox 52"/>
          <p:cNvSpPr txBox="1"/>
          <p:nvPr/>
        </p:nvSpPr>
        <p:spPr>
          <a:xfrm>
            <a:off x="5939353" y="1739725"/>
            <a:ext cx="461665" cy="2477601"/>
          </a:xfrm>
          <a:prstGeom prst="rect">
            <a:avLst/>
          </a:prstGeom>
          <a:noFill/>
        </p:spPr>
        <p:txBody>
          <a:bodyPr vert="eaVert" wrap="none" rtlCol="0">
            <a:spAutoFit/>
          </a:bodyPr>
          <a:lstStyle/>
          <a:p>
            <a:r>
              <a:rPr lang="ko-KR" altLang="en-US" dirty="0">
                <a:solidFill>
                  <a:srgbClr val="0070C0"/>
                </a:solidFill>
              </a:rPr>
              <a:t>직접  관리해야 할 부분</a:t>
            </a:r>
          </a:p>
        </p:txBody>
      </p:sp>
      <p:sp>
        <p:nvSpPr>
          <p:cNvPr id="54" name="TextBox 53"/>
          <p:cNvSpPr txBox="1"/>
          <p:nvPr/>
        </p:nvSpPr>
        <p:spPr>
          <a:xfrm>
            <a:off x="6027729" y="4950441"/>
            <a:ext cx="461665" cy="1323439"/>
          </a:xfrm>
          <a:prstGeom prst="rect">
            <a:avLst/>
          </a:prstGeom>
          <a:noFill/>
        </p:spPr>
        <p:txBody>
          <a:bodyPr vert="eaVert" wrap="none" rtlCol="0">
            <a:spAutoFit/>
          </a:bodyPr>
          <a:lstStyle/>
          <a:p>
            <a:r>
              <a:rPr lang="ko-KR" altLang="en-US" dirty="0">
                <a:solidFill>
                  <a:srgbClr val="00B050"/>
                </a:solidFill>
              </a:rPr>
              <a:t>공급자 책임</a:t>
            </a:r>
          </a:p>
        </p:txBody>
      </p:sp>
      <p:sp>
        <p:nvSpPr>
          <p:cNvPr id="55" name="오른쪽 중괄호 54"/>
          <p:cNvSpPr/>
          <p:nvPr/>
        </p:nvSpPr>
        <p:spPr>
          <a:xfrm>
            <a:off x="5823739" y="4813738"/>
            <a:ext cx="231228" cy="1541128"/>
          </a:xfrm>
          <a:prstGeom prst="rightBrace">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a:p>
        </p:txBody>
      </p:sp>
      <p:sp>
        <p:nvSpPr>
          <p:cNvPr id="56" name="TextBox 55"/>
          <p:cNvSpPr txBox="1"/>
          <p:nvPr/>
        </p:nvSpPr>
        <p:spPr>
          <a:xfrm>
            <a:off x="8769922" y="4301545"/>
            <a:ext cx="461665" cy="1323439"/>
          </a:xfrm>
          <a:prstGeom prst="rect">
            <a:avLst/>
          </a:prstGeom>
          <a:noFill/>
        </p:spPr>
        <p:txBody>
          <a:bodyPr vert="eaVert" wrap="none" rtlCol="0">
            <a:spAutoFit/>
          </a:bodyPr>
          <a:lstStyle/>
          <a:p>
            <a:r>
              <a:rPr lang="ko-KR" altLang="en-US" dirty="0">
                <a:solidFill>
                  <a:srgbClr val="00B050"/>
                </a:solidFill>
              </a:rPr>
              <a:t>공급자 책임</a:t>
            </a:r>
          </a:p>
        </p:txBody>
      </p:sp>
      <p:sp>
        <p:nvSpPr>
          <p:cNvPr id="57" name="오른쪽 중괄호 56"/>
          <p:cNvSpPr/>
          <p:nvPr/>
        </p:nvSpPr>
        <p:spPr>
          <a:xfrm>
            <a:off x="8565932" y="3386845"/>
            <a:ext cx="231228" cy="2968021"/>
          </a:xfrm>
          <a:prstGeom prst="rightBrace">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a:p>
        </p:txBody>
      </p:sp>
      <p:sp>
        <p:nvSpPr>
          <p:cNvPr id="58" name="TextBox 57"/>
          <p:cNvSpPr txBox="1"/>
          <p:nvPr/>
        </p:nvSpPr>
        <p:spPr>
          <a:xfrm>
            <a:off x="11640619" y="3950448"/>
            <a:ext cx="461665" cy="1726579"/>
          </a:xfrm>
          <a:prstGeom prst="rect">
            <a:avLst/>
          </a:prstGeom>
          <a:noFill/>
        </p:spPr>
        <p:txBody>
          <a:bodyPr vert="eaVert" wrap="square" rtlCol="0">
            <a:spAutoFit/>
          </a:bodyPr>
          <a:lstStyle/>
          <a:p>
            <a:r>
              <a:rPr lang="ko-KR" altLang="en-US" dirty="0">
                <a:solidFill>
                  <a:srgbClr val="00B050"/>
                </a:solidFill>
              </a:rPr>
              <a:t>공급자 책임</a:t>
            </a:r>
          </a:p>
        </p:txBody>
      </p:sp>
      <p:sp>
        <p:nvSpPr>
          <p:cNvPr id="59" name="오른쪽 중괄호 58"/>
          <p:cNvSpPr/>
          <p:nvPr/>
        </p:nvSpPr>
        <p:spPr>
          <a:xfrm>
            <a:off x="11337158" y="2882900"/>
            <a:ext cx="303461" cy="3471966"/>
          </a:xfrm>
          <a:prstGeom prst="rightBrace">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ko-KR" altLang="en-US"/>
          </a:p>
        </p:txBody>
      </p:sp>
      <p:sp>
        <p:nvSpPr>
          <p:cNvPr id="60" name="TextBox 59"/>
          <p:cNvSpPr txBox="1"/>
          <p:nvPr/>
        </p:nvSpPr>
        <p:spPr>
          <a:xfrm>
            <a:off x="1362067" y="1526652"/>
            <a:ext cx="1497526" cy="369332"/>
          </a:xfrm>
          <a:prstGeom prst="rect">
            <a:avLst/>
          </a:prstGeom>
          <a:noFill/>
        </p:spPr>
        <p:txBody>
          <a:bodyPr wrap="none" rtlCol="0">
            <a:spAutoFit/>
          </a:bodyPr>
          <a:lstStyle/>
          <a:p>
            <a:r>
              <a:rPr lang="en-US" altLang="ko-KR" dirty="0"/>
              <a:t>On-premise</a:t>
            </a:r>
            <a:endParaRPr lang="ko-KR" altLang="en-US" dirty="0"/>
          </a:p>
        </p:txBody>
      </p:sp>
      <p:sp>
        <p:nvSpPr>
          <p:cNvPr id="61" name="TextBox 60"/>
          <p:cNvSpPr txBox="1"/>
          <p:nvPr/>
        </p:nvSpPr>
        <p:spPr>
          <a:xfrm>
            <a:off x="4532764" y="1526652"/>
            <a:ext cx="649538" cy="369332"/>
          </a:xfrm>
          <a:prstGeom prst="rect">
            <a:avLst/>
          </a:prstGeom>
          <a:noFill/>
        </p:spPr>
        <p:txBody>
          <a:bodyPr wrap="none" rtlCol="0">
            <a:spAutoFit/>
          </a:bodyPr>
          <a:lstStyle/>
          <a:p>
            <a:pPr algn="ctr"/>
            <a:r>
              <a:rPr lang="en-US" altLang="ko-KR" dirty="0"/>
              <a:t>IaaS</a:t>
            </a:r>
            <a:endParaRPr lang="ko-KR" altLang="en-US"/>
          </a:p>
        </p:txBody>
      </p:sp>
      <p:sp>
        <p:nvSpPr>
          <p:cNvPr id="62" name="TextBox 61"/>
          <p:cNvSpPr txBox="1"/>
          <p:nvPr/>
        </p:nvSpPr>
        <p:spPr>
          <a:xfrm>
            <a:off x="7259909" y="1526652"/>
            <a:ext cx="737702" cy="369332"/>
          </a:xfrm>
          <a:prstGeom prst="rect">
            <a:avLst/>
          </a:prstGeom>
          <a:noFill/>
        </p:spPr>
        <p:txBody>
          <a:bodyPr wrap="none" rtlCol="0">
            <a:spAutoFit/>
          </a:bodyPr>
          <a:lstStyle/>
          <a:p>
            <a:pPr algn="ctr"/>
            <a:r>
              <a:rPr lang="en-US" altLang="ko-KR" dirty="0"/>
              <a:t>PaaS</a:t>
            </a:r>
            <a:endParaRPr lang="ko-KR" altLang="en-US"/>
          </a:p>
        </p:txBody>
      </p:sp>
      <p:sp>
        <p:nvSpPr>
          <p:cNvPr id="63" name="TextBox 62"/>
          <p:cNvSpPr txBox="1"/>
          <p:nvPr/>
        </p:nvSpPr>
        <p:spPr>
          <a:xfrm>
            <a:off x="10031937" y="1526652"/>
            <a:ext cx="736100" cy="369332"/>
          </a:xfrm>
          <a:prstGeom prst="rect">
            <a:avLst/>
          </a:prstGeom>
          <a:noFill/>
        </p:spPr>
        <p:txBody>
          <a:bodyPr wrap="none" rtlCol="0">
            <a:spAutoFit/>
          </a:bodyPr>
          <a:lstStyle/>
          <a:p>
            <a:pPr algn="ctr"/>
            <a:r>
              <a:rPr lang="en-US" altLang="ko-KR" dirty="0"/>
              <a:t>SaaS</a:t>
            </a:r>
            <a:endParaRPr lang="ko-KR" altLang="en-US"/>
          </a:p>
        </p:txBody>
      </p:sp>
      <p:sp>
        <p:nvSpPr>
          <p:cNvPr id="64" name="TextBox 63"/>
          <p:cNvSpPr txBox="1"/>
          <p:nvPr/>
        </p:nvSpPr>
        <p:spPr>
          <a:xfrm>
            <a:off x="8775770" y="1739725"/>
            <a:ext cx="461665" cy="2477601"/>
          </a:xfrm>
          <a:prstGeom prst="rect">
            <a:avLst/>
          </a:prstGeom>
          <a:noFill/>
        </p:spPr>
        <p:txBody>
          <a:bodyPr vert="eaVert" wrap="none" rtlCol="0">
            <a:spAutoFit/>
          </a:bodyPr>
          <a:lstStyle/>
          <a:p>
            <a:r>
              <a:rPr lang="ko-KR" altLang="en-US" dirty="0">
                <a:solidFill>
                  <a:srgbClr val="0070C0"/>
                </a:solidFill>
              </a:rPr>
              <a:t>직접  관리해야 할 부분</a:t>
            </a:r>
          </a:p>
        </p:txBody>
      </p:sp>
      <p:sp>
        <p:nvSpPr>
          <p:cNvPr id="65" name="왼쪽 중괄호 64"/>
          <p:cNvSpPr/>
          <p:nvPr/>
        </p:nvSpPr>
        <p:spPr>
          <a:xfrm>
            <a:off x="9216229" y="2224300"/>
            <a:ext cx="226219" cy="307882"/>
          </a:xfrm>
          <a:prstGeom prst="leftBrace">
            <a:avLst/>
          </a:pr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ko-KR" altLang="en-US"/>
          </a:p>
        </p:txBody>
      </p:sp>
      <p:sp>
        <p:nvSpPr>
          <p:cNvPr id="67" name="직사각형 66"/>
          <p:cNvSpPr/>
          <p:nvPr/>
        </p:nvSpPr>
        <p:spPr>
          <a:xfrm>
            <a:off x="6439598" y="1359017"/>
            <a:ext cx="2357562" cy="5368954"/>
          </a:xfrm>
          <a:prstGeom prst="rect">
            <a:avLst/>
          </a:prstGeom>
          <a:noFill/>
          <a:ln>
            <a:solidFill>
              <a:srgbClr val="E811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62251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up)">
                                      <p:cBhvr>
                                        <p:cTn id="7"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Lst>
  </p:timing>
</p:sld>
</file>

<file path=ppt/theme/theme1.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 시작</Template>
  <TotalTime>5850</TotalTime>
  <Words>6538</Words>
  <Application>Microsoft Office PowerPoint</Application>
  <PresentationFormat>와이드스크린</PresentationFormat>
  <Paragraphs>1156</Paragraphs>
  <Slides>80</Slides>
  <Notes>38</Notes>
  <HiddenSlides>13</HiddenSlides>
  <MMClips>0</MMClips>
  <ScaleCrop>false</ScaleCrop>
  <HeadingPairs>
    <vt:vector size="6" baseType="variant">
      <vt:variant>
        <vt:lpstr>사용한 글꼴</vt:lpstr>
      </vt:variant>
      <vt:variant>
        <vt:i4>20</vt:i4>
      </vt:variant>
      <vt:variant>
        <vt:lpstr>테마</vt:lpstr>
      </vt:variant>
      <vt:variant>
        <vt:i4>1</vt:i4>
      </vt:variant>
      <vt:variant>
        <vt:lpstr>슬라이드 제목</vt:lpstr>
      </vt:variant>
      <vt:variant>
        <vt:i4>80</vt:i4>
      </vt:variant>
    </vt:vector>
  </HeadingPairs>
  <TitlesOfParts>
    <vt:vector size="101" baseType="lpstr">
      <vt:lpstr>HY견고딕</vt:lpstr>
      <vt:lpstr>MS PGothic</vt:lpstr>
      <vt:lpstr>MS PGothic</vt:lpstr>
      <vt:lpstr>Segoe Pro Light</vt:lpstr>
      <vt:lpstr>Segoe Pro Medium (제목)</vt:lpstr>
      <vt:lpstr>굴림</vt:lpstr>
      <vt:lpstr>나눔바른고딕 Light</vt:lpstr>
      <vt:lpstr>맑은 고딕</vt:lpstr>
      <vt:lpstr>서울남산체 B</vt:lpstr>
      <vt:lpstr>서울남산체 L</vt:lpstr>
      <vt:lpstr>휴먼명조</vt:lpstr>
      <vt:lpstr>Arial</vt:lpstr>
      <vt:lpstr>Calibri</vt:lpstr>
      <vt:lpstr>Segoe UI</vt:lpstr>
      <vt:lpstr>Segoe UI Light</vt:lpstr>
      <vt:lpstr>Segoe UI Semibold</vt:lpstr>
      <vt:lpstr>Segoe UI Semilight</vt:lpstr>
      <vt:lpstr>Segoe UI Symbol</vt:lpstr>
      <vt:lpstr>Times New Roman</vt:lpstr>
      <vt:lpstr>Wingdings</vt:lpstr>
      <vt:lpstr>WelcomeDoc</vt:lpstr>
      <vt:lpstr>클라우드 컴퓨팅</vt:lpstr>
      <vt:lpstr>최신 기술 트렌드</vt:lpstr>
      <vt:lpstr>클라우드 플랫폼</vt:lpstr>
      <vt:lpstr>PowerPoint 프레젠테이션</vt:lpstr>
      <vt:lpstr>PowerPoint 프레젠테이션</vt:lpstr>
      <vt:lpstr>PowerPoint 프레젠테이션</vt:lpstr>
      <vt:lpstr>PowerPoint 프레젠테이션</vt:lpstr>
      <vt:lpstr>PowerPoint 프레젠테이션</vt:lpstr>
      <vt:lpstr>클라우드 모델</vt:lpstr>
      <vt:lpstr>개발자 여러분이라면...</vt:lpstr>
      <vt:lpstr>PowerPoint 프레젠테이션</vt:lpstr>
      <vt:lpstr>클라우드 엔지니어</vt:lpstr>
      <vt:lpstr>클라우드 엔지니어 </vt:lpstr>
      <vt:lpstr>웹 기반 서비스(SaaS)개발을 위한 DevOps 워크샵</vt:lpstr>
      <vt:lpstr>웹 기반 서비스(SaaS)개발을 위한 DevOps 워크샵</vt:lpstr>
      <vt:lpstr>웹 기반 서비스(SaaS)개발을 위한 DevOps 워크샵</vt:lpstr>
      <vt:lpstr>웹 기반 서비스(SaaS)개발을 위한 DevOps 워크샵</vt:lpstr>
      <vt:lpstr>웹 기반 서비스(SaaS)개발을 위한 DevOps 워크샵</vt:lpstr>
      <vt:lpstr> All about Azure</vt:lpstr>
      <vt:lpstr>All about Azure</vt:lpstr>
      <vt:lpstr>All about Azure</vt:lpstr>
      <vt:lpstr>All about Azure</vt:lpstr>
      <vt:lpstr>All about Azure</vt:lpstr>
      <vt:lpstr>PowerPoint 프레젠테이션</vt:lpstr>
      <vt:lpstr>Azure App Services – Full Managed Services</vt:lpstr>
      <vt:lpstr>Azure Data Services</vt:lpstr>
      <vt:lpstr>PowerPoint 프레젠테이션</vt:lpstr>
      <vt:lpstr>Azure Cosmos DB – Full Managed Services</vt:lpstr>
      <vt:lpstr>Azure Cosmos DB – Full Managed Services</vt:lpstr>
      <vt:lpstr>IoT 를 이용한 Full Managed Services 체험</vt:lpstr>
      <vt:lpstr>PowerPoint 프레젠테이션</vt:lpstr>
      <vt:lpstr>Azure Web App – Full Managed Services</vt:lpstr>
      <vt:lpstr>Azure Data Services</vt:lpstr>
      <vt:lpstr>PowerPoint 프레젠테이션</vt:lpstr>
      <vt:lpstr>PowerPoint 프레젠테이션</vt:lpstr>
      <vt:lpstr>Azure IoT – 스트리밍 데이터 분석</vt:lpstr>
      <vt:lpstr>즉각적인 통찰력 확보</vt:lpstr>
      <vt:lpstr>실시간 이벤트 처리</vt:lpstr>
      <vt:lpstr>예측적 유지보수 프레임워크</vt:lpstr>
      <vt:lpstr>PowerPoint 프레젠테이션</vt:lpstr>
      <vt:lpstr>Microsoft를 선택하는 이유</vt:lpstr>
      <vt:lpstr>PowerPoint 프레젠테이션</vt:lpstr>
      <vt:lpstr>Microsoft Azure PaaS의 이점 Forrester 전체 경제적 효과 결과</vt:lpstr>
      <vt:lpstr>손쉬운 배포와 관리</vt:lpstr>
      <vt:lpstr>PowerPoint 프레젠테이션</vt:lpstr>
      <vt:lpstr>IoT project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Sustainable Smart Train</vt:lpstr>
      <vt:lpstr>PowerPoint 프레젠테이션</vt:lpstr>
      <vt:lpstr>PowerPoint 프레젠테이션</vt:lpstr>
      <vt:lpstr>Structure Model</vt:lpstr>
      <vt:lpstr>PowerPoint 프레젠테이션</vt:lpstr>
      <vt:lpstr>PowerPoint 프레젠테이션</vt:lpstr>
      <vt:lpstr>PowerPoint 프레젠테이션</vt:lpstr>
      <vt:lpstr>PowerPoint 프레젠테이션</vt:lpstr>
      <vt:lpstr>PowerPoint 프레젠테이션</vt:lpstr>
      <vt:lpstr>Azure 설명서</vt:lpstr>
      <vt:lpstr>PowerPoint 프레젠테이션</vt:lpstr>
      <vt:lpstr>LAN과 WAN</vt:lpstr>
      <vt:lpstr>사설 IP로 사용할 수 있는 IP</vt:lpstr>
      <vt:lpstr>CIDR (Classless Inter-Domain Routing)</vt:lpstr>
      <vt:lpstr>VLAN (Virtual LAN)이란?</vt:lpstr>
      <vt:lpstr>건물로 설명하는 vLAN</vt:lpstr>
      <vt:lpstr>가상 네트워크와 서브넷</vt:lpstr>
      <vt:lpstr>vLAN을 Azure로</vt:lpstr>
      <vt:lpstr>서비스 부하분산</vt:lpstr>
      <vt:lpstr>왜 부하분산을 해야 하나요?</vt:lpstr>
      <vt:lpstr>서비스를 부하분산 하는 방법</vt:lpstr>
      <vt:lpstr>L4? L7? ISO 7 Layer</vt:lpstr>
      <vt:lpstr>Azure Load Balancer</vt:lpstr>
      <vt:lpstr>Azure Load Balancer</vt:lpstr>
      <vt:lpstr>Azure Load Balancer</vt:lpstr>
      <vt:lpstr>Application Gateway</vt:lpstr>
      <vt:lpstr>클라우드 프로젝트</vt:lpstr>
      <vt:lpstr>스마트 앱 개발자 포럼 세미나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시작</dc:title>
  <dc:creator>CHEULWOO</dc:creator>
  <cp:keywords/>
  <cp:lastModifiedBy>CHEULWOO</cp:lastModifiedBy>
  <cp:revision>33</cp:revision>
  <dcterms:created xsi:type="dcterms:W3CDTF">2019-03-04T04:47:30Z</dcterms:created>
  <dcterms:modified xsi:type="dcterms:W3CDTF">2019-09-11T07:13:21Z</dcterms:modified>
  <cp:version/>
</cp:coreProperties>
</file>